
<file path=[Content_Types].xml><?xml version="1.0" encoding="utf-8"?>
<Types xmlns="http://schemas.openxmlformats.org/package/2006/content-types">
  <Default Extension="xml" ContentType="application/xml"/>
  <Default Extension="png" ContentType="image/png"/>
  <Default Extension="jpeg" ContentType="image/jpeg"/>
  <Default Extension="rels" ContentType="application/vnd.openxmlformats-package.relationships+xml"/>
  <Default Extension="emf" ContentType="image/x-emf"/>
  <Default Extension="vml" ContentType="application/vnd.openxmlformats-officedocument.vmlDrawing"/>
  <Default Extension="xls" ContentType="application/vnd.ms-excel"/>
  <Default Extension="bin" ContentType="application/vnd.openxmlformats-officedocument.presentationml.printerSettings"/>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charts/chart1.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48" r:id="rId2"/>
  </p:sldMasterIdLst>
  <p:notesMasterIdLst>
    <p:notesMasterId r:id="rId68"/>
  </p:notesMasterIdLst>
  <p:sldIdLst>
    <p:sldId id="358" r:id="rId3"/>
    <p:sldId id="438" r:id="rId4"/>
    <p:sldId id="381" r:id="rId5"/>
    <p:sldId id="446" r:id="rId6"/>
    <p:sldId id="450" r:id="rId7"/>
    <p:sldId id="485" r:id="rId8"/>
    <p:sldId id="484" r:id="rId9"/>
    <p:sldId id="382" r:id="rId10"/>
    <p:sldId id="447" r:id="rId11"/>
    <p:sldId id="474" r:id="rId12"/>
    <p:sldId id="403" r:id="rId13"/>
    <p:sldId id="441" r:id="rId14"/>
    <p:sldId id="384" r:id="rId15"/>
    <p:sldId id="473" r:id="rId16"/>
    <p:sldId id="442" r:id="rId17"/>
    <p:sldId id="443" r:id="rId18"/>
    <p:sldId id="460" r:id="rId19"/>
    <p:sldId id="461" r:id="rId20"/>
    <p:sldId id="462" r:id="rId21"/>
    <p:sldId id="463" r:id="rId22"/>
    <p:sldId id="469" r:id="rId23"/>
    <p:sldId id="476" r:id="rId24"/>
    <p:sldId id="468" r:id="rId25"/>
    <p:sldId id="448" r:id="rId26"/>
    <p:sldId id="459" r:id="rId27"/>
    <p:sldId id="453" r:id="rId28"/>
    <p:sldId id="488" r:id="rId29"/>
    <p:sldId id="454" r:id="rId30"/>
    <p:sldId id="439" r:id="rId31"/>
    <p:sldId id="444" r:id="rId32"/>
    <p:sldId id="383" r:id="rId33"/>
    <p:sldId id="440" r:id="rId34"/>
    <p:sldId id="388" r:id="rId35"/>
    <p:sldId id="387" r:id="rId36"/>
    <p:sldId id="386" r:id="rId37"/>
    <p:sldId id="385" r:id="rId38"/>
    <p:sldId id="489" r:id="rId39"/>
    <p:sldId id="389" r:id="rId40"/>
    <p:sldId id="479" r:id="rId41"/>
    <p:sldId id="391" r:id="rId42"/>
    <p:sldId id="392" r:id="rId43"/>
    <p:sldId id="393" r:id="rId44"/>
    <p:sldId id="487" r:id="rId45"/>
    <p:sldId id="395" r:id="rId46"/>
    <p:sldId id="478" r:id="rId47"/>
    <p:sldId id="394" r:id="rId48"/>
    <p:sldId id="397" r:id="rId49"/>
    <p:sldId id="401" r:id="rId50"/>
    <p:sldId id="490" r:id="rId51"/>
    <p:sldId id="475" r:id="rId52"/>
    <p:sldId id="399" r:id="rId53"/>
    <p:sldId id="477" r:id="rId54"/>
    <p:sldId id="398" r:id="rId55"/>
    <p:sldId id="458" r:id="rId56"/>
    <p:sldId id="486" r:id="rId57"/>
    <p:sldId id="465" r:id="rId58"/>
    <p:sldId id="404" r:id="rId59"/>
    <p:sldId id="400" r:id="rId60"/>
    <p:sldId id="464" r:id="rId61"/>
    <p:sldId id="455" r:id="rId62"/>
    <p:sldId id="405" r:id="rId63"/>
    <p:sldId id="480" r:id="rId64"/>
    <p:sldId id="481" r:id="rId65"/>
    <p:sldId id="482" r:id="rId66"/>
    <p:sldId id="483" r:id="rId6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457200" rtl="0" eaLnBrk="1" latinLnBrk="0" hangingPunct="1">
      <a:defRPr kern="1200">
        <a:solidFill>
          <a:schemeClr val="tx1"/>
        </a:solidFill>
        <a:latin typeface="Arial" charset="0"/>
        <a:ea typeface="Arial" charset="0"/>
        <a:cs typeface="Arial" charset="0"/>
      </a:defRPr>
    </a:lvl6pPr>
    <a:lvl7pPr marL="2743200" algn="l" defTabSz="457200" rtl="0" eaLnBrk="1" latinLnBrk="0" hangingPunct="1">
      <a:defRPr kern="1200">
        <a:solidFill>
          <a:schemeClr val="tx1"/>
        </a:solidFill>
        <a:latin typeface="Arial" charset="0"/>
        <a:ea typeface="Arial" charset="0"/>
        <a:cs typeface="Arial" charset="0"/>
      </a:defRPr>
    </a:lvl7pPr>
    <a:lvl8pPr marL="3200400" algn="l" defTabSz="457200" rtl="0" eaLnBrk="1" latinLnBrk="0" hangingPunct="1">
      <a:defRPr kern="1200">
        <a:solidFill>
          <a:schemeClr val="tx1"/>
        </a:solidFill>
        <a:latin typeface="Arial" charset="0"/>
        <a:ea typeface="Arial" charset="0"/>
        <a:cs typeface="Arial" charset="0"/>
      </a:defRPr>
    </a:lvl8pPr>
    <a:lvl9pPr marL="3657600" algn="l" defTabSz="457200" rtl="0" eaLnBrk="1" latinLnBrk="0" hangingPunct="1">
      <a:defRPr kern="1200">
        <a:solidFill>
          <a:schemeClr val="tx1"/>
        </a:solidFill>
        <a:latin typeface="Arial" charset="0"/>
        <a:ea typeface="Arial" charset="0"/>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80"/>
    <a:srgbClr val="00804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p:scale>
          <a:sx n="100" d="100"/>
          <a:sy n="100" d="100"/>
        </p:scale>
        <p:origin x="-1344" y="-80"/>
      </p:cViewPr>
      <p:guideLst>
        <p:guide orient="horz" pos="2160"/>
        <p:guide pos="2856"/>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notesMaster" Target="notesMasters/notesMaster1.xml"/><Relationship Id="rId69" Type="http://schemas.openxmlformats.org/officeDocument/2006/relationships/printerSettings" Target="printerSettings/printerSettings1.bin"/><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tableStyles" Target="tableStyles.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oscar_new:manuscripts_new:published_manuscripts:sargasum:data:DECAY.XLS" TargetMode="External"/><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8899683624045"/>
          <c:y val="0.166667344837829"/>
          <c:w val="0.752296105495982"/>
          <c:h val="0.686669460731855"/>
        </c:manualLayout>
      </c:layout>
      <c:scatterChart>
        <c:scatterStyle val="lineMarker"/>
        <c:varyColors val="0"/>
        <c:ser>
          <c:idx val="0"/>
          <c:order val="0"/>
          <c:spPr>
            <a:ln w="12700">
              <a:solidFill>
                <a:srgbClr val="000080"/>
              </a:solidFill>
              <a:prstDash val="solid"/>
            </a:ln>
          </c:spPr>
          <c:marker>
            <c:symbol val="circle"/>
            <c:size val="6"/>
            <c:spPr>
              <a:solidFill>
                <a:srgbClr val="000000"/>
              </a:solidFill>
              <a:ln>
                <a:solidFill>
                  <a:srgbClr val="000000"/>
                </a:solidFill>
                <a:prstDash val="solid"/>
              </a:ln>
            </c:spPr>
          </c:marker>
          <c:xVal>
            <c:numRef>
              <c:f>fits!$K$14:$K$19</c:f>
              <c:numCache>
                <c:formatCode>General</c:formatCode>
                <c:ptCount val="6"/>
                <c:pt idx="0">
                  <c:v>800.0</c:v>
                </c:pt>
                <c:pt idx="1">
                  <c:v>1000.0</c:v>
                </c:pt>
                <c:pt idx="2">
                  <c:v>1200.0</c:v>
                </c:pt>
                <c:pt idx="3">
                  <c:v>1300.0</c:v>
                </c:pt>
                <c:pt idx="4">
                  <c:v>1500.0</c:v>
                </c:pt>
                <c:pt idx="5">
                  <c:v>1700.0</c:v>
                </c:pt>
              </c:numCache>
            </c:numRef>
          </c:xVal>
          <c:yVal>
            <c:numRef>
              <c:f>fits!$R$14:$R$19</c:f>
              <c:numCache>
                <c:formatCode>General</c:formatCode>
                <c:ptCount val="6"/>
                <c:pt idx="0">
                  <c:v>0.312204329459778</c:v>
                </c:pt>
                <c:pt idx="1">
                  <c:v>0.349339547993378</c:v>
                </c:pt>
                <c:pt idx="2">
                  <c:v>0.435922772501568</c:v>
                </c:pt>
                <c:pt idx="3">
                  <c:v>0.48101876843671</c:v>
                </c:pt>
                <c:pt idx="4">
                  <c:v>0.462715614970896</c:v>
                </c:pt>
                <c:pt idx="5">
                  <c:v>0.462154775992271</c:v>
                </c:pt>
              </c:numCache>
            </c:numRef>
          </c:yVal>
          <c:smooth val="0"/>
        </c:ser>
        <c:ser>
          <c:idx val="1"/>
          <c:order val="1"/>
          <c:spPr>
            <a:ln w="28575">
              <a:noFill/>
            </a:ln>
          </c:spPr>
          <c:marker>
            <c:symbol val="dash"/>
            <c:size val="6"/>
            <c:spPr>
              <a:solidFill>
                <a:srgbClr val="000000"/>
              </a:solidFill>
              <a:ln>
                <a:solidFill>
                  <a:srgbClr val="000000"/>
                </a:solidFill>
                <a:prstDash val="solid"/>
              </a:ln>
            </c:spPr>
          </c:marker>
          <c:xVal>
            <c:numRef>
              <c:f>fits!$K$14:$K$19</c:f>
              <c:numCache>
                <c:formatCode>General</c:formatCode>
                <c:ptCount val="6"/>
                <c:pt idx="0">
                  <c:v>800.0</c:v>
                </c:pt>
                <c:pt idx="1">
                  <c:v>1000.0</c:v>
                </c:pt>
                <c:pt idx="2">
                  <c:v>1200.0</c:v>
                </c:pt>
                <c:pt idx="3">
                  <c:v>1300.0</c:v>
                </c:pt>
                <c:pt idx="4">
                  <c:v>1500.0</c:v>
                </c:pt>
                <c:pt idx="5">
                  <c:v>1700.0</c:v>
                </c:pt>
              </c:numCache>
            </c:numRef>
          </c:xVal>
          <c:yVal>
            <c:numRef>
              <c:f>fits!$T$14:$T$19</c:f>
              <c:numCache>
                <c:formatCode>General</c:formatCode>
                <c:ptCount val="6"/>
                <c:pt idx="0">
                  <c:v>0.381724542433011</c:v>
                </c:pt>
                <c:pt idx="1">
                  <c:v>0.431009253580946</c:v>
                </c:pt>
                <c:pt idx="2">
                  <c:v>0.506811584963336</c:v>
                </c:pt>
                <c:pt idx="3">
                  <c:v>0.582331037754729</c:v>
                </c:pt>
                <c:pt idx="4">
                  <c:v>0.559602326888533</c:v>
                </c:pt>
                <c:pt idx="5">
                  <c:v>0.485425768091048</c:v>
                </c:pt>
              </c:numCache>
            </c:numRef>
          </c:yVal>
          <c:smooth val="0"/>
        </c:ser>
        <c:ser>
          <c:idx val="2"/>
          <c:order val="2"/>
          <c:spPr>
            <a:ln w="28575">
              <a:noFill/>
            </a:ln>
          </c:spPr>
          <c:marker>
            <c:symbol val="dash"/>
            <c:size val="6"/>
            <c:spPr>
              <a:solidFill>
                <a:srgbClr val="000000"/>
              </a:solidFill>
              <a:ln>
                <a:solidFill>
                  <a:srgbClr val="000000"/>
                </a:solidFill>
                <a:prstDash val="solid"/>
              </a:ln>
            </c:spPr>
          </c:marker>
          <c:xVal>
            <c:numRef>
              <c:f>fits!$K$14:$K$19</c:f>
              <c:numCache>
                <c:formatCode>General</c:formatCode>
                <c:ptCount val="6"/>
                <c:pt idx="0">
                  <c:v>800.0</c:v>
                </c:pt>
                <c:pt idx="1">
                  <c:v>1000.0</c:v>
                </c:pt>
                <c:pt idx="2">
                  <c:v>1200.0</c:v>
                </c:pt>
                <c:pt idx="3">
                  <c:v>1300.0</c:v>
                </c:pt>
                <c:pt idx="4">
                  <c:v>1500.0</c:v>
                </c:pt>
                <c:pt idx="5">
                  <c:v>1700.0</c:v>
                </c:pt>
              </c:numCache>
            </c:numRef>
          </c:xVal>
          <c:yVal>
            <c:numRef>
              <c:f>fits!$U$14:$U$19</c:f>
              <c:numCache>
                <c:formatCode>General</c:formatCode>
                <c:ptCount val="6"/>
                <c:pt idx="0">
                  <c:v>0.242684116486545</c:v>
                </c:pt>
                <c:pt idx="1">
                  <c:v>0.26766984240581</c:v>
                </c:pt>
                <c:pt idx="2">
                  <c:v>0.3650339600398</c:v>
                </c:pt>
                <c:pt idx="3">
                  <c:v>0.37970649911869</c:v>
                </c:pt>
                <c:pt idx="4">
                  <c:v>0.365828903053259</c:v>
                </c:pt>
                <c:pt idx="5">
                  <c:v>0.438883783893495</c:v>
                </c:pt>
              </c:numCache>
            </c:numRef>
          </c:yVal>
          <c:smooth val="0"/>
        </c:ser>
        <c:ser>
          <c:idx val="3"/>
          <c:order val="3"/>
          <c:spPr>
            <a:ln w="12700">
              <a:solidFill>
                <a:srgbClr val="000000"/>
              </a:solidFill>
              <a:prstDash val="solid"/>
            </a:ln>
          </c:spPr>
          <c:marker>
            <c:symbol val="circle"/>
            <c:size val="6"/>
            <c:spPr>
              <a:noFill/>
              <a:ln>
                <a:solidFill>
                  <a:srgbClr val="000000"/>
                </a:solidFill>
                <a:prstDash val="solid"/>
              </a:ln>
            </c:spPr>
          </c:marker>
          <c:xVal>
            <c:numRef>
              <c:f>fits!$K$14:$K$19</c:f>
              <c:numCache>
                <c:formatCode>General</c:formatCode>
                <c:ptCount val="6"/>
                <c:pt idx="0">
                  <c:v>800.0</c:v>
                </c:pt>
                <c:pt idx="1">
                  <c:v>1000.0</c:v>
                </c:pt>
                <c:pt idx="2">
                  <c:v>1200.0</c:v>
                </c:pt>
                <c:pt idx="3">
                  <c:v>1300.0</c:v>
                </c:pt>
                <c:pt idx="4">
                  <c:v>1500.0</c:v>
                </c:pt>
                <c:pt idx="5">
                  <c:v>1700.0</c:v>
                </c:pt>
              </c:numCache>
            </c:numRef>
          </c:xVal>
          <c:yVal>
            <c:numRef>
              <c:f>fits!$M$14:$M$19</c:f>
              <c:numCache>
                <c:formatCode>General</c:formatCode>
                <c:ptCount val="6"/>
                <c:pt idx="0">
                  <c:v>0.25803641883204</c:v>
                </c:pt>
                <c:pt idx="1">
                  <c:v>0.201541431615068</c:v>
                </c:pt>
                <c:pt idx="2">
                  <c:v>0.292660582014287</c:v>
                </c:pt>
                <c:pt idx="3">
                  <c:v>0.215194399473596</c:v>
                </c:pt>
                <c:pt idx="4">
                  <c:v>0.171739822868435</c:v>
                </c:pt>
                <c:pt idx="5">
                  <c:v>0.153931654402413</c:v>
                </c:pt>
              </c:numCache>
            </c:numRef>
          </c:yVal>
          <c:smooth val="0"/>
        </c:ser>
        <c:ser>
          <c:idx val="4"/>
          <c:order val="4"/>
          <c:spPr>
            <a:ln w="28575">
              <a:noFill/>
            </a:ln>
          </c:spPr>
          <c:marker>
            <c:symbol val="dash"/>
            <c:size val="6"/>
            <c:spPr>
              <a:noFill/>
              <a:ln>
                <a:solidFill>
                  <a:srgbClr val="800080"/>
                </a:solidFill>
                <a:prstDash val="solid"/>
              </a:ln>
            </c:spPr>
          </c:marker>
          <c:xVal>
            <c:numRef>
              <c:f>fits!$K$14:$K$19</c:f>
              <c:numCache>
                <c:formatCode>General</c:formatCode>
                <c:ptCount val="6"/>
                <c:pt idx="0">
                  <c:v>800.0</c:v>
                </c:pt>
                <c:pt idx="1">
                  <c:v>1000.0</c:v>
                </c:pt>
                <c:pt idx="2">
                  <c:v>1200.0</c:v>
                </c:pt>
                <c:pt idx="3">
                  <c:v>1300.0</c:v>
                </c:pt>
                <c:pt idx="4">
                  <c:v>1500.0</c:v>
                </c:pt>
                <c:pt idx="5">
                  <c:v>1700.0</c:v>
                </c:pt>
              </c:numCache>
            </c:numRef>
          </c:xVal>
          <c:yVal>
            <c:numRef>
              <c:f>fits!$O$14:$O$19</c:f>
              <c:numCache>
                <c:formatCode>General</c:formatCode>
                <c:ptCount val="6"/>
                <c:pt idx="0">
                  <c:v>0.315857113309356</c:v>
                </c:pt>
                <c:pt idx="1">
                  <c:v>0.208021733222634</c:v>
                </c:pt>
                <c:pt idx="2">
                  <c:v>0.378874379855853</c:v>
                </c:pt>
                <c:pt idx="3">
                  <c:v>0.328354836122923</c:v>
                </c:pt>
                <c:pt idx="4">
                  <c:v>0.283106100863606</c:v>
                </c:pt>
                <c:pt idx="5">
                  <c:v>0.170700228028172</c:v>
                </c:pt>
              </c:numCache>
            </c:numRef>
          </c:yVal>
          <c:smooth val="0"/>
        </c:ser>
        <c:ser>
          <c:idx val="5"/>
          <c:order val="5"/>
          <c:spPr>
            <a:ln w="28575">
              <a:noFill/>
            </a:ln>
          </c:spPr>
          <c:marker>
            <c:symbol val="dash"/>
            <c:size val="6"/>
            <c:spPr>
              <a:solidFill>
                <a:srgbClr val="993366"/>
              </a:solidFill>
              <a:ln>
                <a:solidFill>
                  <a:srgbClr val="993366"/>
                </a:solidFill>
                <a:prstDash val="solid"/>
              </a:ln>
            </c:spPr>
          </c:marker>
          <c:xVal>
            <c:numRef>
              <c:f>fits!$K$14:$K$19</c:f>
              <c:numCache>
                <c:formatCode>General</c:formatCode>
                <c:ptCount val="6"/>
                <c:pt idx="0">
                  <c:v>800.0</c:v>
                </c:pt>
                <c:pt idx="1">
                  <c:v>1000.0</c:v>
                </c:pt>
                <c:pt idx="2">
                  <c:v>1200.0</c:v>
                </c:pt>
                <c:pt idx="3">
                  <c:v>1300.0</c:v>
                </c:pt>
                <c:pt idx="4">
                  <c:v>1500.0</c:v>
                </c:pt>
                <c:pt idx="5">
                  <c:v>1700.0</c:v>
                </c:pt>
              </c:numCache>
            </c:numRef>
          </c:xVal>
          <c:yVal>
            <c:numRef>
              <c:f>fits!$P$14:$P$19</c:f>
              <c:numCache>
                <c:formatCode>General</c:formatCode>
                <c:ptCount val="6"/>
                <c:pt idx="0">
                  <c:v>0.200215724354725</c:v>
                </c:pt>
                <c:pt idx="1">
                  <c:v>0.195061130007503</c:v>
                </c:pt>
                <c:pt idx="2">
                  <c:v>0.20644678417272</c:v>
                </c:pt>
                <c:pt idx="3">
                  <c:v>0.10203396282427</c:v>
                </c:pt>
                <c:pt idx="4">
                  <c:v>0.0603735448732643</c:v>
                </c:pt>
                <c:pt idx="5">
                  <c:v>0.137163080776653</c:v>
                </c:pt>
              </c:numCache>
            </c:numRef>
          </c:yVal>
          <c:smooth val="0"/>
        </c:ser>
        <c:dLbls>
          <c:showLegendKey val="0"/>
          <c:showVal val="0"/>
          <c:showCatName val="0"/>
          <c:showSerName val="0"/>
          <c:showPercent val="0"/>
          <c:showBubbleSize val="0"/>
        </c:dLbls>
        <c:axId val="-2129296072"/>
        <c:axId val="-2129290920"/>
      </c:scatterChart>
      <c:valAx>
        <c:axId val="-2129296072"/>
        <c:scaling>
          <c:orientation val="minMax"/>
          <c:max val="1800.0"/>
          <c:min val="800.0"/>
        </c:scaling>
        <c:delete val="0"/>
        <c:axPos val="b"/>
        <c:numFmt formatCode="General" sourceLinked="1"/>
        <c:majorTickMark val="cross"/>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n-US"/>
          </a:p>
        </c:txPr>
        <c:crossAx val="-2129290920"/>
        <c:crosses val="autoZero"/>
        <c:crossBetween val="midCat"/>
      </c:valAx>
      <c:valAx>
        <c:axId val="-2129290920"/>
        <c:scaling>
          <c:orientation val="minMax"/>
        </c:scaling>
        <c:delete val="0"/>
        <c:axPos val="l"/>
        <c:numFmt formatCode="General" sourceLinked="1"/>
        <c:majorTickMark val="cross"/>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n-US"/>
          </a:p>
        </c:txPr>
        <c:crossAx val="-2129296072"/>
        <c:crosses val="autoZero"/>
        <c:crossBetween val="midCat"/>
      </c:valAx>
      <c:spPr>
        <a:noFill/>
        <a:ln w="3175">
          <a:solidFill>
            <a:srgbClr val="00000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8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 Id="rId2" Type="http://schemas.openxmlformats.org/officeDocument/2006/relationships/image" Target="../media/image6.emf"/><Relationship Id="rId3"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9.wmf"/><Relationship Id="rId2" Type="http://schemas.openxmlformats.org/officeDocument/2006/relationships/image" Target="../media/image60.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67.emf"/><Relationship Id="rId4" Type="http://schemas.openxmlformats.org/officeDocument/2006/relationships/image" Target="../media/image68.wmf"/><Relationship Id="rId5" Type="http://schemas.openxmlformats.org/officeDocument/2006/relationships/image" Target="../media/image69.emf"/><Relationship Id="rId1" Type="http://schemas.openxmlformats.org/officeDocument/2006/relationships/image" Target="../media/image65.emf"/><Relationship Id="rId2" Type="http://schemas.openxmlformats.org/officeDocument/2006/relationships/image" Target="../media/image6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4.png"/><Relationship Id="rId2" Type="http://schemas.openxmlformats.org/officeDocument/2006/relationships/image" Target="../media/image7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7.emf"/></Relationships>
</file>

<file path=ppt/drawings/drawing1.xml><?xml version="1.0" encoding="utf-8"?>
<c:userShapes xmlns:c="http://schemas.openxmlformats.org/drawingml/2006/chart">
  <cdr:relSizeAnchor xmlns:cdr="http://schemas.openxmlformats.org/drawingml/2006/chartDrawing">
    <cdr:from>
      <cdr:x>0.17314</cdr:x>
      <cdr:y>0.55996</cdr:y>
    </cdr:from>
    <cdr:to>
      <cdr:x>0.18586</cdr:x>
      <cdr:y>0.57919</cdr:y>
    </cdr:to>
    <cdr:sp macro="" textlink="">
      <cdr:nvSpPr>
        <cdr:cNvPr id="2" name="Oval 1"/>
        <cdr:cNvSpPr/>
      </cdr:nvSpPr>
      <cdr:spPr>
        <a:xfrm xmlns:a="http://schemas.openxmlformats.org/drawingml/2006/main">
          <a:off x="979223" y="2095513"/>
          <a:ext cx="71967" cy="71966"/>
        </a:xfrm>
        <a:prstGeom xmlns:a="http://schemas.openxmlformats.org/drawingml/2006/main" prst="ellipse">
          <a:avLst/>
        </a:prstGeom>
        <a:solidFill xmlns:a="http://schemas.openxmlformats.org/drawingml/2006/main">
          <a:srgbClr val="FF0000"/>
        </a:solidFill>
        <a:ln xmlns:a="http://schemas.openxmlformats.org/drawingml/2006/main">
          <a:solidFill>
            <a:srgbClr val="800000"/>
          </a:solid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0.32387</cdr:x>
      <cdr:y>0.64253</cdr:y>
    </cdr:from>
    <cdr:to>
      <cdr:x>0.33659</cdr:x>
      <cdr:y>0.66176</cdr:y>
    </cdr:to>
    <cdr:sp macro="" textlink="">
      <cdr:nvSpPr>
        <cdr:cNvPr id="3" name="Oval 2"/>
        <cdr:cNvSpPr/>
      </cdr:nvSpPr>
      <cdr:spPr>
        <a:xfrm xmlns:a="http://schemas.openxmlformats.org/drawingml/2006/main">
          <a:off x="1831713" y="2404535"/>
          <a:ext cx="71967" cy="71966"/>
        </a:xfrm>
        <a:prstGeom xmlns:a="http://schemas.openxmlformats.org/drawingml/2006/main" prst="ellipse">
          <a:avLst/>
        </a:prstGeom>
        <a:solidFill xmlns:a="http://schemas.openxmlformats.org/drawingml/2006/main">
          <a:srgbClr val="FF0000"/>
        </a:solidFill>
        <a:ln xmlns:a="http://schemas.openxmlformats.org/drawingml/2006/main">
          <a:solidFill>
            <a:srgbClr val="800000"/>
          </a:solid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0.47268</cdr:x>
      <cdr:y>0.55606</cdr:y>
    </cdr:from>
    <cdr:to>
      <cdr:x>0.4854</cdr:x>
      <cdr:y>0.57529</cdr:y>
    </cdr:to>
    <cdr:sp macro="" textlink="">
      <cdr:nvSpPr>
        <cdr:cNvPr id="4" name="Oval 3"/>
        <cdr:cNvSpPr/>
      </cdr:nvSpPr>
      <cdr:spPr>
        <a:xfrm xmlns:a="http://schemas.openxmlformats.org/drawingml/2006/main">
          <a:off x="2673350" y="2080939"/>
          <a:ext cx="71967" cy="71966"/>
        </a:xfrm>
        <a:prstGeom xmlns:a="http://schemas.openxmlformats.org/drawingml/2006/main" prst="ellipse">
          <a:avLst/>
        </a:prstGeom>
        <a:solidFill xmlns:a="http://schemas.openxmlformats.org/drawingml/2006/main">
          <a:srgbClr val="FF0000"/>
        </a:solidFill>
        <a:ln xmlns:a="http://schemas.openxmlformats.org/drawingml/2006/main">
          <a:solidFill>
            <a:srgbClr val="800000"/>
          </a:solid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0.54903</cdr:x>
      <cdr:y>0.62896</cdr:y>
    </cdr:from>
    <cdr:to>
      <cdr:x>0.56175</cdr:x>
      <cdr:y>0.64819</cdr:y>
    </cdr:to>
    <cdr:sp macro="" textlink="">
      <cdr:nvSpPr>
        <cdr:cNvPr id="5" name="Oval 4"/>
        <cdr:cNvSpPr/>
      </cdr:nvSpPr>
      <cdr:spPr>
        <a:xfrm xmlns:a="http://schemas.openxmlformats.org/drawingml/2006/main">
          <a:off x="3105150" y="2353738"/>
          <a:ext cx="71967" cy="71966"/>
        </a:xfrm>
        <a:prstGeom xmlns:a="http://schemas.openxmlformats.org/drawingml/2006/main" prst="ellipse">
          <a:avLst/>
        </a:prstGeom>
        <a:solidFill xmlns:a="http://schemas.openxmlformats.org/drawingml/2006/main">
          <a:srgbClr val="FF0000"/>
        </a:solidFill>
        <a:ln xmlns:a="http://schemas.openxmlformats.org/drawingml/2006/main">
          <a:solidFill>
            <a:srgbClr val="800000"/>
          </a:solid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0.69798</cdr:x>
      <cdr:y>0.67541</cdr:y>
    </cdr:from>
    <cdr:to>
      <cdr:x>0.7107</cdr:x>
      <cdr:y>0.69464</cdr:y>
    </cdr:to>
    <cdr:sp macro="" textlink="">
      <cdr:nvSpPr>
        <cdr:cNvPr id="6" name="Oval 5"/>
        <cdr:cNvSpPr/>
      </cdr:nvSpPr>
      <cdr:spPr>
        <a:xfrm xmlns:a="http://schemas.openxmlformats.org/drawingml/2006/main">
          <a:off x="3947583" y="2527558"/>
          <a:ext cx="71967" cy="71966"/>
        </a:xfrm>
        <a:prstGeom xmlns:a="http://schemas.openxmlformats.org/drawingml/2006/main" prst="ellipse">
          <a:avLst/>
        </a:prstGeom>
        <a:solidFill xmlns:a="http://schemas.openxmlformats.org/drawingml/2006/main">
          <a:srgbClr val="FF0000"/>
        </a:solidFill>
        <a:ln xmlns:a="http://schemas.openxmlformats.org/drawingml/2006/main">
          <a:solidFill>
            <a:srgbClr val="800000"/>
          </a:solid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0.84932</cdr:x>
      <cdr:y>0.6991</cdr:y>
    </cdr:from>
    <cdr:to>
      <cdr:x>0.86204</cdr:x>
      <cdr:y>0.71833</cdr:y>
    </cdr:to>
    <cdr:sp macro="" textlink="">
      <cdr:nvSpPr>
        <cdr:cNvPr id="7" name="Oval 6"/>
        <cdr:cNvSpPr/>
      </cdr:nvSpPr>
      <cdr:spPr>
        <a:xfrm xmlns:a="http://schemas.openxmlformats.org/drawingml/2006/main">
          <a:off x="4803512" y="2616206"/>
          <a:ext cx="71967" cy="71966"/>
        </a:xfrm>
        <a:prstGeom xmlns:a="http://schemas.openxmlformats.org/drawingml/2006/main" prst="ellipse">
          <a:avLst/>
        </a:prstGeom>
        <a:solidFill xmlns:a="http://schemas.openxmlformats.org/drawingml/2006/main">
          <a:srgbClr val="FF0000"/>
        </a:solidFill>
        <a:ln xmlns:a="http://schemas.openxmlformats.org/drawingml/2006/main">
          <a:solidFill>
            <a:srgbClr val="800000"/>
          </a:solid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ea typeface="Arial" charset="0"/>
                <a:cs typeface="Arial" charset="0"/>
              </a:defRPr>
            </a:lvl1pPr>
          </a:lstStyle>
          <a:p>
            <a:pPr>
              <a:defRPr/>
            </a:pPr>
            <a:fld id="{6F0A1556-EAC7-3E4C-A34D-A98E97135ECA}" type="datetime1">
              <a:rPr lang="en-US"/>
              <a:pPr>
                <a:defRPr/>
              </a:pPr>
              <a:t>7/3/12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ea typeface="Arial" charset="0"/>
                <a:cs typeface="Arial" charset="0"/>
              </a:defRPr>
            </a:lvl1pPr>
          </a:lstStyle>
          <a:p>
            <a:pPr>
              <a:defRPr/>
            </a:pPr>
            <a:fld id="{149B0C52-B116-D44E-AFEB-DDBEBDC0C2F0}" type="slidenum">
              <a:rPr lang="en-US"/>
              <a:pPr>
                <a:defRPr/>
              </a:pPr>
              <a:t>‹#›</a:t>
            </a:fld>
            <a:endParaRPr lang="en-US"/>
          </a:p>
        </p:txBody>
      </p:sp>
    </p:spTree>
    <p:extLst>
      <p:ext uri="{BB962C8B-B14F-4D97-AF65-F5344CB8AC3E}">
        <p14:creationId xmlns:p14="http://schemas.microsoft.com/office/powerpoint/2010/main" val="305791622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ＭＳ Ｐゴシック" pitchFamily="-110"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ln>
            <a:miter lim="800000"/>
            <a:headEnd/>
            <a:tailEnd/>
          </a:ln>
        </p:spPr>
        <p:txBody>
          <a:bodyPr/>
          <a:lstStyle/>
          <a:p>
            <a:fld id="{919F30AE-4F06-F643-A042-7A83BFFC243C}" type="slidenum">
              <a:rPr lang="en-US">
                <a:latin typeface="Arial" charset="0"/>
                <a:ea typeface="ＭＳ Ｐゴシック" charset="-128"/>
                <a:cs typeface="Geneva" charset="0"/>
              </a:rPr>
              <a:pPr/>
              <a:t>1</a:t>
            </a:fld>
            <a:endParaRPr lang="en-US">
              <a:latin typeface="Arial" charset="0"/>
              <a:ea typeface="ＭＳ Ｐゴシック" charset="-128"/>
              <a:cs typeface="Geneva" charset="0"/>
            </a:endParaRPr>
          </a:p>
        </p:txBody>
      </p:sp>
      <p:sp>
        <p:nvSpPr>
          <p:cNvPr id="23555" name="Rectangle 7"/>
          <p:cNvSpPr txBox="1">
            <a:spLocks noGrp="1" noChangeArrowheads="1"/>
          </p:cNvSpPr>
          <p:nvPr/>
        </p:nvSpPr>
        <p:spPr bwMode="auto">
          <a:xfrm>
            <a:off x="3883025" y="8685213"/>
            <a:ext cx="2973388" cy="457200"/>
          </a:xfrm>
          <a:prstGeom prst="rect">
            <a:avLst/>
          </a:prstGeom>
          <a:noFill/>
          <a:ln w="9525">
            <a:noFill/>
            <a:miter lim="800000"/>
            <a:headEnd/>
            <a:tailEnd/>
          </a:ln>
        </p:spPr>
        <p:txBody>
          <a:bodyPr lIns="91422" tIns="45711" rIns="91422" bIns="45711" anchor="b">
            <a:prstTxWarp prst="textNoShape">
              <a:avLst/>
            </a:prstTxWarp>
          </a:bodyPr>
          <a:lstStyle/>
          <a:p>
            <a:pPr algn="r"/>
            <a:fld id="{1046982D-9DA3-F145-B088-F510CAE8E08C}" type="slidenum">
              <a:rPr lang="en-US" sz="1200">
                <a:ea typeface="ＭＳ Ｐゴシック" charset="-128"/>
                <a:cs typeface="Geneva" charset="0"/>
              </a:rPr>
              <a:pPr algn="r"/>
              <a:t>1</a:t>
            </a:fld>
            <a:endParaRPr lang="en-US" sz="1200">
              <a:ea typeface="ＭＳ Ｐゴシック" charset="-128"/>
              <a:cs typeface="Geneva" charset="0"/>
            </a:endParaRPr>
          </a:p>
        </p:txBody>
      </p:sp>
      <p:sp>
        <p:nvSpPr>
          <p:cNvPr id="2355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557" name="Rectangle 3"/>
          <p:cNvSpPr>
            <a:spLocks noGrp="1" noChangeArrowheads="1"/>
          </p:cNvSpPr>
          <p:nvPr>
            <p:ph type="body" idx="1"/>
          </p:nvPr>
        </p:nvSpPr>
        <p:spPr bwMode="auto">
          <a:xfrm>
            <a:off x="687388" y="4343400"/>
            <a:ext cx="5483225" cy="4114800"/>
          </a:xfrm>
          <a:noFill/>
        </p:spPr>
        <p:txBody>
          <a:bodyPr wrap="square" lIns="91422" tIns="45711" rIns="91422" bIns="45711" numCol="1" anchor="t" anchorCtr="0" compatLnSpc="1">
            <a:prstTxWarp prst="textNoShape">
              <a:avLst/>
            </a:prstTxWarp>
          </a:bodyPr>
          <a:lstStyle/>
          <a:p>
            <a:pPr eaLnBrk="1" hangingPunct="1">
              <a:spcBef>
                <a:spcPct val="0"/>
              </a:spcBef>
            </a:pPr>
            <a:endParaRPr lang="en-US">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651355-D25C-3F46-A5B3-A2836C5EA25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6941A6-1D06-3B4C-AB85-1A3D94F9BEF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2D25A9-3082-3444-AE59-C227C7808F4C}"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B88A09F-CB05-7D49-9BE5-5826F3416BCB}" type="datetime1">
              <a:rPr lang="en-US"/>
              <a:pPr>
                <a:defRPr/>
              </a:pPr>
              <a:t>7/3/12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517DD3-0AF7-A147-9EC0-F51476DA2FE8}"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EDA8649-303D-5E44-8BB7-662799DF9DC0}" type="datetime1">
              <a:rPr lang="en-US"/>
              <a:pPr>
                <a:defRPr/>
              </a:pPr>
              <a:t>7/3/12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94360A2-D61A-134A-8B56-D135712BA456}"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D6F46EF-9BF4-1544-8A94-A28828C18480}" type="datetime1">
              <a:rPr lang="en-US"/>
              <a:pPr>
                <a:defRPr/>
              </a:pPr>
              <a:t>7/3/12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147D448-7ED7-8745-A2D2-B49285C0B40C}"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D39CF9A-42EB-6548-9F89-2608A3F30D06}" type="datetime1">
              <a:rPr lang="en-US"/>
              <a:pPr>
                <a:defRPr/>
              </a:pPr>
              <a:t>7/3/12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71D6EDF-446D-8D49-B09A-5D6A2D1B1C8E}"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5554977-11F1-CB4B-93FB-42DBEC25E169}" type="datetime1">
              <a:rPr lang="en-US"/>
              <a:pPr>
                <a:defRPr/>
              </a:pPr>
              <a:t>7/3/12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95AB2B4-55E8-FC41-BED9-15806FA97A01}"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FB8A703F-6A12-E34D-9C0A-F59C623CCE3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6219DE-65CC-9B49-883A-7E85317C479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ACC7CB-FEE3-314C-9F69-31E9A762084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2630D5-EAFC-E043-96E3-03201C95195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3E47A8-99E1-524C-B5E5-8B922AD5A46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944FDF0-C95A-5C42-96D1-4021F568117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F4F320C-2B94-B645-A4EB-F56A6931DF5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DCF3A06-81CB-3647-A268-C1846A4280B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B6DBAB4-DF0B-F847-BE32-3EF0EEA8FD8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solidFill>
                  <a:schemeClr val="bg1"/>
                </a:solidFill>
                <a:latin typeface="+mn-lt"/>
                <a:ea typeface="Geneva" pitchFamily="-65"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solidFill>
                  <a:schemeClr val="bg1"/>
                </a:solidFill>
                <a:latin typeface="+mn-lt"/>
                <a:ea typeface="Geneva" pitchFamily="-65"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Arial" charset="0"/>
                <a:ea typeface="Arial" charset="0"/>
                <a:cs typeface="Arial" charset="0"/>
              </a:defRPr>
            </a:lvl1pPr>
          </a:lstStyle>
          <a:p>
            <a:pPr>
              <a:defRPr/>
            </a:pPr>
            <a:fld id="{87353867-6F63-B748-ACD1-7C29700FFC0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92"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Lst>
  <p:txStyles>
    <p:titleStyle>
      <a:lvl1pPr algn="ctr" rtl="0" eaLnBrk="0" fontAlgn="base" hangingPunct="0">
        <a:spcBef>
          <a:spcPct val="0"/>
        </a:spcBef>
        <a:spcAft>
          <a:spcPct val="0"/>
        </a:spcAft>
        <a:defRPr sz="4400">
          <a:solidFill>
            <a:schemeClr val="bg1"/>
          </a:solidFill>
          <a:latin typeface="+mj-lt"/>
          <a:ea typeface="ＭＳ Ｐゴシック" charset="0"/>
          <a:cs typeface="Geneva" charset="-128"/>
        </a:defRPr>
      </a:lvl1pPr>
      <a:lvl2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2pPr>
      <a:lvl3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3pPr>
      <a:lvl4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4pPr>
      <a:lvl5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Geneva" charset="-128"/>
        </a:defRPr>
      </a:lvl1pPr>
      <a:lvl2pPr marL="742950" indent="-285750" algn="l" rtl="0" eaLnBrk="0" fontAlgn="base" hangingPunct="0">
        <a:spcBef>
          <a:spcPct val="20000"/>
        </a:spcBef>
        <a:spcAft>
          <a:spcPct val="0"/>
        </a:spcAft>
        <a:buChar char="–"/>
        <a:defRPr sz="2800">
          <a:solidFill>
            <a:schemeClr val="bg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bg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bg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bg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ea typeface="Arial" charset="0"/>
                <a:cs typeface="Arial" charset="0"/>
              </a:defRPr>
            </a:lvl1pPr>
          </a:lstStyle>
          <a:p>
            <a:pPr>
              <a:defRPr/>
            </a:pPr>
            <a:fld id="{191A0DA8-35C6-9847-8FB5-7E7B891D585C}" type="datetime1">
              <a:rPr lang="en-US"/>
              <a:pPr>
                <a:defRPr/>
              </a:pPr>
              <a:t>7/3/12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ea typeface="Arial" charset="0"/>
                <a:cs typeface="Arial" charset="0"/>
              </a:defRPr>
            </a:lvl1pPr>
          </a:lstStyle>
          <a:p>
            <a:pPr>
              <a:defRPr/>
            </a:pPr>
            <a:fld id="{D9FA370D-D2B6-294F-8541-F5B58F73547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3" r:id="rId6"/>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110" charset="-128"/>
          <a:cs typeface="ＭＳ Ｐゴシック" pitchFamily="-110"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110" charset="-128"/>
          <a:cs typeface="ＭＳ Ｐゴシック" pitchFamily="-110"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110" charset="-128"/>
          <a:cs typeface="ＭＳ Ｐゴシック" pitchFamily="-110"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110" charset="-128"/>
          <a:cs typeface="ＭＳ Ｐゴシック" pitchFamily="-110" charset="-128"/>
        </a:defRPr>
      </a:lvl5pPr>
      <a:lvl6pPr marL="457200" algn="ctr" defTabSz="457200" rtl="0" fontAlgn="base">
        <a:spcBef>
          <a:spcPct val="0"/>
        </a:spcBef>
        <a:spcAft>
          <a:spcPct val="0"/>
        </a:spcAft>
        <a:defRPr sz="4400">
          <a:solidFill>
            <a:schemeClr val="tx1"/>
          </a:solidFill>
          <a:latin typeface="Calibri" charset="0"/>
        </a:defRPr>
      </a:lvl6pPr>
      <a:lvl7pPr marL="914400" algn="ctr" defTabSz="457200" rtl="0" fontAlgn="base">
        <a:spcBef>
          <a:spcPct val="0"/>
        </a:spcBef>
        <a:spcAft>
          <a:spcPct val="0"/>
        </a:spcAft>
        <a:defRPr sz="4400">
          <a:solidFill>
            <a:schemeClr val="tx1"/>
          </a:solidFill>
          <a:latin typeface="Calibri" charset="0"/>
        </a:defRPr>
      </a:lvl7pPr>
      <a:lvl8pPr marL="1371600" algn="ctr" defTabSz="457200" rtl="0" fontAlgn="base">
        <a:spcBef>
          <a:spcPct val="0"/>
        </a:spcBef>
        <a:spcAft>
          <a:spcPct val="0"/>
        </a:spcAft>
        <a:defRPr sz="4400">
          <a:solidFill>
            <a:schemeClr val="tx1"/>
          </a:solidFill>
          <a:latin typeface="Calibri" charset="0"/>
        </a:defRPr>
      </a:lvl8pPr>
      <a:lvl9pPr marL="1828800" algn="ctr" defTabSz="457200" rtl="0" fontAlgn="base">
        <a:spcBef>
          <a:spcPct val="0"/>
        </a:spcBef>
        <a:spcAft>
          <a:spcPct val="0"/>
        </a:spcAft>
        <a:defRPr sz="4400">
          <a:solidFill>
            <a:schemeClr val="tx1"/>
          </a:solidFill>
          <a:latin typeface="Calibri"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4.emf"/><Relationship Id="rId1" Type="http://schemas.openxmlformats.org/officeDocument/2006/relationships/slideLayout" Target="../slideLayouts/slideLayout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jpeg"/><Relationship Id="rId1" Type="http://schemas.openxmlformats.org/officeDocument/2006/relationships/slideLayout" Target="../slideLayouts/slideLayout8.xml"/><Relationship Id="rId2"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3.xml"/><Relationship Id="rId2"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3.xml"/><Relationship Id="rId2" Type="http://schemas.openxmlformats.org/officeDocument/2006/relationships/image" Target="../media/image3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9.png"/><Relationship Id="rId3"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2.jpeg"/><Relationship Id="rId3" Type="http://schemas.openxmlformats.org/officeDocument/2006/relationships/image" Target="../media/image4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4.png"/><Relationship Id="rId3"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oleObject" Target="../embeddings/oleObject5.bin"/><Relationship Id="rId6" Type="http://schemas.openxmlformats.org/officeDocument/2006/relationships/image" Target="../media/image46.wmf"/><Relationship Id="rId1" Type="http://schemas.openxmlformats.org/officeDocument/2006/relationships/vmlDrawing" Target="../drawings/vmlDrawing3.vml"/><Relationship Id="rId2"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oleObject" Target="../embeddings/oleObject6.bin"/><Relationship Id="rId5" Type="http://schemas.openxmlformats.org/officeDocument/2006/relationships/image" Target="../media/image50.wmf"/><Relationship Id="rId1" Type="http://schemas.openxmlformats.org/officeDocument/2006/relationships/vmlDrawing" Target="../drawings/vmlDrawing4.vml"/><Relationship Id="rId2"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5.emf"/><Relationship Id="rId5" Type="http://schemas.openxmlformats.org/officeDocument/2006/relationships/oleObject" Target="../embeddings/oleObject2.bin"/><Relationship Id="rId6" Type="http://schemas.openxmlformats.org/officeDocument/2006/relationships/image" Target="../media/image6.emf"/><Relationship Id="rId7" Type="http://schemas.openxmlformats.org/officeDocument/2006/relationships/image" Target="../media/image8.png"/><Relationship Id="rId8" Type="http://schemas.openxmlformats.org/officeDocument/2006/relationships/oleObject" Target="../embeddings/oleObject3.bin"/><Relationship Id="rId9" Type="http://schemas.openxmlformats.org/officeDocument/2006/relationships/image" Target="../media/image7.wmf"/><Relationship Id="rId10" Type="http://schemas.openxmlformats.org/officeDocument/2006/relationships/image" Target="../media/image9.png"/><Relationship Id="rId1" Type="http://schemas.openxmlformats.org/officeDocument/2006/relationships/vmlDrawing" Target="../drawings/vmlDrawing1.vml"/><Relationship Id="rId2"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4.png"/><Relationship Id="rId3" Type="http://schemas.openxmlformats.org/officeDocument/2006/relationships/image" Target="../media/image5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6.png"/><Relationship Id="rId3" Type="http://schemas.openxmlformats.org/officeDocument/2006/relationships/image" Target="../media/image5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oleObject" Target="../embeddings/oleObject7.bin"/><Relationship Id="rId5" Type="http://schemas.openxmlformats.org/officeDocument/2006/relationships/image" Target="../media/image59.wmf"/><Relationship Id="rId6" Type="http://schemas.openxmlformats.org/officeDocument/2006/relationships/oleObject" Target="../embeddings/oleObject8.bin"/><Relationship Id="rId7" Type="http://schemas.openxmlformats.org/officeDocument/2006/relationships/image" Target="../media/image60.wmf"/><Relationship Id="rId1" Type="http://schemas.openxmlformats.org/officeDocument/2006/relationships/vmlDrawing" Target="../drawings/vmlDrawing5.vml"/><Relationship Id="rId2"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 Type="http://schemas.openxmlformats.org/officeDocument/2006/relationships/slideLayout" Target="../slideLayouts/slideLayout3.xml"/><Relationship Id="rId2" Type="http://schemas.openxmlformats.org/officeDocument/2006/relationships/image" Target="../media/image10.png"/></Relationships>
</file>

<file path=ppt/slides/_rels/slide30.xml.rels><?xml version="1.0" encoding="UTF-8" standalone="yes"?>
<Relationships xmlns="http://schemas.openxmlformats.org/package/2006/relationships"><Relationship Id="rId11" Type="http://schemas.openxmlformats.org/officeDocument/2006/relationships/oleObject" Target="../embeddings/oleObject9.bin"/><Relationship Id="rId12" Type="http://schemas.openxmlformats.org/officeDocument/2006/relationships/image" Target="../media/image68.wmf"/><Relationship Id="rId13" Type="http://schemas.openxmlformats.org/officeDocument/2006/relationships/image" Target="../media/image72.wmf"/><Relationship Id="rId14" Type="http://schemas.openxmlformats.org/officeDocument/2006/relationships/oleObject" Target="../embeddings/Microsoft_Excel_97_-_2004_Worksheet4.xls"/><Relationship Id="rId15" Type="http://schemas.openxmlformats.org/officeDocument/2006/relationships/image" Target="../media/image69.emf"/><Relationship Id="rId16" Type="http://schemas.openxmlformats.org/officeDocument/2006/relationships/oleObject" Target="../embeddings/Microsoft_Excel_97_-_2004_Worksheet5.xls"/><Relationship Id="rId1" Type="http://schemas.openxmlformats.org/officeDocument/2006/relationships/vmlDrawing" Target="../drawings/vmlDrawing6.vml"/><Relationship Id="rId2" Type="http://schemas.openxmlformats.org/officeDocument/2006/relationships/slideLayout" Target="../slideLayouts/slideLayout3.xml"/><Relationship Id="rId3" Type="http://schemas.openxmlformats.org/officeDocument/2006/relationships/image" Target="../media/image70.wmf"/><Relationship Id="rId4" Type="http://schemas.openxmlformats.org/officeDocument/2006/relationships/image" Target="../media/image71.wmf"/><Relationship Id="rId5" Type="http://schemas.openxmlformats.org/officeDocument/2006/relationships/oleObject" Target="../embeddings/Microsoft_Excel_97_-_2004_Worksheet1.xls"/><Relationship Id="rId6" Type="http://schemas.openxmlformats.org/officeDocument/2006/relationships/image" Target="../media/image65.emf"/><Relationship Id="rId7" Type="http://schemas.openxmlformats.org/officeDocument/2006/relationships/oleObject" Target="../embeddings/Microsoft_Excel_97_-_2004_Worksheet2.xls"/><Relationship Id="rId8" Type="http://schemas.openxmlformats.org/officeDocument/2006/relationships/image" Target="../media/image66.emf"/><Relationship Id="rId9" Type="http://schemas.openxmlformats.org/officeDocument/2006/relationships/oleObject" Target="../embeddings/Microsoft_Excel_97_-_2004_Worksheet3.xls"/><Relationship Id="rId10" Type="http://schemas.openxmlformats.org/officeDocument/2006/relationships/image" Target="../media/image67.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3.jpeg"/></Relationships>
</file>

<file path=ppt/slides/_rels/slide35.xml.rels><?xml version="1.0" encoding="UTF-8" standalone="yes"?>
<Relationships xmlns="http://schemas.openxmlformats.org/package/2006/relationships"><Relationship Id="rId3" Type="http://schemas.openxmlformats.org/officeDocument/2006/relationships/oleObject" Target="Macintosh%20HD:Users:oscar:Library:Mail:IMAP-oscar@mail.marine.rutgers.edu:INBOX.imapmbox:Attachments:435712:2:Chengyi's%20Thesis.doc!OLE_LINK3" TargetMode="External"/><Relationship Id="rId4" Type="http://schemas.openxmlformats.org/officeDocument/2006/relationships/image" Target="../media/image74.png"/><Relationship Id="rId5" Type="http://schemas.openxmlformats.org/officeDocument/2006/relationships/image" Target="../media/image76.png"/><Relationship Id="rId6" Type="http://schemas.openxmlformats.org/officeDocument/2006/relationships/oleObject" Target="Macintosh%20HD:Users:oscar:Library:Mail:IMAP-oscar@mail.marine.rutgers.edu:INBOX.imapmbox:Attachments:435712:2:Chengyi's%20Thesis.doc!OLE_LINK4" TargetMode="External"/><Relationship Id="rId7" Type="http://schemas.openxmlformats.org/officeDocument/2006/relationships/image" Target="../media/image75.png"/><Relationship Id="rId1" Type="http://schemas.openxmlformats.org/officeDocument/2006/relationships/vmlDrawing" Target="../drawings/vmlDrawing7.vml"/><Relationship Id="rId2"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3.xml"/><Relationship Id="rId2" Type="http://schemas.openxmlformats.org/officeDocument/2006/relationships/image" Target="../media/image7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3.png"/><Relationship Id="rId3" Type="http://schemas.openxmlformats.org/officeDocument/2006/relationships/image" Target="../media/image8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6.jpeg"/></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87.emf"/><Relationship Id="rId1" Type="http://schemas.openxmlformats.org/officeDocument/2006/relationships/vmlDrawing" Target="../drawings/vmlDrawing8.vml"/><Relationship Id="rId2"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chart" Target="../charts/char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jpeg"/><Relationship Id="rId3" Type="http://schemas.openxmlformats.org/officeDocument/2006/relationships/image" Target="../media/image2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8.wmf"/><Relationship Id="rId3" Type="http://schemas.openxmlformats.org/officeDocument/2006/relationships/image" Target="../media/image89.w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0.w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1.wmf"/><Relationship Id="rId3" Type="http://schemas.openxmlformats.org/officeDocument/2006/relationships/image" Target="../media/image9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jpeg"/></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1" Type="http://schemas.openxmlformats.org/officeDocument/2006/relationships/slideLayout" Target="../slideLayouts/slideLayout3.xml"/><Relationship Id="rId2" Type="http://schemas.openxmlformats.org/officeDocument/2006/relationships/image" Target="../media/image93.w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6.w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7.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8.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9.wmf"/><Relationship Id="rId3" Type="http://schemas.openxmlformats.org/officeDocument/2006/relationships/image" Target="../media/image100.w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1.wmf"/></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oleObject" Target="../embeddings/oleObject4.bin"/><Relationship Id="rId5" Type="http://schemas.openxmlformats.org/officeDocument/2006/relationships/image" Target="../media/image22.wmf"/><Relationship Id="rId1" Type="http://schemas.openxmlformats.org/officeDocument/2006/relationships/vmlDrawing" Target="../drawings/vmlDrawing2.vml"/><Relationship Id="rId2"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1" Type="http://schemas.openxmlformats.org/officeDocument/2006/relationships/slideLayout" Target="../slideLayouts/slideLayout3.xml"/><Relationship Id="rId2"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png"/><Relationship Id="rId3"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rot="5400000">
            <a:off x="5946463" y="2798478"/>
            <a:ext cx="2588248" cy="4422775"/>
          </a:xfrm>
          <a:prstGeom prst="rect">
            <a:avLst/>
          </a:prstGeom>
        </p:spPr>
      </p:pic>
      <p:pic>
        <p:nvPicPr>
          <p:cNvPr id="4" name="Picture 3"/>
          <p:cNvPicPr>
            <a:picLocks noChangeAspect="1"/>
          </p:cNvPicPr>
          <p:nvPr/>
        </p:nvPicPr>
        <p:blipFill>
          <a:blip r:embed="rId4"/>
          <a:stretch>
            <a:fillRect/>
          </a:stretch>
        </p:blipFill>
        <p:spPr>
          <a:xfrm>
            <a:off x="4378325" y="-1133476"/>
            <a:ext cx="5384800" cy="4978400"/>
          </a:xfrm>
          <a:prstGeom prst="rect">
            <a:avLst/>
          </a:prstGeom>
        </p:spPr>
      </p:pic>
      <p:pic>
        <p:nvPicPr>
          <p:cNvPr id="3" name="Picture 2"/>
          <p:cNvPicPr>
            <a:picLocks noChangeAspect="1"/>
          </p:cNvPicPr>
          <p:nvPr/>
        </p:nvPicPr>
        <p:blipFill>
          <a:blip r:embed="rId5"/>
          <a:stretch>
            <a:fillRect/>
          </a:stretch>
        </p:blipFill>
        <p:spPr>
          <a:xfrm>
            <a:off x="6965" y="-104776"/>
            <a:ext cx="5057160" cy="6411941"/>
          </a:xfrm>
          <a:prstGeom prst="rect">
            <a:avLst/>
          </a:prstGeom>
        </p:spPr>
      </p:pic>
      <p:sp>
        <p:nvSpPr>
          <p:cNvPr id="22543" name="TextBox 32"/>
          <p:cNvSpPr txBox="1">
            <a:spLocks noChangeArrowheads="1"/>
          </p:cNvSpPr>
          <p:nvPr/>
        </p:nvSpPr>
        <p:spPr bwMode="auto">
          <a:xfrm>
            <a:off x="571500" y="0"/>
            <a:ext cx="8366125" cy="1200328"/>
          </a:xfrm>
          <a:prstGeom prst="rect">
            <a:avLst/>
          </a:prstGeom>
          <a:noFill/>
          <a:ln w="9525">
            <a:noFill/>
            <a:miter lim="800000"/>
            <a:headEnd/>
            <a:tailEnd/>
          </a:ln>
        </p:spPr>
        <p:txBody>
          <a:bodyPr>
            <a:prstTxWarp prst="textNoShape">
              <a:avLst/>
            </a:prstTxWarp>
            <a:spAutoFit/>
          </a:bodyPr>
          <a:lstStyle/>
          <a:p>
            <a:pPr algn="ctr"/>
            <a:r>
              <a:rPr lang="en-US" sz="2400" b="1" dirty="0">
                <a:solidFill>
                  <a:srgbClr val="FF0000"/>
                </a:solidFill>
              </a:rPr>
              <a:t>C-MORE </a:t>
            </a:r>
            <a:r>
              <a:rPr lang="en-US" sz="2400" b="1" dirty="0" smtClean="0">
                <a:solidFill>
                  <a:srgbClr val="FF0000"/>
                </a:solidFill>
              </a:rPr>
              <a:t>2012: </a:t>
            </a:r>
            <a:r>
              <a:rPr lang="en-US" sz="2400" b="1" dirty="0" smtClean="0">
                <a:solidFill>
                  <a:srgbClr val="FF0000"/>
                </a:solidFill>
              </a:rPr>
              <a:t>Measuring phytoplankton productivity &amp; biomass</a:t>
            </a:r>
            <a:endParaRPr lang="en-US" sz="2400" b="1" dirty="0">
              <a:solidFill>
                <a:srgbClr val="FF0000"/>
              </a:solidFill>
            </a:endParaRPr>
          </a:p>
          <a:p>
            <a:pPr algn="ctr"/>
            <a:r>
              <a:rPr lang="en-US" sz="2400" b="1" dirty="0">
                <a:solidFill>
                  <a:srgbClr val="FF0000"/>
                </a:solidFill>
              </a:rPr>
              <a:t>Oscar </a:t>
            </a:r>
            <a:r>
              <a:rPr lang="en-US" sz="2400" b="1" dirty="0" smtClean="0">
                <a:solidFill>
                  <a:srgbClr val="FF0000"/>
                </a:solidFill>
              </a:rPr>
              <a:t>Schofield</a:t>
            </a:r>
            <a:endParaRPr lang="en-US" sz="2400" b="1"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0754" name="Group 2"/>
          <p:cNvGrpSpPr>
            <a:grpSpLocks noChangeAspect="1"/>
          </p:cNvGrpSpPr>
          <p:nvPr/>
        </p:nvGrpSpPr>
        <p:grpSpPr bwMode="auto">
          <a:xfrm>
            <a:off x="4573588" y="444500"/>
            <a:ext cx="4570412" cy="2312988"/>
            <a:chOff x="576" y="240"/>
            <a:chExt cx="4664" cy="2360"/>
          </a:xfrm>
        </p:grpSpPr>
        <p:pic>
          <p:nvPicPr>
            <p:cNvPr id="3307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 y="240"/>
              <a:ext cx="4664" cy="2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07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4" y="2160"/>
              <a:ext cx="1803" cy="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pic>
        <p:nvPicPr>
          <p:cNvPr id="330758" name="Picture 6"/>
          <p:cNvPicPr>
            <a:picLocks noChangeAspect="1" noChangeArrowheads="1"/>
          </p:cNvPicPr>
          <p:nvPr/>
        </p:nvPicPr>
        <p:blipFill>
          <a:blip r:embed="rId4">
            <a:extLst>
              <a:ext uri="{28A0092B-C50C-407E-A947-70E740481C1C}">
                <a14:useLocalDpi xmlns:a14="http://schemas.microsoft.com/office/drawing/2010/main" val="0"/>
              </a:ext>
            </a:extLst>
          </a:blip>
          <a:srcRect l="7579" t="1857" r="2737" b="25696"/>
          <a:stretch>
            <a:fillRect/>
          </a:stretch>
        </p:blipFill>
        <p:spPr bwMode="auto">
          <a:xfrm>
            <a:off x="4573588" y="3657600"/>
            <a:ext cx="4570412" cy="2509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0759" name="Picture 7"/>
          <p:cNvPicPr>
            <a:picLocks noChangeArrowheads="1"/>
          </p:cNvPicPr>
          <p:nvPr/>
        </p:nvPicPr>
        <p:blipFill>
          <a:blip r:embed="rId4">
            <a:extLst>
              <a:ext uri="{28A0092B-C50C-407E-A947-70E740481C1C}">
                <a14:useLocalDpi xmlns:a14="http://schemas.microsoft.com/office/drawing/2010/main" val="0"/>
              </a:ext>
            </a:extLst>
          </a:blip>
          <a:srcRect l="6316" t="81734" r="2737"/>
          <a:stretch>
            <a:fillRect/>
          </a:stretch>
        </p:blipFill>
        <p:spPr bwMode="auto">
          <a:xfrm>
            <a:off x="4573588" y="5715000"/>
            <a:ext cx="45704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30760" name="Rectangle 8"/>
          <p:cNvSpPr>
            <a:spLocks noChangeArrowheads="1"/>
          </p:cNvSpPr>
          <p:nvPr/>
        </p:nvSpPr>
        <p:spPr bwMode="auto">
          <a:xfrm>
            <a:off x="5486400" y="0"/>
            <a:ext cx="27146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sz="2400">
                <a:latin typeface="Times" charset="0"/>
                <a:cs typeface="ＭＳ Ｐゴシック" charset="0"/>
              </a:rPr>
              <a:t>primary productivity</a:t>
            </a:r>
          </a:p>
        </p:txBody>
      </p:sp>
      <p:grpSp>
        <p:nvGrpSpPr>
          <p:cNvPr id="330761" name="Group 9"/>
          <p:cNvGrpSpPr>
            <a:grpSpLocks noChangeAspect="1"/>
          </p:cNvGrpSpPr>
          <p:nvPr/>
        </p:nvGrpSpPr>
        <p:grpSpPr bwMode="auto">
          <a:xfrm>
            <a:off x="0" y="1793082"/>
            <a:ext cx="4570413" cy="2633662"/>
            <a:chOff x="912" y="0"/>
            <a:chExt cx="4416" cy="2544"/>
          </a:xfrm>
        </p:grpSpPr>
        <p:pic>
          <p:nvPicPr>
            <p:cNvPr id="330762" name="Picture 10" descr="seawifs_chl_clim_linear"/>
            <p:cNvPicPr>
              <a:picLocks noChangeAspect="1" noChangeArrowheads="1"/>
            </p:cNvPicPr>
            <p:nvPr/>
          </p:nvPicPr>
          <p:blipFill>
            <a:blip r:embed="rId5">
              <a:extLst>
                <a:ext uri="{28A0092B-C50C-407E-A947-70E740481C1C}">
                  <a14:useLocalDpi xmlns:a14="http://schemas.microsoft.com/office/drawing/2010/main" val="0"/>
                </a:ext>
              </a:extLst>
            </a:blip>
            <a:srcRect l="13303" t="12225" r="10002" b="28873"/>
            <a:stretch>
              <a:fillRect/>
            </a:stretch>
          </p:blipFill>
          <p:spPr bwMode="auto">
            <a:xfrm>
              <a:off x="912" y="0"/>
              <a:ext cx="4416" cy="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0763" name="Picture 11" descr="seawifs_chl_clim_linear"/>
            <p:cNvPicPr>
              <a:picLocks noChangeAspect="1" noChangeArrowheads="1"/>
            </p:cNvPicPr>
            <p:nvPr/>
          </p:nvPicPr>
          <p:blipFill>
            <a:blip r:embed="rId5">
              <a:extLst>
                <a:ext uri="{28A0092B-C50C-407E-A947-70E740481C1C}">
                  <a14:useLocalDpi xmlns:a14="http://schemas.microsoft.com/office/drawing/2010/main" val="0"/>
                </a:ext>
              </a:extLst>
            </a:blip>
            <a:srcRect l="10802" t="83353" r="9169" b="4422"/>
            <a:stretch>
              <a:fillRect/>
            </a:stretch>
          </p:blipFill>
          <p:spPr bwMode="auto">
            <a:xfrm>
              <a:off x="2112" y="202"/>
              <a:ext cx="2160"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0764" name="Rectangle 12"/>
          <p:cNvSpPr>
            <a:spLocks noChangeArrowheads="1"/>
          </p:cNvSpPr>
          <p:nvPr/>
        </p:nvSpPr>
        <p:spPr bwMode="auto">
          <a:xfrm>
            <a:off x="5334000" y="3213100"/>
            <a:ext cx="285908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sz="2400">
                <a:latin typeface="Times" charset="0"/>
                <a:cs typeface="ＭＳ Ｐゴシック" charset="0"/>
              </a:rPr>
              <a:t>or export productivity</a:t>
            </a:r>
          </a:p>
        </p:txBody>
      </p:sp>
      <p:sp>
        <p:nvSpPr>
          <p:cNvPr id="330766" name="Rectangle 14"/>
          <p:cNvSpPr>
            <a:spLocks noChangeArrowheads="1"/>
          </p:cNvSpPr>
          <p:nvPr/>
        </p:nvSpPr>
        <p:spPr bwMode="auto">
          <a:xfrm>
            <a:off x="5257800" y="2743200"/>
            <a:ext cx="33210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a:latin typeface="Times" charset="0"/>
                <a:cs typeface="ＭＳ Ｐゴシック" charset="0"/>
              </a:rPr>
              <a:t>(Behrenfeld and Falkowski, 1997)</a:t>
            </a:r>
          </a:p>
        </p:txBody>
      </p:sp>
      <p:sp>
        <p:nvSpPr>
          <p:cNvPr id="330767" name="Rectangle 15"/>
          <p:cNvSpPr>
            <a:spLocks noChangeArrowheads="1"/>
          </p:cNvSpPr>
          <p:nvPr/>
        </p:nvSpPr>
        <p:spPr bwMode="auto">
          <a:xfrm>
            <a:off x="1714500" y="5800725"/>
            <a:ext cx="2741613"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dirty="0">
                <a:latin typeface="Times" charset="0"/>
                <a:cs typeface="ＭＳ Ｐゴシック" charset="0"/>
              </a:rPr>
              <a:t>(Muller-</a:t>
            </a:r>
            <a:r>
              <a:rPr lang="en-US" dirty="0" err="1">
                <a:latin typeface="Times" charset="0"/>
                <a:cs typeface="ＭＳ Ｐゴシック" charset="0"/>
              </a:rPr>
              <a:t>Karger</a:t>
            </a:r>
            <a:r>
              <a:rPr lang="en-US" dirty="0">
                <a:latin typeface="Times" charset="0"/>
                <a:cs typeface="ＭＳ Ｐゴシック" charset="0"/>
              </a:rPr>
              <a:t> et al., 2005)</a:t>
            </a:r>
          </a:p>
        </p:txBody>
      </p:sp>
    </p:spTree>
    <p:extLst>
      <p:ext uri="{BB962C8B-B14F-4D97-AF65-F5344CB8AC3E}">
        <p14:creationId xmlns:p14="http://schemas.microsoft.com/office/powerpoint/2010/main" val="2364327026"/>
      </p:ext>
    </p:extLst>
  </p:cSld>
  <p:clrMapOvr>
    <a:masterClrMapping/>
  </p:clrMapOvr>
  <mc:AlternateContent xmlns:mc="http://schemas.openxmlformats.org/markup-compatibility/2006" xmlns:p14="http://schemas.microsoft.com/office/powerpoint/2010/main">
    <mc:Choice Requires="p14">
      <p:transition>
        <p14:prism dir="u"/>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2010568" y="-68262"/>
            <a:ext cx="5046663" cy="396875"/>
          </a:xfrm>
          <a:prstGeom prst="rect">
            <a:avLst/>
          </a:prstGeom>
          <a:noFill/>
          <a:ln w="9525">
            <a:noFill/>
            <a:miter lim="800000"/>
            <a:headEnd/>
            <a:tailEnd/>
          </a:ln>
          <a:effectLst/>
        </p:spPr>
        <p:txBody>
          <a:bodyPr wrap="none">
            <a:prstTxWarp prst="textNoShape">
              <a:avLst/>
            </a:prstTxWarp>
            <a:spAutoFit/>
          </a:bodyPr>
          <a:lstStyle/>
          <a:p>
            <a:r>
              <a:rPr lang="en-US" sz="2000" b="1" dirty="0"/>
              <a:t>What are some of the classical DIMS?</a:t>
            </a:r>
          </a:p>
        </p:txBody>
      </p:sp>
      <p:sp>
        <p:nvSpPr>
          <p:cNvPr id="5" name="Text Box 6"/>
          <p:cNvSpPr txBox="1">
            <a:spLocks noChangeArrowheads="1"/>
          </p:cNvSpPr>
          <p:nvPr/>
        </p:nvSpPr>
        <p:spPr bwMode="auto">
          <a:xfrm>
            <a:off x="-133350" y="6027738"/>
            <a:ext cx="1514475" cy="336550"/>
          </a:xfrm>
          <a:prstGeom prst="rect">
            <a:avLst/>
          </a:prstGeom>
          <a:noFill/>
          <a:ln w="9525">
            <a:noFill/>
            <a:miter lim="800000"/>
            <a:headEnd/>
            <a:tailEnd/>
          </a:ln>
          <a:effectLst/>
        </p:spPr>
        <p:txBody>
          <a:bodyPr wrap="none">
            <a:prstTxWarp prst="textNoShape">
              <a:avLst/>
            </a:prstTxWarp>
            <a:spAutoFit/>
          </a:bodyPr>
          <a:lstStyle/>
          <a:p>
            <a:r>
              <a:rPr lang="en-US" sz="1600"/>
              <a:t>Claustre et al.</a:t>
            </a:r>
          </a:p>
        </p:txBody>
      </p:sp>
      <p:sp>
        <p:nvSpPr>
          <p:cNvPr id="6" name="Text Box 9"/>
          <p:cNvSpPr txBox="1">
            <a:spLocks noChangeArrowheads="1"/>
          </p:cNvSpPr>
          <p:nvPr/>
        </p:nvSpPr>
        <p:spPr bwMode="auto">
          <a:xfrm>
            <a:off x="5343525" y="5538788"/>
            <a:ext cx="3341688" cy="641350"/>
          </a:xfrm>
          <a:prstGeom prst="rect">
            <a:avLst/>
          </a:prstGeom>
          <a:noFill/>
          <a:ln w="9525">
            <a:noFill/>
            <a:miter lim="800000"/>
            <a:headEnd/>
            <a:tailEnd/>
          </a:ln>
          <a:effectLst/>
        </p:spPr>
        <p:txBody>
          <a:bodyPr wrap="none">
            <a:prstTxWarp prst="textNoShape">
              <a:avLst/>
            </a:prstTxWarp>
            <a:spAutoFit/>
          </a:bodyPr>
          <a:lstStyle/>
          <a:p>
            <a:pPr algn="ctr"/>
            <a:r>
              <a:rPr lang="en-US"/>
              <a:t>Diatoms </a:t>
            </a:r>
            <a:r>
              <a:rPr lang="en-US">
                <a:latin typeface="Symbol" pitchFamily="-111" charset="2"/>
              </a:rPr>
              <a:t>Y</a:t>
            </a:r>
            <a:r>
              <a:rPr lang="en-US"/>
              <a:t> 0.114 </a:t>
            </a:r>
            <a:r>
              <a:rPr lang="en-US" u="sng"/>
              <a:t>+</a:t>
            </a:r>
            <a:r>
              <a:rPr lang="en-US"/>
              <a:t> 0.051</a:t>
            </a:r>
          </a:p>
          <a:p>
            <a:pPr algn="ctr"/>
            <a:r>
              <a:rPr lang="en-US"/>
              <a:t>Cryptophytes </a:t>
            </a:r>
            <a:r>
              <a:rPr lang="en-US">
                <a:latin typeface="Symbol" pitchFamily="-111" charset="2"/>
              </a:rPr>
              <a:t>Y</a:t>
            </a:r>
            <a:r>
              <a:rPr lang="en-US"/>
              <a:t> 0.053 </a:t>
            </a:r>
            <a:r>
              <a:rPr lang="en-US" u="sng"/>
              <a:t>+</a:t>
            </a:r>
            <a:r>
              <a:rPr lang="en-US"/>
              <a:t> 0.011</a:t>
            </a:r>
          </a:p>
        </p:txBody>
      </p:sp>
      <p:sp>
        <p:nvSpPr>
          <p:cNvPr id="7" name="Text Box 11"/>
          <p:cNvSpPr txBox="1">
            <a:spLocks noChangeArrowheads="1"/>
          </p:cNvSpPr>
          <p:nvPr/>
        </p:nvSpPr>
        <p:spPr bwMode="auto">
          <a:xfrm>
            <a:off x="1176338" y="1150938"/>
            <a:ext cx="2643187" cy="396875"/>
          </a:xfrm>
          <a:prstGeom prst="rect">
            <a:avLst/>
          </a:prstGeom>
          <a:noFill/>
          <a:ln w="9525">
            <a:noFill/>
            <a:miter lim="800000"/>
            <a:headEnd/>
            <a:tailEnd/>
          </a:ln>
          <a:effectLst/>
        </p:spPr>
        <p:txBody>
          <a:bodyPr wrap="none">
            <a:prstTxWarp prst="textNoShape">
              <a:avLst/>
            </a:prstTxWarp>
            <a:spAutoFit/>
          </a:bodyPr>
          <a:lstStyle/>
          <a:p>
            <a:r>
              <a:rPr lang="en-US" sz="2000">
                <a:latin typeface="Symbol" pitchFamily="-111" charset="2"/>
              </a:rPr>
              <a:t>Y*</a:t>
            </a:r>
            <a:r>
              <a:rPr lang="en-US"/>
              <a:t> = P/(Qpar(0+)&lt;Chl&gt;)</a:t>
            </a:r>
          </a:p>
        </p:txBody>
      </p:sp>
      <p:grpSp>
        <p:nvGrpSpPr>
          <p:cNvPr id="8" name="Group 14"/>
          <p:cNvGrpSpPr>
            <a:grpSpLocks/>
          </p:cNvGrpSpPr>
          <p:nvPr/>
        </p:nvGrpSpPr>
        <p:grpSpPr bwMode="auto">
          <a:xfrm>
            <a:off x="5267325" y="541338"/>
            <a:ext cx="2971800" cy="2336800"/>
            <a:chOff x="3504" y="528"/>
            <a:chExt cx="1872" cy="1472"/>
          </a:xfrm>
        </p:grpSpPr>
        <p:pic>
          <p:nvPicPr>
            <p:cNvPr id="9" name="Picture 5"/>
            <p:cNvPicPr>
              <a:picLocks noChangeAspect="1" noChangeArrowheads="1"/>
            </p:cNvPicPr>
            <p:nvPr/>
          </p:nvPicPr>
          <p:blipFill>
            <a:blip r:embed="rId2"/>
            <a:srcRect/>
            <a:stretch>
              <a:fillRect/>
            </a:stretch>
          </p:blipFill>
          <p:spPr bwMode="auto">
            <a:xfrm>
              <a:off x="3504" y="528"/>
              <a:ext cx="1872" cy="1472"/>
            </a:xfrm>
            <a:prstGeom prst="rect">
              <a:avLst/>
            </a:prstGeom>
            <a:noFill/>
            <a:ln w="9525">
              <a:noFill/>
              <a:miter lim="800000"/>
              <a:headEnd/>
              <a:tailEnd/>
            </a:ln>
            <a:effectLst/>
          </p:spPr>
        </p:pic>
        <p:sp>
          <p:nvSpPr>
            <p:cNvPr id="10" name="Text Box 12"/>
            <p:cNvSpPr txBox="1">
              <a:spLocks noChangeArrowheads="1"/>
            </p:cNvSpPr>
            <p:nvPr/>
          </p:nvSpPr>
          <p:spPr bwMode="auto">
            <a:xfrm>
              <a:off x="3542" y="700"/>
              <a:ext cx="667" cy="404"/>
            </a:xfrm>
            <a:prstGeom prst="rect">
              <a:avLst/>
            </a:prstGeom>
            <a:noFill/>
            <a:ln w="9525">
              <a:noFill/>
              <a:miter lim="800000"/>
              <a:headEnd/>
              <a:tailEnd/>
            </a:ln>
            <a:effectLst/>
          </p:spPr>
          <p:txBody>
            <a:bodyPr wrap="none">
              <a:prstTxWarp prst="textNoShape">
                <a:avLst/>
              </a:prstTxWarp>
              <a:spAutoFit/>
            </a:bodyPr>
            <a:lstStyle/>
            <a:p>
              <a:pPr algn="ctr"/>
              <a:r>
                <a:rPr lang="en-US"/>
                <a:t>Local</a:t>
              </a:r>
            </a:p>
            <a:p>
              <a:pPr algn="ctr"/>
              <a:r>
                <a:rPr lang="en-US"/>
                <a:t>weather</a:t>
              </a:r>
            </a:p>
          </p:txBody>
        </p:sp>
      </p:grpSp>
      <p:grpSp>
        <p:nvGrpSpPr>
          <p:cNvPr id="11" name="Group 15"/>
          <p:cNvGrpSpPr>
            <a:grpSpLocks/>
          </p:cNvGrpSpPr>
          <p:nvPr/>
        </p:nvGrpSpPr>
        <p:grpSpPr bwMode="auto">
          <a:xfrm>
            <a:off x="5122863" y="3011488"/>
            <a:ext cx="3117850" cy="2178050"/>
            <a:chOff x="3413" y="2084"/>
            <a:chExt cx="1964" cy="1372"/>
          </a:xfrm>
        </p:grpSpPr>
        <p:pic>
          <p:nvPicPr>
            <p:cNvPr id="12" name="Picture 7"/>
            <p:cNvPicPr>
              <a:picLocks noChangeAspect="1" noChangeArrowheads="1"/>
            </p:cNvPicPr>
            <p:nvPr/>
          </p:nvPicPr>
          <p:blipFill>
            <a:blip r:embed="rId3"/>
            <a:srcRect/>
            <a:stretch>
              <a:fillRect/>
            </a:stretch>
          </p:blipFill>
          <p:spPr bwMode="auto">
            <a:xfrm>
              <a:off x="3413" y="2084"/>
              <a:ext cx="1915" cy="1372"/>
            </a:xfrm>
            <a:prstGeom prst="rect">
              <a:avLst/>
            </a:prstGeom>
            <a:noFill/>
            <a:ln w="9525">
              <a:noFill/>
              <a:miter lim="800000"/>
              <a:headEnd/>
              <a:tailEnd/>
            </a:ln>
            <a:effectLst/>
          </p:spPr>
        </p:pic>
        <p:sp>
          <p:nvSpPr>
            <p:cNvPr id="13" name="Text Box 13"/>
            <p:cNvSpPr txBox="1">
              <a:spLocks noChangeArrowheads="1"/>
            </p:cNvSpPr>
            <p:nvPr/>
          </p:nvSpPr>
          <p:spPr bwMode="auto">
            <a:xfrm>
              <a:off x="4704" y="2361"/>
              <a:ext cx="673" cy="231"/>
            </a:xfrm>
            <a:prstGeom prst="rect">
              <a:avLst/>
            </a:prstGeom>
            <a:noFill/>
            <a:ln w="9525">
              <a:noFill/>
              <a:miter lim="800000"/>
              <a:headEnd/>
              <a:tailEnd/>
            </a:ln>
            <a:effectLst/>
          </p:spPr>
          <p:txBody>
            <a:bodyPr wrap="none">
              <a:prstTxWarp prst="textNoShape">
                <a:avLst/>
              </a:prstTxWarp>
              <a:spAutoFit/>
            </a:bodyPr>
            <a:lstStyle/>
            <a:p>
              <a:pPr algn="ctr"/>
              <a:r>
                <a:rPr lang="en-US"/>
                <a:t>seasonal</a:t>
              </a:r>
            </a:p>
          </p:txBody>
        </p:sp>
      </p:grpSp>
      <p:sp>
        <p:nvSpPr>
          <p:cNvPr id="14" name="Text Box 16"/>
          <p:cNvSpPr txBox="1">
            <a:spLocks noChangeArrowheads="1"/>
          </p:cNvSpPr>
          <p:nvPr/>
        </p:nvSpPr>
        <p:spPr bwMode="auto">
          <a:xfrm>
            <a:off x="466725" y="1760538"/>
            <a:ext cx="4167188" cy="1465263"/>
          </a:xfrm>
          <a:prstGeom prst="rect">
            <a:avLst/>
          </a:prstGeom>
          <a:noFill/>
          <a:ln w="9525">
            <a:noFill/>
            <a:miter lim="800000"/>
            <a:headEnd/>
            <a:tailEnd/>
          </a:ln>
          <a:effectLst/>
        </p:spPr>
        <p:txBody>
          <a:bodyPr wrap="none">
            <a:prstTxWarp prst="textNoShape">
              <a:avLst/>
            </a:prstTxWarp>
            <a:spAutoFit/>
          </a:bodyPr>
          <a:lstStyle/>
          <a:p>
            <a:pPr algn="ctr"/>
            <a:r>
              <a:rPr lang="en-US"/>
              <a:t>Morel and Platt show </a:t>
            </a:r>
            <a:r>
              <a:rPr lang="en-US">
                <a:latin typeface="Symbol" pitchFamily="-111" charset="2"/>
              </a:rPr>
              <a:t>Y</a:t>
            </a:r>
            <a:r>
              <a:rPr lang="en-US"/>
              <a:t>* variability</a:t>
            </a:r>
          </a:p>
          <a:p>
            <a:pPr algn="ctr"/>
            <a:r>
              <a:rPr lang="en-US"/>
              <a:t>Of 50% around a value of at specific </a:t>
            </a:r>
          </a:p>
          <a:p>
            <a:pPr algn="ctr"/>
            <a:r>
              <a:rPr lang="en-US"/>
              <a:t>chl values </a:t>
            </a:r>
          </a:p>
          <a:p>
            <a:pPr algn="ctr"/>
            <a:endParaRPr lang="en-US"/>
          </a:p>
          <a:p>
            <a:pPr algn="ctr"/>
            <a:endParaRPr lang="en-US"/>
          </a:p>
        </p:txBody>
      </p:sp>
      <p:pic>
        <p:nvPicPr>
          <p:cNvPr id="15" name="Picture 18"/>
          <p:cNvPicPr>
            <a:picLocks noChangeAspect="1" noChangeArrowheads="1"/>
          </p:cNvPicPr>
          <p:nvPr/>
        </p:nvPicPr>
        <p:blipFill>
          <a:blip r:embed="rId4"/>
          <a:srcRect/>
          <a:stretch>
            <a:fillRect/>
          </a:stretch>
        </p:blipFill>
        <p:spPr bwMode="auto">
          <a:xfrm>
            <a:off x="238125" y="2714626"/>
            <a:ext cx="4572000" cy="3322637"/>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3"/>
          <p:cNvSpPr txBox="1">
            <a:spLocks noChangeArrowheads="1"/>
          </p:cNvSpPr>
          <p:nvPr/>
        </p:nvSpPr>
        <p:spPr bwMode="auto">
          <a:xfrm>
            <a:off x="971550" y="177800"/>
            <a:ext cx="7124700" cy="646113"/>
          </a:xfrm>
          <a:prstGeom prst="rect">
            <a:avLst/>
          </a:prstGeom>
          <a:noFill/>
          <a:ln w="9525">
            <a:noFill/>
            <a:miter lim="800000"/>
            <a:headEnd/>
            <a:tailEnd/>
          </a:ln>
        </p:spPr>
        <p:txBody>
          <a:bodyPr wrap="none">
            <a:prstTxWarp prst="textNoShape">
              <a:avLst/>
            </a:prstTxWarp>
            <a:spAutoFit/>
          </a:bodyPr>
          <a:lstStyle/>
          <a:p>
            <a:pPr algn="ctr"/>
            <a:r>
              <a:rPr lang="en-US"/>
              <a:t>Penetration of light is determined by the material in the water</a:t>
            </a:r>
          </a:p>
          <a:p>
            <a:pPr algn="ctr"/>
            <a:r>
              <a:rPr lang="en-US"/>
              <a:t>which is determined by the overall inherent optical properties (IOPs)</a:t>
            </a:r>
          </a:p>
        </p:txBody>
      </p:sp>
      <p:sp>
        <p:nvSpPr>
          <p:cNvPr id="5" name="Rectangle 6"/>
          <p:cNvSpPr txBox="1">
            <a:spLocks noChangeArrowheads="1"/>
          </p:cNvSpPr>
          <p:nvPr/>
        </p:nvSpPr>
        <p:spPr bwMode="auto">
          <a:xfrm>
            <a:off x="185738" y="1706563"/>
            <a:ext cx="3810000" cy="533400"/>
          </a:xfrm>
          <a:prstGeom prst="rect">
            <a:avLst/>
          </a:prstGeom>
          <a:noFill/>
          <a:ln w="9525">
            <a:noFill/>
            <a:miter lim="800000"/>
            <a:headEnd/>
            <a:tailEnd/>
          </a:ln>
          <a:effectLst/>
        </p:spPr>
        <p:txBody>
          <a:bodyPr>
            <a:prstTxWarp prst="textNoShape">
              <a:avLst/>
            </a:prstTxWarp>
          </a:bodyPr>
          <a:lstStyle/>
          <a:p>
            <a:pPr marL="342900" indent="-342900" defTabSz="914400">
              <a:lnSpc>
                <a:spcPct val="90000"/>
              </a:lnSpc>
              <a:spcBef>
                <a:spcPct val="20000"/>
              </a:spcBef>
              <a:buFontTx/>
              <a:buChar char="•"/>
              <a:defRPr/>
            </a:pPr>
            <a:r>
              <a:rPr lang="en-US" sz="2400" kern="0" dirty="0">
                <a:latin typeface="Gill Sans"/>
                <a:ea typeface="+mn-ea"/>
                <a:cs typeface="Gill Sans"/>
              </a:rPr>
              <a:t>Absorption (a) color</a:t>
            </a:r>
          </a:p>
          <a:p>
            <a:pPr marL="342900" indent="-342900" defTabSz="914400">
              <a:lnSpc>
                <a:spcPct val="90000"/>
              </a:lnSpc>
              <a:spcBef>
                <a:spcPct val="20000"/>
              </a:spcBef>
              <a:defRPr/>
            </a:pPr>
            <a:r>
              <a:rPr lang="en-US" sz="2400" kern="0" dirty="0">
                <a:latin typeface="Gill Sans"/>
                <a:ea typeface="+mn-ea"/>
                <a:cs typeface="Gill Sans"/>
              </a:rPr>
              <a:t>   </a:t>
            </a:r>
          </a:p>
        </p:txBody>
      </p:sp>
      <p:pic>
        <p:nvPicPr>
          <p:cNvPr id="27652" name="Picture 7" descr="image1"/>
          <p:cNvPicPr>
            <a:picLocks noChangeAspect="1" noChangeArrowheads="1"/>
          </p:cNvPicPr>
          <p:nvPr/>
        </p:nvPicPr>
        <p:blipFill>
          <a:blip r:embed="rId2"/>
          <a:srcRect/>
          <a:stretch>
            <a:fillRect/>
          </a:stretch>
        </p:blipFill>
        <p:spPr bwMode="auto">
          <a:xfrm>
            <a:off x="3657600" y="1193800"/>
            <a:ext cx="3538538" cy="2438400"/>
          </a:xfrm>
          <a:prstGeom prst="rect">
            <a:avLst/>
          </a:prstGeom>
          <a:noFill/>
          <a:ln w="9525">
            <a:noFill/>
            <a:miter lim="800000"/>
            <a:headEnd/>
            <a:tailEnd/>
          </a:ln>
        </p:spPr>
      </p:pic>
      <p:grpSp>
        <p:nvGrpSpPr>
          <p:cNvPr id="27653" name="Group 8"/>
          <p:cNvGrpSpPr>
            <a:grpSpLocks/>
          </p:cNvGrpSpPr>
          <p:nvPr/>
        </p:nvGrpSpPr>
        <p:grpSpPr bwMode="auto">
          <a:xfrm>
            <a:off x="5867400" y="2870200"/>
            <a:ext cx="3048000" cy="3275013"/>
            <a:chOff x="2486" y="1332"/>
            <a:chExt cx="3274" cy="2963"/>
          </a:xfrm>
        </p:grpSpPr>
        <p:pic>
          <p:nvPicPr>
            <p:cNvPr id="27657" name="Picture 9" descr="P3120020"/>
            <p:cNvPicPr>
              <a:picLocks noChangeAspect="1" noChangeArrowheads="1"/>
            </p:cNvPicPr>
            <p:nvPr/>
          </p:nvPicPr>
          <p:blipFill>
            <a:blip r:embed="rId3"/>
            <a:srcRect/>
            <a:stretch>
              <a:fillRect/>
            </a:stretch>
          </p:blipFill>
          <p:spPr bwMode="auto">
            <a:xfrm>
              <a:off x="2544" y="1332"/>
              <a:ext cx="3216" cy="2412"/>
            </a:xfrm>
            <a:prstGeom prst="rect">
              <a:avLst/>
            </a:prstGeom>
            <a:noFill/>
            <a:ln w="9525">
              <a:noFill/>
              <a:miter lim="800000"/>
              <a:headEnd/>
              <a:tailEnd/>
            </a:ln>
          </p:spPr>
        </p:pic>
        <p:sp>
          <p:nvSpPr>
            <p:cNvPr id="27658" name="Text Box 10"/>
            <p:cNvSpPr txBox="1">
              <a:spLocks noChangeArrowheads="1"/>
            </p:cNvSpPr>
            <p:nvPr/>
          </p:nvSpPr>
          <p:spPr bwMode="auto">
            <a:xfrm>
              <a:off x="2486" y="3961"/>
              <a:ext cx="198" cy="334"/>
            </a:xfrm>
            <a:prstGeom prst="rect">
              <a:avLst/>
            </a:prstGeom>
            <a:noFill/>
            <a:ln w="9525">
              <a:noFill/>
              <a:miter lim="800000"/>
              <a:headEnd/>
              <a:tailEnd/>
            </a:ln>
          </p:spPr>
          <p:txBody>
            <a:bodyPr wrap="none">
              <a:prstTxWarp prst="textNoShape">
                <a:avLst/>
              </a:prstTxWarp>
              <a:spAutoFit/>
            </a:bodyPr>
            <a:lstStyle/>
            <a:p>
              <a:endParaRPr lang="en-US">
                <a:latin typeface="Comic Sans MS" charset="0"/>
              </a:endParaRPr>
            </a:p>
          </p:txBody>
        </p:sp>
      </p:grpSp>
      <p:grpSp>
        <p:nvGrpSpPr>
          <p:cNvPr id="27654" name="Group 11"/>
          <p:cNvGrpSpPr>
            <a:grpSpLocks/>
          </p:cNvGrpSpPr>
          <p:nvPr/>
        </p:nvGrpSpPr>
        <p:grpSpPr bwMode="auto">
          <a:xfrm>
            <a:off x="304800" y="2336800"/>
            <a:ext cx="3124200" cy="3713163"/>
            <a:chOff x="2483" y="1332"/>
            <a:chExt cx="3277" cy="2838"/>
          </a:xfrm>
        </p:grpSpPr>
        <p:pic>
          <p:nvPicPr>
            <p:cNvPr id="27655" name="Picture 12" descr="P3260023"/>
            <p:cNvPicPr>
              <a:picLocks noChangeAspect="1" noChangeArrowheads="1"/>
            </p:cNvPicPr>
            <p:nvPr/>
          </p:nvPicPr>
          <p:blipFill>
            <a:blip r:embed="rId4"/>
            <a:srcRect/>
            <a:stretch>
              <a:fillRect/>
            </a:stretch>
          </p:blipFill>
          <p:spPr bwMode="auto">
            <a:xfrm>
              <a:off x="2544" y="1332"/>
              <a:ext cx="3216" cy="2412"/>
            </a:xfrm>
            <a:prstGeom prst="rect">
              <a:avLst/>
            </a:prstGeom>
            <a:noFill/>
            <a:ln w="9525">
              <a:noFill/>
              <a:miter lim="800000"/>
              <a:headEnd/>
              <a:tailEnd/>
            </a:ln>
          </p:spPr>
        </p:pic>
        <p:sp>
          <p:nvSpPr>
            <p:cNvPr id="27656" name="Text Box 13"/>
            <p:cNvSpPr txBox="1">
              <a:spLocks noChangeArrowheads="1"/>
            </p:cNvSpPr>
            <p:nvPr/>
          </p:nvSpPr>
          <p:spPr bwMode="auto">
            <a:xfrm>
              <a:off x="2483" y="3958"/>
              <a:ext cx="1648" cy="212"/>
            </a:xfrm>
            <a:prstGeom prst="rect">
              <a:avLst/>
            </a:prstGeom>
            <a:noFill/>
            <a:ln w="9525">
              <a:noFill/>
              <a:miter lim="800000"/>
              <a:headEnd/>
              <a:tailEnd/>
            </a:ln>
          </p:spPr>
          <p:txBody>
            <a:bodyPr wrap="none">
              <a:prstTxWarp prst="textNoShape">
                <a:avLst/>
              </a:prstTxWarp>
              <a:spAutoFit/>
            </a:bodyPr>
            <a:lstStyle/>
            <a:p>
              <a:r>
                <a:rPr lang="en-US" sz="1200">
                  <a:latin typeface="Gill Sans" charset="0"/>
                  <a:ea typeface="Gill Sans" charset="0"/>
                  <a:cs typeface="Gill Sans" charset="0"/>
                </a:rPr>
                <a:t>Photos by S. Etheridge</a:t>
              </a:r>
            </a:p>
          </p:txBody>
        </p:sp>
      </p:gr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im0006"/>
          <p:cNvPicPr>
            <a:picLocks noChangeAspect="1" noChangeArrowheads="1"/>
          </p:cNvPicPr>
          <p:nvPr/>
        </p:nvPicPr>
        <p:blipFill>
          <a:blip r:embed="rId2"/>
          <a:srcRect/>
          <a:stretch>
            <a:fillRect/>
          </a:stretch>
        </p:blipFill>
        <p:spPr bwMode="auto">
          <a:xfrm>
            <a:off x="-38100" y="1008063"/>
            <a:ext cx="4953000" cy="4071937"/>
          </a:xfrm>
          <a:prstGeom prst="rect">
            <a:avLst/>
          </a:prstGeom>
          <a:noFill/>
          <a:ln w="9525">
            <a:noFill/>
            <a:miter lim="800000"/>
            <a:headEnd/>
            <a:tailEnd/>
          </a:ln>
        </p:spPr>
      </p:pic>
      <p:pic>
        <p:nvPicPr>
          <p:cNvPr id="29699" name="Picture 2" descr="~im0007"/>
          <p:cNvPicPr>
            <a:picLocks noChangeAspect="1" noChangeArrowheads="1"/>
          </p:cNvPicPr>
          <p:nvPr/>
        </p:nvPicPr>
        <p:blipFill>
          <a:blip r:embed="rId3"/>
          <a:srcRect/>
          <a:stretch>
            <a:fillRect/>
          </a:stretch>
        </p:blipFill>
        <p:spPr bwMode="auto">
          <a:xfrm>
            <a:off x="4940300" y="946150"/>
            <a:ext cx="4152900" cy="42989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6533" y="497416"/>
            <a:ext cx="8112143" cy="5217583"/>
          </a:xfrm>
          <a:prstGeom prst="rect">
            <a:avLst/>
          </a:prstGeom>
        </p:spPr>
      </p:pic>
    </p:spTree>
    <p:extLst>
      <p:ext uri="{BB962C8B-B14F-4D97-AF65-F5344CB8AC3E}">
        <p14:creationId xmlns:p14="http://schemas.microsoft.com/office/powerpoint/2010/main" val="210045062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txBox="1">
            <a:spLocks noChangeArrowheads="1"/>
          </p:cNvSpPr>
          <p:nvPr/>
        </p:nvSpPr>
        <p:spPr bwMode="auto">
          <a:xfrm>
            <a:off x="381000" y="914400"/>
            <a:ext cx="4706938" cy="2286000"/>
          </a:xfrm>
          <a:prstGeom prst="rect">
            <a:avLst/>
          </a:prstGeom>
          <a:noFill/>
          <a:ln w="9525">
            <a:noFill/>
            <a:miter lim="800000"/>
            <a:headEnd/>
            <a:tailEnd/>
          </a:ln>
          <a:effectLst/>
        </p:spPr>
        <p:txBody>
          <a:bodyPr>
            <a:prstTxWarp prst="textNoShape">
              <a:avLst/>
            </a:prstTxWarp>
          </a:bodyPr>
          <a:lstStyle/>
          <a:p>
            <a:pPr marL="342900" indent="-342900" defTabSz="914400">
              <a:spcBef>
                <a:spcPct val="20000"/>
              </a:spcBef>
              <a:buFontTx/>
              <a:buChar char="•"/>
              <a:defRPr/>
            </a:pPr>
            <a:r>
              <a:rPr lang="en-US" sz="2800" kern="0" dirty="0">
                <a:latin typeface="Gill Sans"/>
                <a:ea typeface="+mn-ea"/>
                <a:cs typeface="Gill Sans"/>
              </a:rPr>
              <a:t>Scattering (</a:t>
            </a:r>
            <a:r>
              <a:rPr lang="en-US" sz="2800" kern="0" dirty="0" err="1">
                <a:latin typeface="Gill Sans"/>
                <a:ea typeface="+mn-ea"/>
                <a:cs typeface="Gill Sans"/>
              </a:rPr>
              <a:t>b</a:t>
            </a:r>
            <a:r>
              <a:rPr lang="en-US" sz="2800" kern="0" dirty="0">
                <a:latin typeface="Gill Sans"/>
                <a:ea typeface="+mn-ea"/>
                <a:cs typeface="Gill Sans"/>
              </a:rPr>
              <a:t>) clarity</a:t>
            </a:r>
          </a:p>
          <a:p>
            <a:pPr marL="342900" indent="-342900" defTabSz="914400">
              <a:spcBef>
                <a:spcPct val="20000"/>
              </a:spcBef>
              <a:defRPr/>
            </a:pPr>
            <a:r>
              <a:rPr lang="en-US" sz="2800" kern="0" dirty="0">
                <a:latin typeface="Gill Sans"/>
                <a:ea typeface="+mn-ea"/>
                <a:cs typeface="Gill Sans"/>
              </a:rPr>
              <a:t>a + </a:t>
            </a:r>
            <a:r>
              <a:rPr lang="en-US" sz="2800" kern="0" dirty="0" err="1">
                <a:latin typeface="Gill Sans"/>
                <a:ea typeface="+mn-ea"/>
                <a:cs typeface="Gill Sans"/>
              </a:rPr>
              <a:t>b</a:t>
            </a:r>
            <a:r>
              <a:rPr lang="en-US" sz="2800" kern="0" dirty="0">
                <a:latin typeface="Gill Sans"/>
                <a:ea typeface="+mn-ea"/>
                <a:cs typeface="Gill Sans"/>
              </a:rPr>
              <a:t> = </a:t>
            </a:r>
            <a:r>
              <a:rPr lang="en-US" sz="2800" kern="0" dirty="0" err="1">
                <a:latin typeface="Gill Sans"/>
                <a:ea typeface="+mn-ea"/>
                <a:cs typeface="Gill Sans"/>
              </a:rPr>
              <a:t>c</a:t>
            </a:r>
            <a:endParaRPr lang="en-US" sz="2800" kern="0" dirty="0">
              <a:latin typeface="Gill Sans"/>
              <a:ea typeface="+mn-ea"/>
              <a:cs typeface="Gill Sans"/>
            </a:endParaRPr>
          </a:p>
          <a:p>
            <a:pPr marL="342900" indent="-342900" defTabSz="914400">
              <a:spcBef>
                <a:spcPct val="20000"/>
              </a:spcBef>
              <a:defRPr/>
            </a:pPr>
            <a:r>
              <a:rPr lang="en-US" sz="2800" kern="0" dirty="0" err="1">
                <a:latin typeface="Gill Sans"/>
                <a:ea typeface="+mn-ea"/>
                <a:cs typeface="Gill Sans"/>
              </a:rPr>
              <a:t>c</a:t>
            </a:r>
            <a:r>
              <a:rPr lang="en-US" sz="2800" kern="0" dirty="0">
                <a:latin typeface="Gill Sans"/>
                <a:ea typeface="+mn-ea"/>
                <a:cs typeface="Gill Sans"/>
              </a:rPr>
              <a:t> = attenuation</a:t>
            </a:r>
          </a:p>
        </p:txBody>
      </p:sp>
      <p:pic>
        <p:nvPicPr>
          <p:cNvPr id="28675" name="Picture 7" descr="Crystal Clear Ocean"/>
          <p:cNvPicPr>
            <a:picLocks noChangeAspect="1" noChangeArrowheads="1"/>
          </p:cNvPicPr>
          <p:nvPr/>
        </p:nvPicPr>
        <p:blipFill>
          <a:blip r:embed="rId2"/>
          <a:srcRect/>
          <a:stretch>
            <a:fillRect/>
          </a:stretch>
        </p:blipFill>
        <p:spPr bwMode="auto">
          <a:xfrm>
            <a:off x="4106863" y="592138"/>
            <a:ext cx="4800600" cy="3600450"/>
          </a:xfrm>
          <a:prstGeom prst="rect">
            <a:avLst/>
          </a:prstGeom>
          <a:noFill/>
          <a:ln w="9525">
            <a:noFill/>
            <a:miter lim="800000"/>
            <a:headEnd/>
            <a:tailEnd/>
          </a:ln>
        </p:spPr>
      </p:pic>
      <p:pic>
        <p:nvPicPr>
          <p:cNvPr id="28676" name="Picture 8" descr="lobster"/>
          <p:cNvPicPr>
            <a:picLocks noChangeAspect="1" noChangeArrowheads="1"/>
          </p:cNvPicPr>
          <p:nvPr/>
        </p:nvPicPr>
        <p:blipFill>
          <a:blip r:embed="rId3"/>
          <a:srcRect/>
          <a:stretch>
            <a:fillRect/>
          </a:stretch>
        </p:blipFill>
        <p:spPr bwMode="auto">
          <a:xfrm>
            <a:off x="762000" y="2968625"/>
            <a:ext cx="4114800" cy="2805113"/>
          </a:xfrm>
          <a:prstGeom prst="rect">
            <a:avLst/>
          </a:prstGeom>
          <a:noFill/>
          <a:ln w="9525">
            <a:noFill/>
            <a:miter lim="800000"/>
            <a:headEnd/>
            <a:tailEnd/>
          </a:ln>
        </p:spPr>
      </p:pic>
      <p:sp>
        <p:nvSpPr>
          <p:cNvPr id="28677" name="Text Box 11"/>
          <p:cNvSpPr txBox="1">
            <a:spLocks noChangeArrowheads="1"/>
          </p:cNvSpPr>
          <p:nvPr/>
        </p:nvSpPr>
        <p:spPr bwMode="auto">
          <a:xfrm>
            <a:off x="60325" y="5897563"/>
            <a:ext cx="1633538" cy="274637"/>
          </a:xfrm>
          <a:prstGeom prst="rect">
            <a:avLst/>
          </a:prstGeom>
          <a:noFill/>
          <a:ln w="9525">
            <a:noFill/>
            <a:miter lim="800000"/>
            <a:headEnd/>
            <a:tailEnd/>
          </a:ln>
        </p:spPr>
        <p:txBody>
          <a:bodyPr wrap="none">
            <a:prstTxWarp prst="textNoShape">
              <a:avLst/>
            </a:prstTxWarp>
            <a:spAutoFit/>
          </a:bodyPr>
          <a:lstStyle/>
          <a:p>
            <a:r>
              <a:rPr lang="en-US" sz="1200" b="1"/>
              <a:t>From Collin Roesler</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672138" y="1192213"/>
            <a:ext cx="644525" cy="4056062"/>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p:cNvSpPr/>
          <p:nvPr/>
        </p:nvSpPr>
        <p:spPr>
          <a:xfrm>
            <a:off x="5783263" y="1192213"/>
            <a:ext cx="422275" cy="4056062"/>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0724" name="Picture 5"/>
          <p:cNvPicPr>
            <a:picLocks noChangeAspect="1"/>
          </p:cNvPicPr>
          <p:nvPr/>
        </p:nvPicPr>
        <p:blipFill>
          <a:blip r:embed="rId2"/>
          <a:srcRect/>
          <a:stretch>
            <a:fillRect/>
          </a:stretch>
        </p:blipFill>
        <p:spPr bwMode="auto">
          <a:xfrm flipV="1">
            <a:off x="5287963" y="144463"/>
            <a:ext cx="1404937" cy="1047750"/>
          </a:xfrm>
          <a:prstGeom prst="rect">
            <a:avLst/>
          </a:prstGeom>
          <a:noFill/>
          <a:ln w="9525">
            <a:noFill/>
            <a:miter lim="800000"/>
            <a:headEnd/>
            <a:tailEnd/>
          </a:ln>
        </p:spPr>
      </p:pic>
      <p:sp>
        <p:nvSpPr>
          <p:cNvPr id="7" name="Freeform 6"/>
          <p:cNvSpPr/>
          <p:nvPr/>
        </p:nvSpPr>
        <p:spPr>
          <a:xfrm>
            <a:off x="5791200" y="1235075"/>
            <a:ext cx="388938" cy="3852863"/>
          </a:xfrm>
          <a:custGeom>
            <a:avLst/>
            <a:gdLst>
              <a:gd name="connsiteX0" fmla="*/ 389466 w 389466"/>
              <a:gd name="connsiteY0" fmla="*/ 0 h 3852334"/>
              <a:gd name="connsiteX1" fmla="*/ 16933 w 389466"/>
              <a:gd name="connsiteY1" fmla="*/ 474134 h 3852334"/>
              <a:gd name="connsiteX2" fmla="*/ 389466 w 389466"/>
              <a:gd name="connsiteY2" fmla="*/ 1701800 h 3852334"/>
              <a:gd name="connsiteX3" fmla="*/ 0 w 389466"/>
              <a:gd name="connsiteY3" fmla="*/ 2607734 h 3852334"/>
              <a:gd name="connsiteX4" fmla="*/ 313266 w 389466"/>
              <a:gd name="connsiteY4" fmla="*/ 3852334 h 3852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466" h="3852334">
                <a:moveTo>
                  <a:pt x="389466" y="0"/>
                </a:moveTo>
                <a:lnTo>
                  <a:pt x="16933" y="474134"/>
                </a:lnTo>
                <a:lnTo>
                  <a:pt x="389466" y="1701800"/>
                </a:lnTo>
                <a:lnTo>
                  <a:pt x="0" y="2607734"/>
                </a:lnTo>
                <a:lnTo>
                  <a:pt x="313266" y="3852334"/>
                </a:lnTo>
              </a:path>
            </a:pathLst>
          </a:custGeom>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cxnSp>
        <p:nvCxnSpPr>
          <p:cNvPr id="9" name="Straight Arrow Connector 8"/>
          <p:cNvCxnSpPr/>
          <p:nvPr/>
        </p:nvCxnSpPr>
        <p:spPr>
          <a:xfrm rot="16200000" flipH="1">
            <a:off x="5645944" y="4712494"/>
            <a:ext cx="773113" cy="187325"/>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16" name="Trapezoid 15"/>
          <p:cNvSpPr/>
          <p:nvPr/>
        </p:nvSpPr>
        <p:spPr>
          <a:xfrm>
            <a:off x="5672138" y="5307013"/>
            <a:ext cx="644525" cy="136525"/>
          </a:xfrm>
          <a:prstGeom prst="trapezoid">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728" name="TextBox 16"/>
          <p:cNvSpPr txBox="1">
            <a:spLocks noChangeArrowheads="1"/>
          </p:cNvSpPr>
          <p:nvPr/>
        </p:nvSpPr>
        <p:spPr bwMode="auto">
          <a:xfrm>
            <a:off x="5497513" y="5443538"/>
            <a:ext cx="1019175" cy="368300"/>
          </a:xfrm>
          <a:prstGeom prst="rect">
            <a:avLst/>
          </a:prstGeom>
          <a:noFill/>
          <a:ln w="9525">
            <a:noFill/>
            <a:miter lim="800000"/>
            <a:headEnd/>
            <a:tailEnd/>
          </a:ln>
        </p:spPr>
        <p:txBody>
          <a:bodyPr wrap="none">
            <a:prstTxWarp prst="textNoShape">
              <a:avLst/>
            </a:prstTxWarp>
            <a:spAutoFit/>
          </a:bodyPr>
          <a:lstStyle/>
          <a:p>
            <a:r>
              <a:rPr lang="en-US">
                <a:latin typeface="Gill Sans" charset="0"/>
                <a:ea typeface="Gill Sans" charset="0"/>
                <a:cs typeface="Gill Sans" charset="0"/>
              </a:rPr>
              <a:t>detector</a:t>
            </a:r>
          </a:p>
        </p:txBody>
      </p:sp>
      <p:sp>
        <p:nvSpPr>
          <p:cNvPr id="18" name="Rectangle 17"/>
          <p:cNvSpPr/>
          <p:nvPr/>
        </p:nvSpPr>
        <p:spPr>
          <a:xfrm>
            <a:off x="7065963" y="1184275"/>
            <a:ext cx="642937" cy="4056063"/>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0730" name="Picture 18"/>
          <p:cNvPicPr>
            <a:picLocks noChangeAspect="1"/>
          </p:cNvPicPr>
          <p:nvPr/>
        </p:nvPicPr>
        <p:blipFill>
          <a:blip r:embed="rId2"/>
          <a:srcRect/>
          <a:stretch>
            <a:fillRect/>
          </a:stretch>
        </p:blipFill>
        <p:spPr bwMode="auto">
          <a:xfrm flipV="1">
            <a:off x="6692900" y="144463"/>
            <a:ext cx="1404938" cy="1047750"/>
          </a:xfrm>
          <a:prstGeom prst="rect">
            <a:avLst/>
          </a:prstGeom>
          <a:noFill/>
          <a:ln w="9525">
            <a:noFill/>
            <a:miter lim="800000"/>
            <a:headEnd/>
            <a:tailEnd/>
          </a:ln>
        </p:spPr>
      </p:pic>
      <p:sp>
        <p:nvSpPr>
          <p:cNvPr id="20" name="Trapezoid 19"/>
          <p:cNvSpPr/>
          <p:nvPr/>
        </p:nvSpPr>
        <p:spPr>
          <a:xfrm>
            <a:off x="7078663" y="5299075"/>
            <a:ext cx="642937" cy="134938"/>
          </a:xfrm>
          <a:prstGeom prst="trapezoid">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732" name="TextBox 20"/>
          <p:cNvSpPr txBox="1">
            <a:spLocks noChangeArrowheads="1"/>
          </p:cNvSpPr>
          <p:nvPr/>
        </p:nvSpPr>
        <p:spPr bwMode="auto">
          <a:xfrm>
            <a:off x="6902450" y="5434013"/>
            <a:ext cx="1019175" cy="369887"/>
          </a:xfrm>
          <a:prstGeom prst="rect">
            <a:avLst/>
          </a:prstGeom>
          <a:noFill/>
          <a:ln w="9525">
            <a:noFill/>
            <a:miter lim="800000"/>
            <a:headEnd/>
            <a:tailEnd/>
          </a:ln>
        </p:spPr>
        <p:txBody>
          <a:bodyPr wrap="none">
            <a:prstTxWarp prst="textNoShape">
              <a:avLst/>
            </a:prstTxWarp>
            <a:spAutoFit/>
          </a:bodyPr>
          <a:lstStyle/>
          <a:p>
            <a:r>
              <a:rPr lang="en-US">
                <a:latin typeface="Gill Sans" charset="0"/>
                <a:ea typeface="Gill Sans" charset="0"/>
                <a:cs typeface="Gill Sans" charset="0"/>
              </a:rPr>
              <a:t>detector</a:t>
            </a:r>
          </a:p>
        </p:txBody>
      </p:sp>
      <p:cxnSp>
        <p:nvCxnSpPr>
          <p:cNvPr id="23" name="Straight Arrow Connector 22"/>
          <p:cNvCxnSpPr>
            <a:stCxn id="18" idx="0"/>
          </p:cNvCxnSpPr>
          <p:nvPr/>
        </p:nvCxnSpPr>
        <p:spPr>
          <a:xfrm rot="16200000" flipH="1" flipV="1">
            <a:off x="6911182" y="1516856"/>
            <a:ext cx="808038" cy="1428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8" idx="0"/>
          </p:cNvCxnSpPr>
          <p:nvPr/>
        </p:nvCxnSpPr>
        <p:spPr>
          <a:xfrm rot="16200000" flipH="1">
            <a:off x="6578600" y="1992313"/>
            <a:ext cx="1938338" cy="3222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8" idx="0"/>
            <a:endCxn id="18" idx="2"/>
          </p:cNvCxnSpPr>
          <p:nvPr/>
        </p:nvCxnSpPr>
        <p:spPr>
          <a:xfrm rot="16200000" flipH="1">
            <a:off x="5360194" y="3212307"/>
            <a:ext cx="4054475" cy="1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736" name="TextBox 27"/>
          <p:cNvSpPr txBox="1">
            <a:spLocks noChangeArrowheads="1"/>
          </p:cNvSpPr>
          <p:nvPr/>
        </p:nvSpPr>
        <p:spPr bwMode="auto">
          <a:xfrm>
            <a:off x="5343525" y="5803900"/>
            <a:ext cx="1558925" cy="369888"/>
          </a:xfrm>
          <a:prstGeom prst="rect">
            <a:avLst/>
          </a:prstGeom>
          <a:noFill/>
          <a:ln w="9525">
            <a:noFill/>
            <a:miter lim="800000"/>
            <a:headEnd/>
            <a:tailEnd/>
          </a:ln>
        </p:spPr>
        <p:txBody>
          <a:bodyPr wrap="none">
            <a:prstTxWarp prst="textNoShape">
              <a:avLst/>
            </a:prstTxWarp>
            <a:spAutoFit/>
          </a:bodyPr>
          <a:lstStyle/>
          <a:p>
            <a:r>
              <a:rPr lang="en-US">
                <a:latin typeface="Gill Sans" charset="0"/>
                <a:ea typeface="Gill Sans" charset="0"/>
                <a:cs typeface="Gill Sans" charset="0"/>
              </a:rPr>
              <a:t>Absorption (a)</a:t>
            </a:r>
          </a:p>
        </p:txBody>
      </p:sp>
      <p:sp>
        <p:nvSpPr>
          <p:cNvPr id="30737" name="TextBox 28"/>
          <p:cNvSpPr txBox="1">
            <a:spLocks noChangeArrowheads="1"/>
          </p:cNvSpPr>
          <p:nvPr/>
        </p:nvSpPr>
        <p:spPr bwMode="auto">
          <a:xfrm>
            <a:off x="6791325" y="5811838"/>
            <a:ext cx="1630363" cy="369887"/>
          </a:xfrm>
          <a:prstGeom prst="rect">
            <a:avLst/>
          </a:prstGeom>
          <a:noFill/>
          <a:ln w="9525">
            <a:noFill/>
            <a:miter lim="800000"/>
            <a:headEnd/>
            <a:tailEnd/>
          </a:ln>
        </p:spPr>
        <p:txBody>
          <a:bodyPr wrap="none">
            <a:prstTxWarp prst="textNoShape">
              <a:avLst/>
            </a:prstTxWarp>
            <a:spAutoFit/>
          </a:bodyPr>
          <a:lstStyle/>
          <a:p>
            <a:r>
              <a:rPr lang="en-US">
                <a:latin typeface="Gill Sans" charset="0"/>
                <a:ea typeface="Gill Sans" charset="0"/>
                <a:cs typeface="Gill Sans" charset="0"/>
              </a:rPr>
              <a:t>Attenuation (b)</a:t>
            </a:r>
          </a:p>
        </p:txBody>
      </p:sp>
      <p:pic>
        <p:nvPicPr>
          <p:cNvPr id="30738" name="Picture 29"/>
          <p:cNvPicPr>
            <a:picLocks noChangeAspect="1"/>
          </p:cNvPicPr>
          <p:nvPr/>
        </p:nvPicPr>
        <p:blipFill>
          <a:blip r:embed="rId3"/>
          <a:srcRect/>
          <a:stretch>
            <a:fillRect/>
          </a:stretch>
        </p:blipFill>
        <p:spPr bwMode="auto">
          <a:xfrm>
            <a:off x="298450" y="427038"/>
            <a:ext cx="4235450" cy="5570537"/>
          </a:xfrm>
          <a:prstGeom prst="rect">
            <a:avLst/>
          </a:prstGeom>
          <a:noFill/>
          <a:ln w="9525">
            <a:noFill/>
            <a:miter lim="800000"/>
            <a:headEnd/>
            <a:tailEnd/>
          </a:ln>
        </p:spPr>
      </p:pic>
      <p:sp>
        <p:nvSpPr>
          <p:cNvPr id="30739" name="TextBox 30"/>
          <p:cNvSpPr txBox="1">
            <a:spLocks noChangeArrowheads="1"/>
          </p:cNvSpPr>
          <p:nvPr/>
        </p:nvSpPr>
        <p:spPr bwMode="auto">
          <a:xfrm>
            <a:off x="406400" y="557213"/>
            <a:ext cx="1092200" cy="369887"/>
          </a:xfrm>
          <a:prstGeom prst="rect">
            <a:avLst/>
          </a:prstGeom>
          <a:noFill/>
          <a:ln w="9525">
            <a:noFill/>
            <a:miter lim="800000"/>
            <a:headEnd/>
            <a:tailEnd/>
          </a:ln>
        </p:spPr>
        <p:txBody>
          <a:bodyPr wrap="none">
            <a:prstTxWarp prst="textNoShape">
              <a:avLst/>
            </a:prstTxWarp>
            <a:spAutoFit/>
          </a:bodyPr>
          <a:lstStyle/>
          <a:p>
            <a:r>
              <a:rPr lang="en-US">
                <a:solidFill>
                  <a:srgbClr val="FFFF00"/>
                </a:solidFill>
              </a:rPr>
              <a:t>WetLabs</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8"/>
          <p:cNvSpPr>
            <a:spLocks noGrp="1" noChangeArrowheads="1"/>
          </p:cNvSpPr>
          <p:nvPr>
            <p:ph type="title" idx="4294967295"/>
          </p:nvPr>
        </p:nvSpPr>
        <p:spPr bwMode="auto">
          <a:xfrm>
            <a:off x="457200" y="0"/>
            <a:ext cx="8229600" cy="868363"/>
          </a:xfrm>
          <a:prstGeom prst="rect">
            <a:avLst/>
          </a:prstGeom>
          <a:noFill/>
          <a:ln>
            <a:miter lim="800000"/>
            <a:headEnd/>
            <a:tailEnd/>
          </a:ln>
        </p:spPr>
        <p:txBody>
          <a:bodyPr>
            <a:prstTxWarp prst="textNoShape">
              <a:avLst/>
            </a:prstTxWarp>
          </a:bodyPr>
          <a:lstStyle/>
          <a:p>
            <a:r>
              <a:rPr lang="en-US">
                <a:solidFill>
                  <a:srgbClr val="FF0000"/>
                </a:solidFill>
              </a:rPr>
              <a:t>Scattering – Case I waters  </a:t>
            </a:r>
          </a:p>
        </p:txBody>
      </p:sp>
      <p:sp>
        <p:nvSpPr>
          <p:cNvPr id="5" name="Rectangle 19"/>
          <p:cNvSpPr txBox="1">
            <a:spLocks noChangeArrowheads="1"/>
          </p:cNvSpPr>
          <p:nvPr/>
        </p:nvSpPr>
        <p:spPr bwMode="auto">
          <a:xfrm>
            <a:off x="1143000" y="685800"/>
            <a:ext cx="2514600" cy="533400"/>
          </a:xfrm>
          <a:prstGeom prst="rect">
            <a:avLst/>
          </a:prstGeom>
          <a:noFill/>
          <a:ln>
            <a:miter lim="800000"/>
            <a:headEnd/>
            <a:tailEnd/>
          </a:ln>
        </p:spPr>
        <p:txBody>
          <a:bodyPr>
            <a:prstTxWarp prst="textNoShape">
              <a:avLst/>
            </a:prstTxWarp>
          </a:bodyPr>
          <a:lstStyle/>
          <a:p>
            <a:pPr marL="465138" marR="0" lvl="0" indent="-296863" algn="l" defTabSz="914400" rtl="0" eaLnBrk="0" fontAlgn="base" latinLnBrk="0" hangingPunct="0">
              <a:lnSpc>
                <a:spcPct val="90000"/>
              </a:lnSpc>
              <a:spcBef>
                <a:spcPct val="20000"/>
              </a:spcBef>
              <a:spcAft>
                <a:spcPct val="0"/>
              </a:spcAft>
              <a:buClrTx/>
              <a:buSzTx/>
              <a:buFontTx/>
              <a:buNone/>
              <a:tabLst/>
              <a:defRPr/>
            </a:pPr>
            <a:r>
              <a:rPr kumimoji="0" lang="en-US" sz="2000" b="0" i="1" u="none" strike="noStrike" kern="0" cap="none" spc="0" normalizeH="0" baseline="0" noProof="0" smtClean="0">
                <a:ln>
                  <a:noFill/>
                </a:ln>
                <a:solidFill>
                  <a:srgbClr val="FF0000"/>
                </a:solidFill>
                <a:effectLst/>
                <a:uLnTx/>
                <a:uFillTx/>
                <a:latin typeface="+mn-lt"/>
                <a:ea typeface="ＭＳ Ｐゴシック" charset="0"/>
                <a:cs typeface="Geneva" charset="-128"/>
              </a:rPr>
              <a:t>c</a:t>
            </a:r>
            <a:r>
              <a:rPr kumimoji="0" lang="en-US" sz="2000" b="0" i="1" u="none" strike="noStrike" kern="0" cap="none" spc="0" normalizeH="0" baseline="-25000" noProof="0" smtClean="0">
                <a:ln>
                  <a:noFill/>
                </a:ln>
                <a:solidFill>
                  <a:srgbClr val="FF0000"/>
                </a:solidFill>
                <a:effectLst/>
                <a:uLnTx/>
                <a:uFillTx/>
                <a:latin typeface="+mn-lt"/>
                <a:ea typeface="ＭＳ Ｐゴシック" charset="0"/>
                <a:cs typeface="Geneva" charset="-128"/>
              </a:rPr>
              <a:t>p</a:t>
            </a:r>
            <a:r>
              <a:rPr kumimoji="0" lang="en-US" sz="2000" b="0" i="1" u="none" strike="noStrike" kern="0" cap="none" spc="0" normalizeH="0" baseline="0" noProof="0" smtClean="0">
                <a:ln>
                  <a:noFill/>
                </a:ln>
                <a:solidFill>
                  <a:srgbClr val="FF0000"/>
                </a:solidFill>
                <a:effectLst/>
                <a:uLnTx/>
                <a:uFillTx/>
                <a:latin typeface="+mn-lt"/>
                <a:ea typeface="ＭＳ Ｐゴシック" charset="0"/>
                <a:cs typeface="Geneva" charset="-128"/>
              </a:rPr>
              <a:t>(660)</a:t>
            </a:r>
            <a:r>
              <a:rPr kumimoji="0" lang="en-US" sz="2000" b="0" i="0" u="none" strike="noStrike" kern="0" cap="none" spc="0" normalizeH="0" baseline="0" noProof="0" smtClean="0">
                <a:ln>
                  <a:noFill/>
                </a:ln>
                <a:solidFill>
                  <a:srgbClr val="FF0000"/>
                </a:solidFill>
                <a:effectLst/>
                <a:uLnTx/>
                <a:uFillTx/>
                <a:latin typeface="+mn-lt"/>
                <a:ea typeface="ＭＳ Ｐゴシック" charset="0"/>
                <a:cs typeface="Geneva" charset="-128"/>
              </a:rPr>
              <a:t> </a:t>
            </a:r>
            <a:r>
              <a:rPr kumimoji="0" lang="en-US" sz="2000" b="0" i="0" u="none" strike="noStrike" kern="0" cap="none" spc="0" normalizeH="0" baseline="0" noProof="0" smtClean="0">
                <a:ln>
                  <a:noFill/>
                </a:ln>
                <a:solidFill>
                  <a:srgbClr val="FF0000"/>
                </a:solidFill>
                <a:effectLst/>
                <a:uLnTx/>
                <a:uFillTx/>
                <a:latin typeface="+mn-lt"/>
                <a:ea typeface="Times New Roman" pitchFamily="-111" charset="0"/>
                <a:cs typeface="Times New Roman" pitchFamily="-111" charset="0"/>
              </a:rPr>
              <a:t>≈ </a:t>
            </a:r>
            <a:r>
              <a:rPr kumimoji="0" lang="en-US" sz="2000" b="0" i="1" u="none" strike="noStrike" kern="0" cap="none" spc="0" normalizeH="0" baseline="0" noProof="0" smtClean="0">
                <a:ln>
                  <a:noFill/>
                </a:ln>
                <a:solidFill>
                  <a:srgbClr val="FF0000"/>
                </a:solidFill>
                <a:effectLst/>
                <a:uLnTx/>
                <a:uFillTx/>
                <a:latin typeface="+mn-lt"/>
                <a:ea typeface="Times New Roman" pitchFamily="-111" charset="0"/>
                <a:cs typeface="Times New Roman" pitchFamily="-111" charset="0"/>
              </a:rPr>
              <a:t>b</a:t>
            </a:r>
            <a:r>
              <a:rPr kumimoji="0" lang="en-US" sz="2000" b="0" i="1" u="none" strike="noStrike" kern="0" cap="none" spc="0" normalizeH="0" baseline="-25000" noProof="0" smtClean="0">
                <a:ln>
                  <a:noFill/>
                </a:ln>
                <a:solidFill>
                  <a:srgbClr val="FF0000"/>
                </a:solidFill>
                <a:effectLst/>
                <a:uLnTx/>
                <a:uFillTx/>
                <a:latin typeface="+mn-lt"/>
                <a:ea typeface="Times New Roman" pitchFamily="-111" charset="0"/>
                <a:cs typeface="Times New Roman" pitchFamily="-111" charset="0"/>
              </a:rPr>
              <a:t>p</a:t>
            </a:r>
            <a:r>
              <a:rPr kumimoji="0" lang="en-US" sz="2000" b="0" i="1" u="none" strike="noStrike" kern="0" cap="none" spc="0" normalizeH="0" baseline="0" noProof="0" smtClean="0">
                <a:ln>
                  <a:noFill/>
                </a:ln>
                <a:solidFill>
                  <a:srgbClr val="FF0000"/>
                </a:solidFill>
                <a:effectLst/>
                <a:uLnTx/>
                <a:uFillTx/>
                <a:latin typeface="+mn-lt"/>
                <a:ea typeface="Times New Roman" pitchFamily="-111" charset="0"/>
                <a:cs typeface="Times New Roman" pitchFamily="-111" charset="0"/>
              </a:rPr>
              <a:t>(660)</a:t>
            </a:r>
            <a:r>
              <a:rPr kumimoji="0" lang="en-US" sz="2000" b="0" i="0" u="none" strike="noStrike" kern="0" cap="none" spc="0" normalizeH="0" baseline="0" noProof="0" smtClean="0">
                <a:ln>
                  <a:noFill/>
                </a:ln>
                <a:solidFill>
                  <a:srgbClr val="FF0000"/>
                </a:solidFill>
                <a:effectLst/>
                <a:uLnTx/>
                <a:uFillTx/>
                <a:latin typeface="+mn-lt"/>
                <a:ea typeface="Times New Roman" pitchFamily="-111" charset="0"/>
                <a:cs typeface="Times New Roman" pitchFamily="-111" charset="0"/>
              </a:rPr>
              <a:t>	</a:t>
            </a:r>
            <a:endParaRPr kumimoji="0" lang="en-US" sz="2000" b="0" i="0" u="none" strike="noStrike" kern="0" cap="none" spc="0" normalizeH="0" baseline="0" noProof="0">
              <a:ln>
                <a:noFill/>
              </a:ln>
              <a:solidFill>
                <a:srgbClr val="FF0000"/>
              </a:solidFill>
              <a:effectLst/>
              <a:uLnTx/>
              <a:uFillTx/>
              <a:latin typeface="+mn-lt"/>
              <a:ea typeface="Times New Roman" pitchFamily="-111" charset="0"/>
              <a:cs typeface="Times New Roman" pitchFamily="-111" charset="0"/>
            </a:endParaRPr>
          </a:p>
        </p:txBody>
      </p:sp>
      <p:pic>
        <p:nvPicPr>
          <p:cNvPr id="6" name="Picture 10" descr="Pages from Loisel&amp;Morel_98"/>
          <p:cNvPicPr>
            <a:picLocks noGrp="1" noChangeAspect="1" noChangeArrowheads="1"/>
          </p:cNvPicPr>
          <p:nvPr>
            <p:ph idx="4294967295"/>
          </p:nvPr>
        </p:nvPicPr>
        <p:blipFill>
          <a:blip r:embed="rId3"/>
          <a:srcRect/>
          <a:stretch>
            <a:fillRect/>
          </a:stretch>
        </p:blipFill>
        <p:spPr bwMode="auto">
          <a:xfrm>
            <a:off x="381000" y="1231900"/>
            <a:ext cx="4038600" cy="3873500"/>
          </a:xfrm>
          <a:prstGeom prst="rect">
            <a:avLst/>
          </a:prstGeom>
          <a:noFill/>
        </p:spPr>
      </p:pic>
      <p:pic>
        <p:nvPicPr>
          <p:cNvPr id="7" name="Picture 15" descr="Pages from Loisel&amp;Morel_98"/>
          <p:cNvPicPr>
            <a:picLocks noGrp="1" noChangeAspect="1" noChangeArrowheads="1"/>
          </p:cNvPicPr>
          <p:nvPr>
            <p:ph idx="4294967295"/>
          </p:nvPr>
        </p:nvPicPr>
        <p:blipFill>
          <a:blip r:embed="rId4"/>
          <a:srcRect b="887"/>
          <a:stretch>
            <a:fillRect/>
          </a:stretch>
        </p:blipFill>
        <p:spPr bwMode="auto">
          <a:xfrm>
            <a:off x="4876800" y="1252538"/>
            <a:ext cx="4052888" cy="3852862"/>
          </a:xfrm>
          <a:prstGeom prst="rect">
            <a:avLst/>
          </a:prstGeom>
          <a:noFill/>
          <a:ln>
            <a:miter lim="800000"/>
            <a:headEnd/>
            <a:tailEnd/>
          </a:ln>
        </p:spPr>
      </p:pic>
      <p:sp>
        <p:nvSpPr>
          <p:cNvPr id="8" name="Text Box 20"/>
          <p:cNvSpPr txBox="1">
            <a:spLocks noChangeArrowheads="1"/>
          </p:cNvSpPr>
          <p:nvPr/>
        </p:nvSpPr>
        <p:spPr bwMode="auto">
          <a:xfrm>
            <a:off x="6559550" y="5119688"/>
            <a:ext cx="2456021" cy="369332"/>
          </a:xfrm>
          <a:prstGeom prst="rect">
            <a:avLst/>
          </a:prstGeom>
          <a:noFill/>
          <a:ln w="9525">
            <a:noFill/>
            <a:miter lim="800000"/>
            <a:headEnd/>
            <a:tailEnd/>
          </a:ln>
          <a:effectLst/>
        </p:spPr>
        <p:txBody>
          <a:bodyPr wrap="none">
            <a:prstTxWarp prst="textNoShape">
              <a:avLst/>
            </a:prstTxWarp>
            <a:spAutoFit/>
          </a:bodyPr>
          <a:lstStyle/>
          <a:p>
            <a:r>
              <a:rPr lang="en-US" i="0">
                <a:solidFill>
                  <a:srgbClr val="FF0000"/>
                </a:solidFill>
                <a:latin typeface="Helvetica" pitchFamily="-111" charset="0"/>
              </a:rPr>
              <a:t>Loisel and Morel 1998</a:t>
            </a:r>
          </a:p>
        </p:txBody>
      </p:sp>
      <p:graphicFrame>
        <p:nvGraphicFramePr>
          <p:cNvPr id="9" name="Object 33"/>
          <p:cNvGraphicFramePr>
            <a:graphicFrameLocks noChangeAspect="1"/>
          </p:cNvGraphicFramePr>
          <p:nvPr/>
        </p:nvGraphicFramePr>
        <p:xfrm>
          <a:off x="533400" y="5257800"/>
          <a:ext cx="2208213" cy="482600"/>
        </p:xfrm>
        <a:graphic>
          <a:graphicData uri="http://schemas.openxmlformats.org/presentationml/2006/ole">
            <mc:AlternateContent xmlns:mc="http://schemas.openxmlformats.org/markup-compatibility/2006">
              <mc:Choice xmlns:v="urn:schemas-microsoft-com:vml" Requires="v">
                <p:oleObj spid="_x0000_s141338" name="Equation" r:id="rId5" imgW="1104840" imgH="241200" progId="Equation.3">
                  <p:embed/>
                </p:oleObj>
              </mc:Choice>
              <mc:Fallback>
                <p:oleObj name="Equation" r:id="rId5" imgW="1104840" imgH="24120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5257800"/>
                        <a:ext cx="2208213"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 Box 34"/>
          <p:cNvSpPr txBox="1">
            <a:spLocks noChangeArrowheads="1"/>
          </p:cNvSpPr>
          <p:nvPr/>
        </p:nvSpPr>
        <p:spPr bwMode="auto">
          <a:xfrm>
            <a:off x="2978150" y="4924792"/>
            <a:ext cx="3886200" cy="1631216"/>
          </a:xfrm>
          <a:prstGeom prst="rect">
            <a:avLst/>
          </a:prstGeom>
          <a:noFill/>
          <a:ln w="9525">
            <a:noFill/>
            <a:miter lim="800000"/>
            <a:headEnd/>
            <a:tailEnd/>
          </a:ln>
          <a:effectLst/>
        </p:spPr>
        <p:txBody>
          <a:bodyPr>
            <a:prstTxWarp prst="textNoShape">
              <a:avLst/>
            </a:prstTxWarp>
            <a:spAutoFit/>
          </a:bodyPr>
          <a:lstStyle/>
          <a:p>
            <a:pPr marL="460375" lvl="4">
              <a:buFont typeface="Wingdings" pitchFamily="-111" charset="2"/>
              <a:buChar char="Ø"/>
            </a:pPr>
            <a:r>
              <a:rPr lang="en-US" sz="2000" i="0" dirty="0">
                <a:solidFill>
                  <a:srgbClr val="FF0000"/>
                </a:solidFill>
              </a:rPr>
              <a:t>  Positively correlated </a:t>
            </a:r>
          </a:p>
          <a:p>
            <a:pPr marL="460375" lvl="4">
              <a:buFont typeface="Wingdings" pitchFamily="-111" charset="2"/>
              <a:buChar char="Ø"/>
            </a:pPr>
            <a:r>
              <a:rPr lang="en-US" sz="2000" i="0" dirty="0">
                <a:solidFill>
                  <a:srgbClr val="FF0000"/>
                </a:solidFill>
              </a:rPr>
              <a:t>  Non-linear, B ≈ 0.7</a:t>
            </a:r>
          </a:p>
          <a:p>
            <a:pPr marL="460375" lvl="4">
              <a:buFont typeface="Wingdings" pitchFamily="-111" charset="2"/>
              <a:buChar char="Ø"/>
            </a:pPr>
            <a:r>
              <a:rPr lang="en-US" sz="2000" i="0" dirty="0">
                <a:solidFill>
                  <a:srgbClr val="FF0000"/>
                </a:solidFill>
              </a:rPr>
              <a:t>  High unexplained variance</a:t>
            </a:r>
          </a:p>
          <a:p>
            <a:endParaRPr lang="en-US" sz="2000" i="0" dirty="0">
              <a:solidFill>
                <a:srgbClr val="FF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title"/>
          </p:nvPr>
        </p:nvSpPr>
        <p:spPr bwMode="auto">
          <a:xfrm>
            <a:off x="457200" y="274638"/>
            <a:ext cx="8229600" cy="868362"/>
          </a:xfrm>
          <a:noFill/>
          <a:ln>
            <a:miter lim="800000"/>
            <a:headEnd/>
            <a:tailEnd/>
          </a:ln>
        </p:spPr>
        <p:txBody>
          <a:bodyPr wrap="square" lIns="91440" tIns="45720" rIns="91440" bIns="45720" numCol="1" anchor="t" anchorCtr="0" compatLnSpc="1">
            <a:prstTxWarp prst="textNoShape">
              <a:avLst/>
            </a:prstTxWarp>
          </a:bodyPr>
          <a:lstStyle/>
          <a:p>
            <a:r>
              <a:rPr lang="en-US">
                <a:solidFill>
                  <a:srgbClr val="FF0000"/>
                </a:solidFill>
              </a:rPr>
              <a:t>Particle backscattering</a:t>
            </a:r>
          </a:p>
        </p:txBody>
      </p:sp>
      <p:pic>
        <p:nvPicPr>
          <p:cNvPr id="5" name="Picture 8" descr="Pages from Cannizaro_etal_OO2002"/>
          <p:cNvPicPr>
            <a:picLocks noGrp="1" noChangeAspect="1" noChangeArrowheads="1"/>
          </p:cNvPicPr>
          <p:nvPr>
            <p:ph idx="1"/>
          </p:nvPr>
        </p:nvPicPr>
        <p:blipFill>
          <a:blip r:embed="rId2"/>
          <a:srcRect/>
          <a:stretch>
            <a:fillRect/>
          </a:stretch>
        </p:blipFill>
        <p:spPr bwMode="auto">
          <a:xfrm>
            <a:off x="1905000" y="1433513"/>
            <a:ext cx="5586413" cy="3849687"/>
          </a:xfrm>
          <a:noFill/>
        </p:spPr>
      </p:pic>
      <p:sp>
        <p:nvSpPr>
          <p:cNvPr id="6" name="Text Box 10"/>
          <p:cNvSpPr txBox="1">
            <a:spLocks noChangeArrowheads="1"/>
          </p:cNvSpPr>
          <p:nvPr/>
        </p:nvSpPr>
        <p:spPr bwMode="auto">
          <a:xfrm>
            <a:off x="5073650" y="5257800"/>
            <a:ext cx="2494455" cy="369332"/>
          </a:xfrm>
          <a:prstGeom prst="rect">
            <a:avLst/>
          </a:prstGeom>
          <a:noFill/>
          <a:ln w="9525">
            <a:noFill/>
            <a:miter lim="800000"/>
            <a:headEnd/>
            <a:tailEnd/>
          </a:ln>
          <a:effectLst/>
        </p:spPr>
        <p:txBody>
          <a:bodyPr wrap="none">
            <a:prstTxWarp prst="textNoShape">
              <a:avLst/>
            </a:prstTxWarp>
            <a:spAutoFit/>
          </a:bodyPr>
          <a:lstStyle/>
          <a:p>
            <a:r>
              <a:rPr lang="en-US" i="0">
                <a:solidFill>
                  <a:srgbClr val="FF0000"/>
                </a:solidFill>
                <a:latin typeface="Helvetica" pitchFamily="-111" charset="0"/>
              </a:rPr>
              <a:t>Cannizzaro et al. 2002</a:t>
            </a:r>
          </a:p>
        </p:txBody>
      </p:sp>
      <p:sp>
        <p:nvSpPr>
          <p:cNvPr id="7" name="Text Box 11"/>
          <p:cNvSpPr txBox="1">
            <a:spLocks noChangeArrowheads="1"/>
          </p:cNvSpPr>
          <p:nvPr/>
        </p:nvSpPr>
        <p:spPr bwMode="auto">
          <a:xfrm>
            <a:off x="3733800" y="1128713"/>
            <a:ext cx="2082621" cy="369332"/>
          </a:xfrm>
          <a:prstGeom prst="rect">
            <a:avLst/>
          </a:prstGeom>
          <a:noFill/>
          <a:ln w="9525">
            <a:noFill/>
            <a:miter lim="800000"/>
            <a:headEnd/>
            <a:tailEnd/>
          </a:ln>
          <a:effectLst/>
        </p:spPr>
        <p:txBody>
          <a:bodyPr wrap="none">
            <a:prstTxWarp prst="textNoShape">
              <a:avLst/>
            </a:prstTxWarp>
            <a:spAutoFit/>
          </a:bodyPr>
          <a:lstStyle/>
          <a:p>
            <a:r>
              <a:rPr lang="en-US" i="0">
                <a:solidFill>
                  <a:srgbClr val="FF0000"/>
                </a:solidFill>
              </a:rPr>
              <a:t>West Florida Shelf</a:t>
            </a:r>
          </a:p>
        </p:txBody>
      </p:sp>
      <p:sp>
        <p:nvSpPr>
          <p:cNvPr id="8" name="Text Box 13"/>
          <p:cNvSpPr txBox="1">
            <a:spLocks noChangeArrowheads="1"/>
          </p:cNvSpPr>
          <p:nvPr/>
        </p:nvSpPr>
        <p:spPr bwMode="auto">
          <a:xfrm>
            <a:off x="6281018" y="1801813"/>
            <a:ext cx="1952478" cy="707886"/>
          </a:xfrm>
          <a:prstGeom prst="rect">
            <a:avLst/>
          </a:prstGeom>
          <a:solidFill>
            <a:schemeClr val="tx1"/>
          </a:solidFill>
          <a:ln w="9525">
            <a:noFill/>
            <a:miter lim="800000"/>
            <a:headEnd/>
            <a:tailEnd/>
          </a:ln>
          <a:effectLst/>
        </p:spPr>
        <p:txBody>
          <a:bodyPr wrap="none">
            <a:prstTxWarp prst="textNoShape">
              <a:avLst/>
            </a:prstTxWarp>
            <a:spAutoFit/>
          </a:bodyPr>
          <a:lstStyle/>
          <a:p>
            <a:pPr algn="ctr"/>
            <a:r>
              <a:rPr lang="en-US" sz="2000" b="1">
                <a:solidFill>
                  <a:srgbClr val="FF0000"/>
                </a:solidFill>
              </a:rPr>
              <a:t>Karenia brevis</a:t>
            </a:r>
          </a:p>
          <a:p>
            <a:pPr algn="ctr"/>
            <a:r>
              <a:rPr lang="en-US" sz="2000" b="1" i="0">
                <a:solidFill>
                  <a:srgbClr val="FF0000"/>
                </a:solidFill>
              </a:rPr>
              <a:t> bloom</a:t>
            </a:r>
          </a:p>
        </p:txBody>
      </p:sp>
      <p:sp>
        <p:nvSpPr>
          <p:cNvPr id="9" name="Line 12"/>
          <p:cNvSpPr>
            <a:spLocks noChangeShapeType="1"/>
          </p:cNvSpPr>
          <p:nvPr/>
        </p:nvSpPr>
        <p:spPr bwMode="auto">
          <a:xfrm flipH="1">
            <a:off x="6172200" y="2286000"/>
            <a:ext cx="457200" cy="533400"/>
          </a:xfrm>
          <a:prstGeom prst="line">
            <a:avLst/>
          </a:prstGeom>
          <a:noFill/>
          <a:ln w="76200">
            <a:solidFill>
              <a:srgbClr val="FF0000"/>
            </a:solidFill>
            <a:round/>
            <a:headEnd/>
            <a:tailEnd type="triangle" w="med" len="med"/>
          </a:ln>
          <a:effectLst/>
        </p:spPr>
        <p:txBody>
          <a:bodyPr>
            <a:prstTxWarp prst="textNoShape">
              <a:avLst/>
            </a:prstTxWarp>
          </a:bodyPr>
          <a:lstStyle/>
          <a:p>
            <a:endParaRPr lang="en-US">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title"/>
          </p:nvPr>
        </p:nvSpPr>
        <p:spPr bwMode="auto">
          <a:xfrm>
            <a:off x="-635000" y="-57943"/>
            <a:ext cx="10985500" cy="868362"/>
          </a:xfrm>
          <a:noFill/>
          <a:ln>
            <a:miter lim="800000"/>
            <a:headEnd/>
            <a:tailEnd/>
          </a:ln>
        </p:spPr>
        <p:txBody>
          <a:bodyPr wrap="square" lIns="91440" tIns="45720" rIns="91440" bIns="45720" numCol="1" anchor="t" anchorCtr="0" compatLnSpc="1">
            <a:prstTxWarp prst="textNoShape">
              <a:avLst/>
            </a:prstTxWarp>
          </a:bodyPr>
          <a:lstStyle/>
          <a:p>
            <a:r>
              <a:rPr lang="en-US" i="1" dirty="0">
                <a:solidFill>
                  <a:srgbClr val="FF0000"/>
                </a:solidFill>
              </a:rPr>
              <a:t>POC</a:t>
            </a:r>
            <a:r>
              <a:rPr lang="en-US" dirty="0">
                <a:solidFill>
                  <a:srgbClr val="FF0000"/>
                </a:solidFill>
              </a:rPr>
              <a:t> – Scattering (Case I waters)</a:t>
            </a:r>
          </a:p>
        </p:txBody>
      </p:sp>
      <p:pic>
        <p:nvPicPr>
          <p:cNvPr id="5" name="Content Placeholder 4" descr="Pages from Loisel&amp;Morel_98-2"/>
          <p:cNvPicPr>
            <a:picLocks noGrp="1" noChangeAspect="1" noChangeArrowheads="1"/>
          </p:cNvPicPr>
          <p:nvPr>
            <p:ph idx="4294967295"/>
          </p:nvPr>
        </p:nvPicPr>
        <p:blipFill>
          <a:blip r:embed="rId3"/>
          <a:srcRect/>
          <a:stretch>
            <a:fillRect/>
          </a:stretch>
        </p:blipFill>
        <p:spPr bwMode="auto">
          <a:xfrm>
            <a:off x="4343400" y="1016000"/>
            <a:ext cx="3443288" cy="4772025"/>
          </a:xfrm>
          <a:prstGeom prst="rect">
            <a:avLst/>
          </a:prstGeom>
          <a:noFill/>
        </p:spPr>
      </p:pic>
      <p:sp>
        <p:nvSpPr>
          <p:cNvPr id="6" name="Text Box 9"/>
          <p:cNvSpPr txBox="1">
            <a:spLocks noChangeArrowheads="1"/>
          </p:cNvSpPr>
          <p:nvPr/>
        </p:nvSpPr>
        <p:spPr bwMode="auto">
          <a:xfrm>
            <a:off x="5416550" y="5754688"/>
            <a:ext cx="2456021" cy="369332"/>
          </a:xfrm>
          <a:prstGeom prst="rect">
            <a:avLst/>
          </a:prstGeom>
          <a:noFill/>
          <a:ln w="9525">
            <a:noFill/>
            <a:miter lim="800000"/>
            <a:headEnd/>
            <a:tailEnd/>
          </a:ln>
          <a:effectLst/>
        </p:spPr>
        <p:txBody>
          <a:bodyPr wrap="none">
            <a:prstTxWarp prst="textNoShape">
              <a:avLst/>
            </a:prstTxWarp>
            <a:spAutoFit/>
          </a:bodyPr>
          <a:lstStyle/>
          <a:p>
            <a:r>
              <a:rPr lang="en-US" i="0">
                <a:solidFill>
                  <a:srgbClr val="FF0000"/>
                </a:solidFill>
                <a:latin typeface="Helvetica" pitchFamily="-111" charset="0"/>
              </a:rPr>
              <a:t>Loisel and Morel 1998</a:t>
            </a:r>
          </a:p>
        </p:txBody>
      </p:sp>
      <p:graphicFrame>
        <p:nvGraphicFramePr>
          <p:cNvPr id="7" name="Object 10"/>
          <p:cNvGraphicFramePr>
            <a:graphicFrameLocks noGrp="1" noChangeAspect="1"/>
          </p:cNvGraphicFramePr>
          <p:nvPr>
            <p:ph idx="4294967295"/>
          </p:nvPr>
        </p:nvGraphicFramePr>
        <p:xfrm>
          <a:off x="998538" y="1397000"/>
          <a:ext cx="2254250" cy="455613"/>
        </p:xfrm>
        <a:graphic>
          <a:graphicData uri="http://schemas.openxmlformats.org/presentationml/2006/ole">
            <mc:AlternateContent xmlns:mc="http://schemas.openxmlformats.org/markup-compatibility/2006">
              <mc:Choice xmlns:v="urn:schemas-microsoft-com:vml" Requires="v">
                <p:oleObj spid="_x0000_s143386" name="Equation" r:id="rId4" imgW="1193760" imgH="241200" progId="Equation.3">
                  <p:embed/>
                </p:oleObj>
              </mc:Choice>
              <mc:Fallback>
                <p:oleObj name="Equation" r:id="rId4" imgW="1193760" imgH="2412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538" y="1397000"/>
                        <a:ext cx="2254250" cy="455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 Box 14"/>
          <p:cNvSpPr txBox="1">
            <a:spLocks noChangeArrowheads="1"/>
          </p:cNvSpPr>
          <p:nvPr/>
        </p:nvSpPr>
        <p:spPr bwMode="auto">
          <a:xfrm>
            <a:off x="1676400" y="2006600"/>
            <a:ext cx="781659" cy="400110"/>
          </a:xfrm>
          <a:prstGeom prst="rect">
            <a:avLst/>
          </a:prstGeom>
          <a:noFill/>
          <a:ln w="9525">
            <a:noFill/>
            <a:miter lim="800000"/>
            <a:headEnd/>
            <a:tailEnd/>
          </a:ln>
          <a:effectLst/>
        </p:spPr>
        <p:txBody>
          <a:bodyPr wrap="none">
            <a:prstTxWarp prst="textNoShape">
              <a:avLst/>
            </a:prstTxWarp>
            <a:spAutoFit/>
          </a:bodyPr>
          <a:lstStyle/>
          <a:p>
            <a:r>
              <a:rPr lang="en-US" sz="2000">
                <a:solidFill>
                  <a:srgbClr val="FF0000"/>
                </a:solidFill>
              </a:rPr>
              <a:t>B</a:t>
            </a:r>
            <a:r>
              <a:rPr lang="en-US" sz="2000" i="0">
                <a:solidFill>
                  <a:srgbClr val="FF0000"/>
                </a:solidFill>
              </a:rPr>
              <a:t> ≈ 1</a:t>
            </a:r>
          </a:p>
        </p:txBody>
      </p:sp>
      <p:sp>
        <p:nvSpPr>
          <p:cNvPr id="9" name="Text Box 15"/>
          <p:cNvSpPr txBox="1">
            <a:spLocks noChangeArrowheads="1"/>
          </p:cNvSpPr>
          <p:nvPr/>
        </p:nvSpPr>
        <p:spPr bwMode="auto">
          <a:xfrm>
            <a:off x="4400550" y="711200"/>
            <a:ext cx="3584598" cy="369332"/>
          </a:xfrm>
          <a:prstGeom prst="rect">
            <a:avLst/>
          </a:prstGeom>
          <a:noFill/>
          <a:ln w="9525">
            <a:noFill/>
            <a:miter lim="800000"/>
            <a:headEnd/>
            <a:tailEnd/>
          </a:ln>
          <a:effectLst/>
        </p:spPr>
        <p:txBody>
          <a:bodyPr wrap="none">
            <a:prstTxWarp prst="textNoShape">
              <a:avLst/>
            </a:prstTxWarp>
            <a:spAutoFit/>
          </a:bodyPr>
          <a:lstStyle/>
          <a:p>
            <a:r>
              <a:rPr lang="en-US" i="0">
                <a:solidFill>
                  <a:srgbClr val="FF0000"/>
                </a:solidFill>
              </a:rPr>
              <a:t>Subtropical Pacific, North Atlantic</a:t>
            </a:r>
          </a:p>
        </p:txBody>
      </p:sp>
      <p:sp>
        <p:nvSpPr>
          <p:cNvPr id="10" name="Text Box 16"/>
          <p:cNvSpPr txBox="1">
            <a:spLocks noChangeArrowheads="1"/>
          </p:cNvSpPr>
          <p:nvPr/>
        </p:nvSpPr>
        <p:spPr bwMode="auto">
          <a:xfrm>
            <a:off x="838200" y="2782888"/>
            <a:ext cx="2895600" cy="1616075"/>
          </a:xfrm>
          <a:prstGeom prst="rect">
            <a:avLst/>
          </a:prstGeom>
          <a:noFill/>
          <a:ln w="9525">
            <a:noFill/>
            <a:miter lim="800000"/>
            <a:headEnd/>
            <a:tailEnd/>
          </a:ln>
          <a:effectLst/>
        </p:spPr>
        <p:txBody>
          <a:bodyPr>
            <a:prstTxWarp prst="textNoShape">
              <a:avLst/>
            </a:prstTxWarp>
            <a:spAutoFit/>
          </a:bodyPr>
          <a:lstStyle/>
          <a:p>
            <a:pPr marL="461963" indent="-461963"/>
            <a:r>
              <a:rPr lang="en-US" sz="2000" i="0">
                <a:solidFill>
                  <a:srgbClr val="FF0000"/>
                </a:solidFill>
              </a:rPr>
              <a:t>Contrast with non-linear dependence on C</a:t>
            </a:r>
            <a:r>
              <a:rPr lang="en-US" sz="2000">
                <a:solidFill>
                  <a:srgbClr val="FF0000"/>
                </a:solidFill>
              </a:rPr>
              <a:t>hl </a:t>
            </a:r>
          </a:p>
          <a:p>
            <a:pPr marL="461963" indent="-461963"/>
            <a:endParaRPr lang="en-US" sz="2000">
              <a:solidFill>
                <a:srgbClr val="FF0000"/>
              </a:solidFill>
            </a:endParaRPr>
          </a:p>
          <a:p>
            <a:pPr marL="461963" indent="-461963"/>
            <a:r>
              <a:rPr lang="en-US" sz="2000" i="0">
                <a:solidFill>
                  <a:srgbClr val="FF0000"/>
                </a:solidFill>
                <a:sym typeface="Wingdings" pitchFamily="-111" charset="2"/>
              </a:rPr>
              <a:t> </a:t>
            </a:r>
            <a:r>
              <a:rPr lang="en-US" sz="2000">
                <a:solidFill>
                  <a:srgbClr val="FF0000"/>
                </a:solidFill>
              </a:rPr>
              <a:t>POC-Chl</a:t>
            </a:r>
            <a:r>
              <a:rPr lang="en-US" sz="2000" i="0">
                <a:solidFill>
                  <a:srgbClr val="FF0000"/>
                </a:solidFill>
              </a:rPr>
              <a:t> variations are important</a:t>
            </a:r>
            <a:endParaRPr lang="en-US" sz="2000">
              <a:solidFill>
                <a:srgbClr val="FF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99253" y="169334"/>
            <a:ext cx="3390810" cy="369332"/>
          </a:xfrm>
          <a:prstGeom prst="rect">
            <a:avLst/>
          </a:prstGeom>
          <a:noFill/>
        </p:spPr>
        <p:txBody>
          <a:bodyPr wrap="none">
            <a:spAutoFit/>
          </a:bodyPr>
          <a:lstStyle/>
          <a:p>
            <a:pPr>
              <a:defRPr/>
            </a:pPr>
            <a:r>
              <a:rPr lang="en-US" dirty="0">
                <a:solidFill>
                  <a:srgbClr val="00FF00"/>
                </a:solidFill>
              </a:rPr>
              <a:t>Photosynthesis</a:t>
            </a:r>
            <a:r>
              <a:rPr lang="en-US" dirty="0"/>
              <a:t> =</a:t>
            </a:r>
            <a:r>
              <a:rPr lang="en-US" dirty="0">
                <a:solidFill>
                  <a:srgbClr val="FF0000"/>
                </a:solidFill>
              </a:rPr>
              <a:t>  PAR</a:t>
            </a:r>
            <a:r>
              <a:rPr lang="en-US" dirty="0"/>
              <a:t> *</a:t>
            </a:r>
            <a:r>
              <a:rPr lang="en-US" dirty="0">
                <a:ln>
                  <a:solidFill>
                    <a:srgbClr val="FF6600"/>
                  </a:solidFill>
                </a:ln>
              </a:rPr>
              <a:t> </a:t>
            </a:r>
            <a:r>
              <a:rPr lang="en-US" dirty="0" err="1">
                <a:ln>
                  <a:solidFill>
                    <a:srgbClr val="FF6600"/>
                  </a:solidFill>
                </a:ln>
                <a:solidFill>
                  <a:srgbClr val="FF0000"/>
                </a:solidFill>
              </a:rPr>
              <a:t>a</a:t>
            </a:r>
            <a:r>
              <a:rPr lang="en-US" baseline="-25000" dirty="0" err="1">
                <a:ln>
                  <a:solidFill>
                    <a:srgbClr val="FF6600"/>
                  </a:solidFill>
                </a:ln>
                <a:solidFill>
                  <a:srgbClr val="FF0000"/>
                </a:solidFill>
              </a:rPr>
              <a:t>ph</a:t>
            </a:r>
            <a:r>
              <a:rPr lang="en-US" dirty="0">
                <a:ln>
                  <a:solidFill>
                    <a:srgbClr val="FF6600"/>
                  </a:solidFill>
                </a:ln>
                <a:solidFill>
                  <a:srgbClr val="FF0000"/>
                </a:solidFill>
              </a:rPr>
              <a:t> </a:t>
            </a:r>
            <a:r>
              <a:rPr lang="en-US" dirty="0"/>
              <a:t>* </a:t>
            </a:r>
            <a:r>
              <a:rPr lang="en-US" dirty="0" err="1">
                <a:solidFill>
                  <a:srgbClr val="0000FF"/>
                </a:solidFill>
                <a:latin typeface="Symbol"/>
              </a:rPr>
              <a:t>f</a:t>
            </a:r>
            <a:endParaRPr lang="en-US" dirty="0">
              <a:solidFill>
                <a:srgbClr val="0000FF"/>
              </a:solidFill>
            </a:endParaRPr>
          </a:p>
        </p:txBody>
      </p:sp>
      <p:sp>
        <p:nvSpPr>
          <p:cNvPr id="25606" name="TextBox 6"/>
          <p:cNvSpPr txBox="1">
            <a:spLocks noChangeArrowheads="1"/>
          </p:cNvSpPr>
          <p:nvPr/>
        </p:nvSpPr>
        <p:spPr bwMode="auto">
          <a:xfrm>
            <a:off x="7831138" y="1100138"/>
            <a:ext cx="185737" cy="369887"/>
          </a:xfrm>
          <a:prstGeom prst="rect">
            <a:avLst/>
          </a:prstGeom>
          <a:noFill/>
          <a:ln w="9525">
            <a:noFill/>
            <a:miter lim="800000"/>
            <a:headEnd/>
            <a:tailEnd/>
          </a:ln>
        </p:spPr>
        <p:txBody>
          <a:bodyPr wrap="none">
            <a:prstTxWarp prst="textNoShape">
              <a:avLst/>
            </a:prstTxWarp>
            <a:spAutoFit/>
          </a:bodyPr>
          <a:lstStyle/>
          <a:p>
            <a:endParaRPr lang="en-US"/>
          </a:p>
        </p:txBody>
      </p:sp>
      <p:graphicFrame>
        <p:nvGraphicFramePr>
          <p:cNvPr id="25602" name="Object 2"/>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spid="_x0000_s25664" name="Equation" r:id="rId3" imgW="114300" imgH="228600" progId="Equation.3">
                  <p:embed/>
                </p:oleObj>
              </mc:Choice>
              <mc:Fallback>
                <p:oleObj name="Equation" r:id="rId3" imgW="114300" imgH="2286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1" name="Straight Connector 10"/>
          <p:cNvCxnSpPr/>
          <p:nvPr/>
        </p:nvCxnSpPr>
        <p:spPr>
          <a:xfrm rot="16200000" flipV="1">
            <a:off x="4733925" y="1263650"/>
            <a:ext cx="125730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248275" y="271463"/>
            <a:ext cx="114300" cy="1587"/>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graphicFrame>
        <p:nvGraphicFramePr>
          <p:cNvPr id="25603" name="Object 3"/>
          <p:cNvGraphicFramePr>
            <a:graphicFrameLocks noChangeAspect="1"/>
          </p:cNvGraphicFramePr>
          <p:nvPr/>
        </p:nvGraphicFramePr>
        <p:xfrm>
          <a:off x="3236913" y="2349500"/>
          <a:ext cx="3133725" cy="1069975"/>
        </p:xfrm>
        <a:graphic>
          <a:graphicData uri="http://schemas.openxmlformats.org/presentationml/2006/ole">
            <mc:AlternateContent xmlns:mc="http://schemas.openxmlformats.org/markup-compatibility/2006">
              <mc:Choice xmlns:v="urn:schemas-microsoft-com:vml" Requires="v">
                <p:oleObj spid="_x0000_s25665" name="Equation" r:id="rId5" imgW="3162300" imgH="1079500" progId="Equation.3">
                  <p:embed/>
                </p:oleObj>
              </mc:Choice>
              <mc:Fallback>
                <p:oleObj name="Equation" r:id="rId5" imgW="3162300" imgH="10795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6913" y="2349500"/>
                        <a:ext cx="3133725" cy="1069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609" name="TextBox 11"/>
          <p:cNvSpPr txBox="1">
            <a:spLocks noChangeArrowheads="1"/>
          </p:cNvSpPr>
          <p:nvPr/>
        </p:nvSpPr>
        <p:spPr bwMode="auto">
          <a:xfrm>
            <a:off x="3719513" y="1892300"/>
            <a:ext cx="2400300" cy="307975"/>
          </a:xfrm>
          <a:prstGeom prst="rect">
            <a:avLst/>
          </a:prstGeom>
          <a:noFill/>
          <a:ln w="9525">
            <a:noFill/>
            <a:miter lim="800000"/>
            <a:headEnd/>
            <a:tailEnd/>
          </a:ln>
        </p:spPr>
        <p:txBody>
          <a:bodyPr wrap="none">
            <a:prstTxWarp prst="textNoShape">
              <a:avLst/>
            </a:prstTxWarp>
            <a:spAutoFit/>
          </a:bodyPr>
          <a:lstStyle/>
          <a:p>
            <a:r>
              <a:rPr lang="en-US" sz="1400">
                <a:solidFill>
                  <a:srgbClr val="FF6600"/>
                </a:solidFill>
                <a:latin typeface="Gill Sans" charset="0"/>
                <a:ea typeface="Gill Sans" charset="0"/>
                <a:cs typeface="Gill Sans" charset="0"/>
              </a:rPr>
              <a:t>Spectrally averaged absorption</a:t>
            </a:r>
          </a:p>
        </p:txBody>
      </p:sp>
      <p:sp>
        <p:nvSpPr>
          <p:cNvPr id="15" name="Rectangle 14"/>
          <p:cNvSpPr/>
          <p:nvPr/>
        </p:nvSpPr>
        <p:spPr>
          <a:xfrm>
            <a:off x="2989263" y="2200275"/>
            <a:ext cx="3381375" cy="1336675"/>
          </a:xfrm>
          <a:prstGeom prst="rect">
            <a:avLst/>
          </a:prstGeom>
          <a:noFill/>
          <a:ln w="19050" cap="flat" cmpd="sng" algn="ctr">
            <a:solidFill>
              <a:srgbClr val="FF66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6600"/>
              </a:solidFill>
            </a:endParaRPr>
          </a:p>
        </p:txBody>
      </p:sp>
      <p:sp>
        <p:nvSpPr>
          <p:cNvPr id="25611" name="TextBox 15"/>
          <p:cNvSpPr txBox="1">
            <a:spLocks noChangeArrowheads="1"/>
          </p:cNvSpPr>
          <p:nvPr/>
        </p:nvSpPr>
        <p:spPr bwMode="auto">
          <a:xfrm>
            <a:off x="3370263" y="3516313"/>
            <a:ext cx="2636960" cy="830997"/>
          </a:xfrm>
          <a:prstGeom prst="rect">
            <a:avLst/>
          </a:prstGeom>
          <a:noFill/>
          <a:ln w="9525">
            <a:noFill/>
            <a:miter lim="800000"/>
            <a:headEnd/>
            <a:tailEnd/>
          </a:ln>
        </p:spPr>
        <p:txBody>
          <a:bodyPr wrap="none">
            <a:prstTxWarp prst="textNoShape">
              <a:avLst/>
            </a:prstTxWarp>
            <a:spAutoFit/>
          </a:bodyPr>
          <a:lstStyle/>
          <a:p>
            <a:pPr algn="ctr"/>
            <a:r>
              <a:rPr lang="en-US" sz="1600" dirty="0">
                <a:solidFill>
                  <a:srgbClr val="FF6600"/>
                </a:solidFill>
                <a:latin typeface="Gill Sans" charset="0"/>
                <a:ea typeface="Gill Sans" charset="0"/>
                <a:cs typeface="Gill Sans" charset="0"/>
              </a:rPr>
              <a:t>Energy that is into the cell</a:t>
            </a:r>
          </a:p>
          <a:p>
            <a:pPr algn="ctr"/>
            <a:r>
              <a:rPr lang="en-US" sz="1600" dirty="0">
                <a:solidFill>
                  <a:srgbClr val="FF6600"/>
                </a:solidFill>
                <a:latin typeface="Gill Sans" charset="0"/>
                <a:ea typeface="Gill Sans" charset="0"/>
                <a:cs typeface="Gill Sans" charset="0"/>
              </a:rPr>
              <a:t>Varies </a:t>
            </a:r>
            <a:r>
              <a:rPr lang="en-US" sz="1600" dirty="0" smtClean="0">
                <a:solidFill>
                  <a:srgbClr val="FF6600"/>
                </a:solidFill>
                <a:latin typeface="Gill Sans" charset="0"/>
                <a:ea typeface="Gill Sans" charset="0"/>
                <a:cs typeface="Gill Sans" charset="0"/>
              </a:rPr>
              <a:t>with cell </a:t>
            </a:r>
            <a:r>
              <a:rPr lang="en-US" sz="1600" dirty="0">
                <a:solidFill>
                  <a:srgbClr val="FF6600"/>
                </a:solidFill>
                <a:latin typeface="Gill Sans" charset="0"/>
                <a:ea typeface="Gill Sans" charset="0"/>
                <a:cs typeface="Gill Sans" charset="0"/>
              </a:rPr>
              <a:t>pigmentation</a:t>
            </a:r>
            <a:r>
              <a:rPr lang="en-US" sz="1600" dirty="0" smtClean="0">
                <a:solidFill>
                  <a:srgbClr val="FF6600"/>
                </a:solidFill>
                <a:latin typeface="Gill Sans" charset="0"/>
                <a:ea typeface="Gill Sans" charset="0"/>
                <a:cs typeface="Gill Sans" charset="0"/>
              </a:rPr>
              <a:t>,</a:t>
            </a:r>
          </a:p>
          <a:p>
            <a:pPr algn="ctr"/>
            <a:r>
              <a:rPr lang="en-US" sz="1600" dirty="0" smtClean="0">
                <a:solidFill>
                  <a:srgbClr val="FF6600"/>
                </a:solidFill>
                <a:latin typeface="Gill Sans" charset="0"/>
                <a:ea typeface="Gill Sans" charset="0"/>
                <a:cs typeface="Gill Sans" charset="0"/>
              </a:rPr>
              <a:t> </a:t>
            </a:r>
            <a:r>
              <a:rPr lang="en-US" sz="1600" dirty="0">
                <a:solidFill>
                  <a:srgbClr val="FF6600"/>
                </a:solidFill>
                <a:latin typeface="Gill Sans" charset="0"/>
                <a:ea typeface="Gill Sans" charset="0"/>
                <a:cs typeface="Gill Sans" charset="0"/>
              </a:rPr>
              <a:t>light history, </a:t>
            </a:r>
            <a:r>
              <a:rPr lang="en-US" sz="1600" dirty="0" smtClean="0">
                <a:solidFill>
                  <a:srgbClr val="FF6600"/>
                </a:solidFill>
                <a:latin typeface="Gill Sans" charset="0"/>
                <a:ea typeface="Gill Sans" charset="0"/>
                <a:cs typeface="Gill Sans" charset="0"/>
              </a:rPr>
              <a:t>and </a:t>
            </a:r>
            <a:r>
              <a:rPr lang="en-US" sz="1600" dirty="0">
                <a:solidFill>
                  <a:srgbClr val="FF6600"/>
                </a:solidFill>
                <a:latin typeface="Gill Sans" charset="0"/>
                <a:ea typeface="Gill Sans" charset="0"/>
                <a:cs typeface="Gill Sans" charset="0"/>
              </a:rPr>
              <a:t>size </a:t>
            </a:r>
          </a:p>
        </p:txBody>
      </p:sp>
      <p:pic>
        <p:nvPicPr>
          <p:cNvPr id="25612" name="Picture 2" descr="~im0008"/>
          <p:cNvPicPr>
            <a:picLocks noChangeAspect="1" noChangeArrowheads="1"/>
          </p:cNvPicPr>
          <p:nvPr/>
        </p:nvPicPr>
        <p:blipFill>
          <a:blip r:embed="rId7"/>
          <a:srcRect l="6471" t="5888" r="11050" b="20667"/>
          <a:stretch>
            <a:fillRect/>
          </a:stretch>
        </p:blipFill>
        <p:spPr bwMode="auto">
          <a:xfrm>
            <a:off x="211138" y="877888"/>
            <a:ext cx="2679700" cy="1881187"/>
          </a:xfrm>
          <a:prstGeom prst="rect">
            <a:avLst/>
          </a:prstGeom>
          <a:noFill/>
          <a:ln w="9525">
            <a:noFill/>
            <a:miter lim="800000"/>
            <a:headEnd/>
            <a:tailEnd/>
          </a:ln>
        </p:spPr>
      </p:pic>
      <p:grpSp>
        <p:nvGrpSpPr>
          <p:cNvPr id="25613" name="Group 28"/>
          <p:cNvGrpSpPr>
            <a:grpSpLocks/>
          </p:cNvGrpSpPr>
          <p:nvPr/>
        </p:nvGrpSpPr>
        <p:grpSpPr bwMode="auto">
          <a:xfrm>
            <a:off x="0" y="2595563"/>
            <a:ext cx="2695575" cy="2782887"/>
            <a:chOff x="5562600" y="2438400"/>
            <a:chExt cx="3581400" cy="3671888"/>
          </a:xfrm>
        </p:grpSpPr>
        <p:sp>
          <p:nvSpPr>
            <p:cNvPr id="25631" name="Rectangle 2"/>
            <p:cNvSpPr>
              <a:spLocks noChangeArrowheads="1"/>
            </p:cNvSpPr>
            <p:nvPr/>
          </p:nvSpPr>
          <p:spPr bwMode="auto">
            <a:xfrm>
              <a:off x="7162800" y="4724400"/>
              <a:ext cx="1981200" cy="685800"/>
            </a:xfrm>
            <a:prstGeom prst="rect">
              <a:avLst/>
            </a:prstGeom>
            <a:noFill/>
            <a:ln w="12700">
              <a:solidFill>
                <a:schemeClr val="tx1"/>
              </a:solidFill>
              <a:miter lim="800000"/>
              <a:headEnd type="none" w="sm" len="sm"/>
              <a:tailEnd type="none" w="sm" len="sm"/>
            </a:ln>
          </p:spPr>
          <p:txBody>
            <a:bodyPr wrap="none" anchor="ctr">
              <a:prstTxWarp prst="textNoShape">
                <a:avLst/>
              </a:prstTxWarp>
            </a:bodyPr>
            <a:lstStyle/>
            <a:p>
              <a:endParaRPr lang="en-US" sz="1000"/>
            </a:p>
          </p:txBody>
        </p:sp>
        <p:sp>
          <p:nvSpPr>
            <p:cNvPr id="25632" name="Text Box 6"/>
            <p:cNvSpPr txBox="1">
              <a:spLocks noChangeArrowheads="1"/>
            </p:cNvSpPr>
            <p:nvPr/>
          </p:nvSpPr>
          <p:spPr bwMode="auto">
            <a:xfrm>
              <a:off x="7620000" y="5461000"/>
              <a:ext cx="1047750" cy="325007"/>
            </a:xfrm>
            <a:prstGeom prst="rect">
              <a:avLst/>
            </a:prstGeom>
            <a:noFill/>
            <a:ln w="12700">
              <a:noFill/>
              <a:miter lim="800000"/>
              <a:headEnd type="none" w="sm" len="sm"/>
              <a:tailEnd type="none" w="sm" len="sm"/>
            </a:ln>
          </p:spPr>
          <p:txBody>
            <a:bodyPr>
              <a:prstTxWarp prst="textNoShape">
                <a:avLst/>
              </a:prstTxWarp>
              <a:spAutoFit/>
            </a:bodyPr>
            <a:lstStyle/>
            <a:p>
              <a:pPr eaLnBrk="0" hangingPunct="0"/>
              <a:r>
                <a:rPr lang="en-US" sz="1000">
                  <a:latin typeface="Times New Roman" charset="0"/>
                </a:rPr>
                <a:t>~ 1%</a:t>
              </a:r>
            </a:p>
          </p:txBody>
        </p:sp>
        <p:sp>
          <p:nvSpPr>
            <p:cNvPr id="25633" name="Line 7"/>
            <p:cNvSpPr>
              <a:spLocks noChangeShapeType="1"/>
            </p:cNvSpPr>
            <p:nvPr/>
          </p:nvSpPr>
          <p:spPr bwMode="auto">
            <a:xfrm flipH="1">
              <a:off x="6858000" y="5791200"/>
              <a:ext cx="685800" cy="0"/>
            </a:xfrm>
            <a:prstGeom prst="line">
              <a:avLst/>
            </a:prstGeom>
            <a:noFill/>
            <a:ln w="57150">
              <a:solidFill>
                <a:schemeClr val="tx1"/>
              </a:solidFill>
              <a:round/>
              <a:headEnd type="none" w="sm" len="sm"/>
              <a:tailEnd type="triangle" w="sm" len="sm"/>
            </a:ln>
          </p:spPr>
          <p:txBody>
            <a:bodyPr>
              <a:prstTxWarp prst="textNoShape">
                <a:avLst/>
              </a:prstTxWarp>
            </a:bodyPr>
            <a:lstStyle/>
            <a:p>
              <a:endParaRPr lang="en-US"/>
            </a:p>
          </p:txBody>
        </p:sp>
        <p:graphicFrame>
          <p:nvGraphicFramePr>
            <p:cNvPr id="25604" name="Object 4"/>
            <p:cNvGraphicFramePr>
              <a:graphicFrameLocks noChangeAspect="1"/>
            </p:cNvGraphicFramePr>
            <p:nvPr/>
          </p:nvGraphicFramePr>
          <p:xfrm>
            <a:off x="7162800" y="4724400"/>
            <a:ext cx="1981200" cy="515938"/>
          </p:xfrm>
          <a:graphic>
            <a:graphicData uri="http://schemas.openxmlformats.org/presentationml/2006/ole">
              <mc:AlternateContent xmlns:mc="http://schemas.openxmlformats.org/markup-compatibility/2006">
                <mc:Choice xmlns:v="urn:schemas-microsoft-com:vml" Requires="v">
                  <p:oleObj spid="_x0000_s25666" name="Equation" r:id="rId8" imgW="1562040" imgH="406080" progId="Equation.3">
                    <p:embed/>
                  </p:oleObj>
                </mc:Choice>
                <mc:Fallback>
                  <p:oleObj name="Equation" r:id="rId8" imgW="1562040" imgH="406080" progId="Equation.3">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2800" y="4724400"/>
                          <a:ext cx="1981200" cy="515938"/>
                        </a:xfrm>
                        <a:prstGeom prst="rect">
                          <a:avLst/>
                        </a:prstGeom>
                        <a:solidFill>
                          <a:schemeClr val="bg1"/>
                        </a:solidFill>
                      </p:spPr>
                    </p:pic>
                  </p:oleObj>
                </mc:Fallback>
              </mc:AlternateContent>
            </a:graphicData>
          </a:graphic>
        </p:graphicFrame>
        <p:sp>
          <p:nvSpPr>
            <p:cNvPr id="25634" name="AutoShape 12"/>
            <p:cNvSpPr>
              <a:spLocks noChangeAspect="1" noChangeArrowheads="1" noTextEdit="1"/>
            </p:cNvSpPr>
            <p:nvPr/>
          </p:nvSpPr>
          <p:spPr bwMode="auto">
            <a:xfrm>
              <a:off x="5562600" y="2438400"/>
              <a:ext cx="3276600" cy="3671888"/>
            </a:xfrm>
            <a:prstGeom prst="rect">
              <a:avLst/>
            </a:prstGeom>
            <a:noFill/>
            <a:ln w="9525">
              <a:noFill/>
              <a:miter lim="800000"/>
              <a:headEnd/>
              <a:tailEnd/>
            </a:ln>
          </p:spPr>
          <p:txBody>
            <a:bodyPr>
              <a:prstTxWarp prst="textNoShape">
                <a:avLst/>
              </a:prstTxWarp>
            </a:bodyPr>
            <a:lstStyle/>
            <a:p>
              <a:endParaRPr lang="en-US"/>
            </a:p>
          </p:txBody>
        </p:sp>
        <p:sp>
          <p:nvSpPr>
            <p:cNvPr id="25635" name="Line 14"/>
            <p:cNvSpPr>
              <a:spLocks noChangeShapeType="1"/>
            </p:cNvSpPr>
            <p:nvPr/>
          </p:nvSpPr>
          <p:spPr bwMode="auto">
            <a:xfrm>
              <a:off x="6389688" y="3003550"/>
              <a:ext cx="2309812" cy="1588"/>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36" name="Line 15"/>
            <p:cNvSpPr>
              <a:spLocks noChangeShapeType="1"/>
            </p:cNvSpPr>
            <p:nvPr/>
          </p:nvSpPr>
          <p:spPr bwMode="auto">
            <a:xfrm flipV="1">
              <a:off x="6621463" y="3003550"/>
              <a:ext cx="1587" cy="49213"/>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37" name="Line 16"/>
            <p:cNvSpPr>
              <a:spLocks noChangeShapeType="1"/>
            </p:cNvSpPr>
            <p:nvPr/>
          </p:nvSpPr>
          <p:spPr bwMode="auto">
            <a:xfrm flipV="1">
              <a:off x="7081838" y="3003550"/>
              <a:ext cx="1587" cy="49213"/>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38" name="Line 17"/>
            <p:cNvSpPr>
              <a:spLocks noChangeShapeType="1"/>
            </p:cNvSpPr>
            <p:nvPr/>
          </p:nvSpPr>
          <p:spPr bwMode="auto">
            <a:xfrm flipV="1">
              <a:off x="7543800" y="3003550"/>
              <a:ext cx="1588" cy="49213"/>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39" name="Line 18"/>
            <p:cNvSpPr>
              <a:spLocks noChangeShapeType="1"/>
            </p:cNvSpPr>
            <p:nvPr/>
          </p:nvSpPr>
          <p:spPr bwMode="auto">
            <a:xfrm flipV="1">
              <a:off x="8005763" y="3003550"/>
              <a:ext cx="1587" cy="49213"/>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40" name="Line 19"/>
            <p:cNvSpPr>
              <a:spLocks noChangeShapeType="1"/>
            </p:cNvSpPr>
            <p:nvPr/>
          </p:nvSpPr>
          <p:spPr bwMode="auto">
            <a:xfrm flipV="1">
              <a:off x="8467725" y="3003550"/>
              <a:ext cx="1588" cy="49213"/>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41" name="Line 20"/>
            <p:cNvSpPr>
              <a:spLocks noChangeShapeType="1"/>
            </p:cNvSpPr>
            <p:nvPr/>
          </p:nvSpPr>
          <p:spPr bwMode="auto">
            <a:xfrm flipV="1">
              <a:off x="6389688" y="3003550"/>
              <a:ext cx="1587" cy="100013"/>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42" name="Line 21"/>
            <p:cNvSpPr>
              <a:spLocks noChangeShapeType="1"/>
            </p:cNvSpPr>
            <p:nvPr/>
          </p:nvSpPr>
          <p:spPr bwMode="auto">
            <a:xfrm flipV="1">
              <a:off x="6851650" y="3003550"/>
              <a:ext cx="1588" cy="100013"/>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43" name="Line 22"/>
            <p:cNvSpPr>
              <a:spLocks noChangeShapeType="1"/>
            </p:cNvSpPr>
            <p:nvPr/>
          </p:nvSpPr>
          <p:spPr bwMode="auto">
            <a:xfrm flipV="1">
              <a:off x="7313613" y="3003550"/>
              <a:ext cx="1587" cy="100013"/>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44" name="Line 23"/>
            <p:cNvSpPr>
              <a:spLocks noChangeShapeType="1"/>
            </p:cNvSpPr>
            <p:nvPr/>
          </p:nvSpPr>
          <p:spPr bwMode="auto">
            <a:xfrm flipV="1">
              <a:off x="7775575" y="3003550"/>
              <a:ext cx="1588" cy="100013"/>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45" name="Line 24"/>
            <p:cNvSpPr>
              <a:spLocks noChangeShapeType="1"/>
            </p:cNvSpPr>
            <p:nvPr/>
          </p:nvSpPr>
          <p:spPr bwMode="auto">
            <a:xfrm flipV="1">
              <a:off x="8237538" y="3003550"/>
              <a:ext cx="1587" cy="100013"/>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46" name="Line 25"/>
            <p:cNvSpPr>
              <a:spLocks noChangeShapeType="1"/>
            </p:cNvSpPr>
            <p:nvPr/>
          </p:nvSpPr>
          <p:spPr bwMode="auto">
            <a:xfrm flipV="1">
              <a:off x="8699500" y="3003550"/>
              <a:ext cx="1588" cy="100013"/>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47" name="Rectangle 26"/>
            <p:cNvSpPr>
              <a:spLocks noChangeArrowheads="1"/>
            </p:cNvSpPr>
            <p:nvPr/>
          </p:nvSpPr>
          <p:spPr bwMode="auto">
            <a:xfrm>
              <a:off x="6249989" y="2751138"/>
              <a:ext cx="395286" cy="203129"/>
            </a:xfrm>
            <a:prstGeom prst="rect">
              <a:avLst/>
            </a:prstGeom>
            <a:noFill/>
            <a:ln w="9525">
              <a:noFill/>
              <a:miter lim="800000"/>
              <a:headEnd/>
              <a:tailEnd/>
            </a:ln>
          </p:spPr>
          <p:txBody>
            <a:bodyPr lIns="0" tIns="0" rIns="0" bIns="0">
              <a:prstTxWarp prst="textNoShape">
                <a:avLst/>
              </a:prstTxWarp>
              <a:spAutoFit/>
            </a:bodyPr>
            <a:lstStyle/>
            <a:p>
              <a:r>
                <a:rPr lang="en-US" sz="1000">
                  <a:latin typeface="News Gothic MT" charset="0"/>
                </a:rPr>
                <a:t>0.00</a:t>
              </a:r>
              <a:endParaRPr lang="en-US" sz="1000"/>
            </a:p>
          </p:txBody>
        </p:sp>
        <p:sp>
          <p:nvSpPr>
            <p:cNvPr id="25648" name="Rectangle 27"/>
            <p:cNvSpPr>
              <a:spLocks noChangeArrowheads="1"/>
            </p:cNvSpPr>
            <p:nvPr/>
          </p:nvSpPr>
          <p:spPr bwMode="auto">
            <a:xfrm>
              <a:off x="6711952" y="2751138"/>
              <a:ext cx="395288" cy="203129"/>
            </a:xfrm>
            <a:prstGeom prst="rect">
              <a:avLst/>
            </a:prstGeom>
            <a:noFill/>
            <a:ln w="9525">
              <a:noFill/>
              <a:miter lim="800000"/>
              <a:headEnd/>
              <a:tailEnd/>
            </a:ln>
          </p:spPr>
          <p:txBody>
            <a:bodyPr lIns="0" tIns="0" rIns="0" bIns="0">
              <a:prstTxWarp prst="textNoShape">
                <a:avLst/>
              </a:prstTxWarp>
              <a:spAutoFit/>
            </a:bodyPr>
            <a:lstStyle/>
            <a:p>
              <a:r>
                <a:rPr lang="en-US" sz="1000">
                  <a:latin typeface="News Gothic MT" charset="0"/>
                </a:rPr>
                <a:t>0.20</a:t>
              </a:r>
              <a:endParaRPr lang="en-US" sz="1000"/>
            </a:p>
          </p:txBody>
        </p:sp>
        <p:sp>
          <p:nvSpPr>
            <p:cNvPr id="25649" name="Rectangle 28"/>
            <p:cNvSpPr>
              <a:spLocks noChangeArrowheads="1"/>
            </p:cNvSpPr>
            <p:nvPr/>
          </p:nvSpPr>
          <p:spPr bwMode="auto">
            <a:xfrm>
              <a:off x="7172329" y="2751138"/>
              <a:ext cx="395288" cy="203129"/>
            </a:xfrm>
            <a:prstGeom prst="rect">
              <a:avLst/>
            </a:prstGeom>
            <a:noFill/>
            <a:ln w="9525">
              <a:noFill/>
              <a:miter lim="800000"/>
              <a:headEnd/>
              <a:tailEnd/>
            </a:ln>
          </p:spPr>
          <p:txBody>
            <a:bodyPr lIns="0" tIns="0" rIns="0" bIns="0">
              <a:prstTxWarp prst="textNoShape">
                <a:avLst/>
              </a:prstTxWarp>
              <a:spAutoFit/>
            </a:bodyPr>
            <a:lstStyle/>
            <a:p>
              <a:r>
                <a:rPr lang="en-US" sz="1000">
                  <a:latin typeface="News Gothic MT" charset="0"/>
                </a:rPr>
                <a:t>0.40</a:t>
              </a:r>
              <a:endParaRPr lang="en-US" sz="1000"/>
            </a:p>
          </p:txBody>
        </p:sp>
        <p:sp>
          <p:nvSpPr>
            <p:cNvPr id="25650" name="Rectangle 29"/>
            <p:cNvSpPr>
              <a:spLocks noChangeArrowheads="1"/>
            </p:cNvSpPr>
            <p:nvPr/>
          </p:nvSpPr>
          <p:spPr bwMode="auto">
            <a:xfrm>
              <a:off x="7634288" y="2751138"/>
              <a:ext cx="395286" cy="203129"/>
            </a:xfrm>
            <a:prstGeom prst="rect">
              <a:avLst/>
            </a:prstGeom>
            <a:noFill/>
            <a:ln w="9525">
              <a:noFill/>
              <a:miter lim="800000"/>
              <a:headEnd/>
              <a:tailEnd/>
            </a:ln>
          </p:spPr>
          <p:txBody>
            <a:bodyPr lIns="0" tIns="0" rIns="0" bIns="0">
              <a:prstTxWarp prst="textNoShape">
                <a:avLst/>
              </a:prstTxWarp>
              <a:spAutoFit/>
            </a:bodyPr>
            <a:lstStyle/>
            <a:p>
              <a:r>
                <a:rPr lang="en-US" sz="1000">
                  <a:latin typeface="News Gothic MT" charset="0"/>
                </a:rPr>
                <a:t>0.60</a:t>
              </a:r>
              <a:endParaRPr lang="en-US" sz="1000"/>
            </a:p>
          </p:txBody>
        </p:sp>
        <p:sp>
          <p:nvSpPr>
            <p:cNvPr id="25651" name="Rectangle 30"/>
            <p:cNvSpPr>
              <a:spLocks noChangeArrowheads="1"/>
            </p:cNvSpPr>
            <p:nvPr/>
          </p:nvSpPr>
          <p:spPr bwMode="auto">
            <a:xfrm>
              <a:off x="8096252" y="2751138"/>
              <a:ext cx="395288" cy="203129"/>
            </a:xfrm>
            <a:prstGeom prst="rect">
              <a:avLst/>
            </a:prstGeom>
            <a:noFill/>
            <a:ln w="9525">
              <a:noFill/>
              <a:miter lim="800000"/>
              <a:headEnd/>
              <a:tailEnd/>
            </a:ln>
          </p:spPr>
          <p:txBody>
            <a:bodyPr lIns="0" tIns="0" rIns="0" bIns="0">
              <a:prstTxWarp prst="textNoShape">
                <a:avLst/>
              </a:prstTxWarp>
              <a:spAutoFit/>
            </a:bodyPr>
            <a:lstStyle/>
            <a:p>
              <a:r>
                <a:rPr lang="en-US" sz="1000">
                  <a:latin typeface="News Gothic MT" charset="0"/>
                </a:rPr>
                <a:t>0.80</a:t>
              </a:r>
              <a:endParaRPr lang="en-US" sz="1000"/>
            </a:p>
          </p:txBody>
        </p:sp>
        <p:sp>
          <p:nvSpPr>
            <p:cNvPr id="25652" name="Rectangle 31"/>
            <p:cNvSpPr>
              <a:spLocks noChangeArrowheads="1"/>
            </p:cNvSpPr>
            <p:nvPr/>
          </p:nvSpPr>
          <p:spPr bwMode="auto">
            <a:xfrm>
              <a:off x="8558214" y="2751138"/>
              <a:ext cx="395286" cy="203129"/>
            </a:xfrm>
            <a:prstGeom prst="rect">
              <a:avLst/>
            </a:prstGeom>
            <a:noFill/>
            <a:ln w="9525">
              <a:noFill/>
              <a:miter lim="800000"/>
              <a:headEnd/>
              <a:tailEnd/>
            </a:ln>
          </p:spPr>
          <p:txBody>
            <a:bodyPr lIns="0" tIns="0" rIns="0" bIns="0">
              <a:prstTxWarp prst="textNoShape">
                <a:avLst/>
              </a:prstTxWarp>
              <a:spAutoFit/>
            </a:bodyPr>
            <a:lstStyle/>
            <a:p>
              <a:r>
                <a:rPr lang="en-US" sz="1000">
                  <a:latin typeface="News Gothic MT" charset="0"/>
                </a:rPr>
                <a:t>1.00</a:t>
              </a:r>
              <a:endParaRPr lang="en-US" sz="1000"/>
            </a:p>
          </p:txBody>
        </p:sp>
        <p:sp>
          <p:nvSpPr>
            <p:cNvPr id="25653" name="Rectangle 32"/>
            <p:cNvSpPr>
              <a:spLocks noChangeArrowheads="1"/>
            </p:cNvSpPr>
            <p:nvPr/>
          </p:nvSpPr>
          <p:spPr bwMode="auto">
            <a:xfrm>
              <a:off x="7204076" y="2438400"/>
              <a:ext cx="962023" cy="203129"/>
            </a:xfrm>
            <a:prstGeom prst="rect">
              <a:avLst/>
            </a:prstGeom>
            <a:noFill/>
            <a:ln w="9525">
              <a:noFill/>
              <a:miter lim="800000"/>
              <a:headEnd/>
              <a:tailEnd/>
            </a:ln>
          </p:spPr>
          <p:txBody>
            <a:bodyPr lIns="0" tIns="0" rIns="0" bIns="0">
              <a:prstTxWarp prst="textNoShape">
                <a:avLst/>
              </a:prstTxWarp>
              <a:spAutoFit/>
            </a:bodyPr>
            <a:lstStyle/>
            <a:p>
              <a:r>
                <a:rPr lang="en-US" sz="1000">
                  <a:solidFill>
                    <a:srgbClr val="FFFFFF"/>
                  </a:solidFill>
                  <a:latin typeface="News Gothic MT" charset="0"/>
                </a:rPr>
                <a:t>Irradiance</a:t>
              </a:r>
              <a:endParaRPr lang="en-US" sz="1000"/>
            </a:p>
          </p:txBody>
        </p:sp>
        <p:sp>
          <p:nvSpPr>
            <p:cNvPr id="25654" name="Line 33"/>
            <p:cNvSpPr>
              <a:spLocks noChangeShapeType="1"/>
            </p:cNvSpPr>
            <p:nvPr/>
          </p:nvSpPr>
          <p:spPr bwMode="auto">
            <a:xfrm>
              <a:off x="6386513" y="2997200"/>
              <a:ext cx="1587" cy="3011488"/>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55" name="Line 34"/>
            <p:cNvSpPr>
              <a:spLocks noChangeShapeType="1"/>
            </p:cNvSpPr>
            <p:nvPr/>
          </p:nvSpPr>
          <p:spPr bwMode="auto">
            <a:xfrm flipH="1">
              <a:off x="6346825" y="3298825"/>
              <a:ext cx="39688" cy="1588"/>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56" name="Line 35"/>
            <p:cNvSpPr>
              <a:spLocks noChangeShapeType="1"/>
            </p:cNvSpPr>
            <p:nvPr/>
          </p:nvSpPr>
          <p:spPr bwMode="auto">
            <a:xfrm flipH="1">
              <a:off x="6346825" y="3900488"/>
              <a:ext cx="39688" cy="1587"/>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57" name="Line 36"/>
            <p:cNvSpPr>
              <a:spLocks noChangeShapeType="1"/>
            </p:cNvSpPr>
            <p:nvPr/>
          </p:nvSpPr>
          <p:spPr bwMode="auto">
            <a:xfrm flipH="1">
              <a:off x="6346825" y="4503738"/>
              <a:ext cx="39688" cy="1587"/>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58" name="Line 37"/>
            <p:cNvSpPr>
              <a:spLocks noChangeShapeType="1"/>
            </p:cNvSpPr>
            <p:nvPr/>
          </p:nvSpPr>
          <p:spPr bwMode="auto">
            <a:xfrm flipH="1">
              <a:off x="6346825" y="5105400"/>
              <a:ext cx="39688" cy="1588"/>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59" name="Line 38"/>
            <p:cNvSpPr>
              <a:spLocks noChangeShapeType="1"/>
            </p:cNvSpPr>
            <p:nvPr/>
          </p:nvSpPr>
          <p:spPr bwMode="auto">
            <a:xfrm flipH="1">
              <a:off x="6346825" y="5707063"/>
              <a:ext cx="39688" cy="1587"/>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60" name="Line 39"/>
            <p:cNvSpPr>
              <a:spLocks noChangeShapeType="1"/>
            </p:cNvSpPr>
            <p:nvPr/>
          </p:nvSpPr>
          <p:spPr bwMode="auto">
            <a:xfrm flipH="1">
              <a:off x="6308725" y="2997200"/>
              <a:ext cx="77788" cy="1588"/>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61" name="Line 40"/>
            <p:cNvSpPr>
              <a:spLocks noChangeShapeType="1"/>
            </p:cNvSpPr>
            <p:nvPr/>
          </p:nvSpPr>
          <p:spPr bwMode="auto">
            <a:xfrm flipH="1">
              <a:off x="6308725" y="3600450"/>
              <a:ext cx="77788" cy="1588"/>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62" name="Line 41"/>
            <p:cNvSpPr>
              <a:spLocks noChangeShapeType="1"/>
            </p:cNvSpPr>
            <p:nvPr/>
          </p:nvSpPr>
          <p:spPr bwMode="auto">
            <a:xfrm flipH="1">
              <a:off x="6308725" y="4202113"/>
              <a:ext cx="77788" cy="1587"/>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63" name="Line 42"/>
            <p:cNvSpPr>
              <a:spLocks noChangeShapeType="1"/>
            </p:cNvSpPr>
            <p:nvPr/>
          </p:nvSpPr>
          <p:spPr bwMode="auto">
            <a:xfrm flipH="1">
              <a:off x="6308725" y="4803775"/>
              <a:ext cx="77788" cy="1588"/>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64" name="Line 43"/>
            <p:cNvSpPr>
              <a:spLocks noChangeShapeType="1"/>
            </p:cNvSpPr>
            <p:nvPr/>
          </p:nvSpPr>
          <p:spPr bwMode="auto">
            <a:xfrm flipH="1">
              <a:off x="6308725" y="5407025"/>
              <a:ext cx="77788" cy="1588"/>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65" name="Line 44"/>
            <p:cNvSpPr>
              <a:spLocks noChangeShapeType="1"/>
            </p:cNvSpPr>
            <p:nvPr/>
          </p:nvSpPr>
          <p:spPr bwMode="auto">
            <a:xfrm flipH="1">
              <a:off x="6308725" y="6008688"/>
              <a:ext cx="77788" cy="1587"/>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66" name="Rectangle 45"/>
            <p:cNvSpPr>
              <a:spLocks noChangeArrowheads="1"/>
            </p:cNvSpPr>
            <p:nvPr/>
          </p:nvSpPr>
          <p:spPr bwMode="auto">
            <a:xfrm>
              <a:off x="5856290" y="2897188"/>
              <a:ext cx="395286" cy="203129"/>
            </a:xfrm>
            <a:prstGeom prst="rect">
              <a:avLst/>
            </a:prstGeom>
            <a:noFill/>
            <a:ln w="9525">
              <a:noFill/>
              <a:miter lim="800000"/>
              <a:headEnd/>
              <a:tailEnd/>
            </a:ln>
          </p:spPr>
          <p:txBody>
            <a:bodyPr lIns="0" tIns="0" rIns="0" bIns="0">
              <a:prstTxWarp prst="textNoShape">
                <a:avLst/>
              </a:prstTxWarp>
              <a:spAutoFit/>
            </a:bodyPr>
            <a:lstStyle/>
            <a:p>
              <a:r>
                <a:rPr lang="en-US" sz="1000">
                  <a:latin typeface="News Gothic MT" charset="0"/>
                </a:rPr>
                <a:t>0.00</a:t>
              </a:r>
              <a:endParaRPr lang="en-US" sz="1000"/>
            </a:p>
          </p:txBody>
        </p:sp>
        <p:sp>
          <p:nvSpPr>
            <p:cNvPr id="25667" name="Rectangle 46"/>
            <p:cNvSpPr>
              <a:spLocks noChangeArrowheads="1"/>
            </p:cNvSpPr>
            <p:nvPr/>
          </p:nvSpPr>
          <p:spPr bwMode="auto">
            <a:xfrm>
              <a:off x="5776913" y="3498850"/>
              <a:ext cx="508000" cy="203129"/>
            </a:xfrm>
            <a:prstGeom prst="rect">
              <a:avLst/>
            </a:prstGeom>
            <a:noFill/>
            <a:ln w="9525">
              <a:noFill/>
              <a:miter lim="800000"/>
              <a:headEnd/>
              <a:tailEnd/>
            </a:ln>
          </p:spPr>
          <p:txBody>
            <a:bodyPr lIns="0" tIns="0" rIns="0" bIns="0">
              <a:prstTxWarp prst="textNoShape">
                <a:avLst/>
              </a:prstTxWarp>
              <a:spAutoFit/>
            </a:bodyPr>
            <a:lstStyle/>
            <a:p>
              <a:r>
                <a:rPr lang="en-US" sz="1000">
                  <a:latin typeface="News Gothic MT" charset="0"/>
                </a:rPr>
                <a:t>20.00</a:t>
              </a:r>
              <a:endParaRPr lang="en-US" sz="1000"/>
            </a:p>
          </p:txBody>
        </p:sp>
        <p:sp>
          <p:nvSpPr>
            <p:cNvPr id="25668" name="Rectangle 47"/>
            <p:cNvSpPr>
              <a:spLocks noChangeArrowheads="1"/>
            </p:cNvSpPr>
            <p:nvPr/>
          </p:nvSpPr>
          <p:spPr bwMode="auto">
            <a:xfrm>
              <a:off x="5776913" y="4100512"/>
              <a:ext cx="508000" cy="203129"/>
            </a:xfrm>
            <a:prstGeom prst="rect">
              <a:avLst/>
            </a:prstGeom>
            <a:noFill/>
            <a:ln w="9525">
              <a:noFill/>
              <a:miter lim="800000"/>
              <a:headEnd/>
              <a:tailEnd/>
            </a:ln>
          </p:spPr>
          <p:txBody>
            <a:bodyPr lIns="0" tIns="0" rIns="0" bIns="0">
              <a:prstTxWarp prst="textNoShape">
                <a:avLst/>
              </a:prstTxWarp>
              <a:spAutoFit/>
            </a:bodyPr>
            <a:lstStyle/>
            <a:p>
              <a:r>
                <a:rPr lang="en-US" sz="1000">
                  <a:latin typeface="News Gothic MT" charset="0"/>
                </a:rPr>
                <a:t>40.00</a:t>
              </a:r>
              <a:endParaRPr lang="en-US" sz="1000"/>
            </a:p>
          </p:txBody>
        </p:sp>
        <p:sp>
          <p:nvSpPr>
            <p:cNvPr id="25669" name="Rectangle 48"/>
            <p:cNvSpPr>
              <a:spLocks noChangeArrowheads="1"/>
            </p:cNvSpPr>
            <p:nvPr/>
          </p:nvSpPr>
          <p:spPr bwMode="auto">
            <a:xfrm>
              <a:off x="5776913" y="4703765"/>
              <a:ext cx="508000" cy="203129"/>
            </a:xfrm>
            <a:prstGeom prst="rect">
              <a:avLst/>
            </a:prstGeom>
            <a:noFill/>
            <a:ln w="9525">
              <a:noFill/>
              <a:miter lim="800000"/>
              <a:headEnd/>
              <a:tailEnd/>
            </a:ln>
          </p:spPr>
          <p:txBody>
            <a:bodyPr lIns="0" tIns="0" rIns="0" bIns="0">
              <a:prstTxWarp prst="textNoShape">
                <a:avLst/>
              </a:prstTxWarp>
              <a:spAutoFit/>
            </a:bodyPr>
            <a:lstStyle/>
            <a:p>
              <a:r>
                <a:rPr lang="en-US" sz="1000">
                  <a:latin typeface="News Gothic MT" charset="0"/>
                </a:rPr>
                <a:t>60.00</a:t>
              </a:r>
              <a:endParaRPr lang="en-US" sz="1000"/>
            </a:p>
          </p:txBody>
        </p:sp>
        <p:sp>
          <p:nvSpPr>
            <p:cNvPr id="25670" name="Rectangle 49"/>
            <p:cNvSpPr>
              <a:spLocks noChangeArrowheads="1"/>
            </p:cNvSpPr>
            <p:nvPr/>
          </p:nvSpPr>
          <p:spPr bwMode="auto">
            <a:xfrm>
              <a:off x="5776913" y="5305426"/>
              <a:ext cx="508000" cy="203129"/>
            </a:xfrm>
            <a:prstGeom prst="rect">
              <a:avLst/>
            </a:prstGeom>
            <a:noFill/>
            <a:ln w="9525">
              <a:noFill/>
              <a:miter lim="800000"/>
              <a:headEnd/>
              <a:tailEnd/>
            </a:ln>
          </p:spPr>
          <p:txBody>
            <a:bodyPr lIns="0" tIns="0" rIns="0" bIns="0">
              <a:prstTxWarp prst="textNoShape">
                <a:avLst/>
              </a:prstTxWarp>
              <a:spAutoFit/>
            </a:bodyPr>
            <a:lstStyle/>
            <a:p>
              <a:r>
                <a:rPr lang="en-US" sz="1000">
                  <a:latin typeface="News Gothic MT" charset="0"/>
                </a:rPr>
                <a:t>80.00</a:t>
              </a:r>
              <a:endParaRPr lang="en-US" sz="1000"/>
            </a:p>
          </p:txBody>
        </p:sp>
        <p:sp>
          <p:nvSpPr>
            <p:cNvPr id="25671" name="Rectangle 50"/>
            <p:cNvSpPr>
              <a:spLocks noChangeArrowheads="1"/>
            </p:cNvSpPr>
            <p:nvPr/>
          </p:nvSpPr>
          <p:spPr bwMode="auto">
            <a:xfrm>
              <a:off x="5829302" y="5907088"/>
              <a:ext cx="620715" cy="203129"/>
            </a:xfrm>
            <a:prstGeom prst="rect">
              <a:avLst/>
            </a:prstGeom>
            <a:noFill/>
            <a:ln w="9525">
              <a:noFill/>
              <a:miter lim="800000"/>
              <a:headEnd/>
              <a:tailEnd/>
            </a:ln>
          </p:spPr>
          <p:txBody>
            <a:bodyPr lIns="0" tIns="0" rIns="0" bIns="0">
              <a:prstTxWarp prst="textNoShape">
                <a:avLst/>
              </a:prstTxWarp>
              <a:spAutoFit/>
            </a:bodyPr>
            <a:lstStyle/>
            <a:p>
              <a:r>
                <a:rPr lang="en-US" sz="1000">
                  <a:solidFill>
                    <a:srgbClr val="FFFFFF"/>
                  </a:solidFill>
                  <a:latin typeface="News Gothic MT" charset="0"/>
                </a:rPr>
                <a:t>100.00</a:t>
              </a:r>
              <a:endParaRPr lang="en-US" sz="1000"/>
            </a:p>
          </p:txBody>
        </p:sp>
        <p:sp>
          <p:nvSpPr>
            <p:cNvPr id="25672" name="Rectangle 51"/>
            <p:cNvSpPr>
              <a:spLocks noChangeArrowheads="1"/>
            </p:cNvSpPr>
            <p:nvPr/>
          </p:nvSpPr>
          <p:spPr bwMode="auto">
            <a:xfrm rot="-5400000">
              <a:off x="5615781" y="4765036"/>
              <a:ext cx="155576" cy="204477"/>
            </a:xfrm>
            <a:prstGeom prst="rect">
              <a:avLst/>
            </a:prstGeom>
            <a:noFill/>
            <a:ln w="9525">
              <a:noFill/>
              <a:miter lim="800000"/>
              <a:headEnd/>
              <a:tailEnd/>
            </a:ln>
          </p:spPr>
          <p:txBody>
            <a:bodyPr lIns="0" tIns="0" rIns="0" bIns="0">
              <a:prstTxWarp prst="textNoShape">
                <a:avLst/>
              </a:prstTxWarp>
              <a:spAutoFit/>
            </a:bodyPr>
            <a:lstStyle/>
            <a:p>
              <a:r>
                <a:rPr lang="en-US" sz="1000">
                  <a:solidFill>
                    <a:srgbClr val="FFFFFF"/>
                  </a:solidFill>
                  <a:latin typeface="News Gothic MT" charset="0"/>
                </a:rPr>
                <a:t>D</a:t>
              </a:r>
              <a:endParaRPr lang="en-US" sz="1000"/>
            </a:p>
          </p:txBody>
        </p:sp>
        <p:sp>
          <p:nvSpPr>
            <p:cNvPr id="25673" name="Rectangle 52"/>
            <p:cNvSpPr>
              <a:spLocks noChangeArrowheads="1"/>
            </p:cNvSpPr>
            <p:nvPr/>
          </p:nvSpPr>
          <p:spPr bwMode="auto">
            <a:xfrm rot="-5400000">
              <a:off x="5633245" y="4647561"/>
              <a:ext cx="120651" cy="204477"/>
            </a:xfrm>
            <a:prstGeom prst="rect">
              <a:avLst/>
            </a:prstGeom>
            <a:noFill/>
            <a:ln w="9525">
              <a:noFill/>
              <a:miter lim="800000"/>
              <a:headEnd/>
              <a:tailEnd/>
            </a:ln>
          </p:spPr>
          <p:txBody>
            <a:bodyPr lIns="0" tIns="0" rIns="0" bIns="0">
              <a:prstTxWarp prst="textNoShape">
                <a:avLst/>
              </a:prstTxWarp>
              <a:spAutoFit/>
            </a:bodyPr>
            <a:lstStyle/>
            <a:p>
              <a:r>
                <a:rPr lang="en-US" sz="1000">
                  <a:solidFill>
                    <a:srgbClr val="FFFFFF"/>
                  </a:solidFill>
                  <a:latin typeface="News Gothic MT" charset="0"/>
                </a:rPr>
                <a:t>e</a:t>
              </a:r>
              <a:endParaRPr lang="en-US" sz="1000"/>
            </a:p>
          </p:txBody>
        </p:sp>
        <p:sp>
          <p:nvSpPr>
            <p:cNvPr id="25674" name="Rectangle 53"/>
            <p:cNvSpPr>
              <a:spLocks noChangeArrowheads="1"/>
            </p:cNvSpPr>
            <p:nvPr/>
          </p:nvSpPr>
          <p:spPr bwMode="auto">
            <a:xfrm rot="-5400000">
              <a:off x="5633245" y="4549135"/>
              <a:ext cx="120651" cy="204477"/>
            </a:xfrm>
            <a:prstGeom prst="rect">
              <a:avLst/>
            </a:prstGeom>
            <a:noFill/>
            <a:ln w="9525">
              <a:noFill/>
              <a:miter lim="800000"/>
              <a:headEnd/>
              <a:tailEnd/>
            </a:ln>
          </p:spPr>
          <p:txBody>
            <a:bodyPr lIns="0" tIns="0" rIns="0" bIns="0">
              <a:prstTxWarp prst="textNoShape">
                <a:avLst/>
              </a:prstTxWarp>
              <a:spAutoFit/>
            </a:bodyPr>
            <a:lstStyle/>
            <a:p>
              <a:r>
                <a:rPr lang="en-US" sz="1000">
                  <a:solidFill>
                    <a:srgbClr val="FFFFFF"/>
                  </a:solidFill>
                  <a:latin typeface="News Gothic MT" charset="0"/>
                </a:rPr>
                <a:t>p</a:t>
              </a:r>
              <a:endParaRPr lang="en-US" sz="1000"/>
            </a:p>
          </p:txBody>
        </p:sp>
        <p:sp>
          <p:nvSpPr>
            <p:cNvPr id="25675" name="Rectangle 54"/>
            <p:cNvSpPr>
              <a:spLocks noChangeArrowheads="1"/>
            </p:cNvSpPr>
            <p:nvPr/>
          </p:nvSpPr>
          <p:spPr bwMode="auto">
            <a:xfrm rot="-5400000">
              <a:off x="5663407" y="4463411"/>
              <a:ext cx="60324" cy="204477"/>
            </a:xfrm>
            <a:prstGeom prst="rect">
              <a:avLst/>
            </a:prstGeom>
            <a:noFill/>
            <a:ln w="9525">
              <a:noFill/>
              <a:miter lim="800000"/>
              <a:headEnd/>
              <a:tailEnd/>
            </a:ln>
          </p:spPr>
          <p:txBody>
            <a:bodyPr lIns="0" tIns="0" rIns="0" bIns="0">
              <a:prstTxWarp prst="textNoShape">
                <a:avLst/>
              </a:prstTxWarp>
              <a:spAutoFit/>
            </a:bodyPr>
            <a:lstStyle/>
            <a:p>
              <a:r>
                <a:rPr lang="en-US" sz="1000">
                  <a:solidFill>
                    <a:srgbClr val="FFFFFF"/>
                  </a:solidFill>
                  <a:latin typeface="News Gothic MT" charset="0"/>
                </a:rPr>
                <a:t>t</a:t>
              </a:r>
              <a:endParaRPr lang="en-US" sz="1000"/>
            </a:p>
          </p:txBody>
        </p:sp>
        <p:sp>
          <p:nvSpPr>
            <p:cNvPr id="25676" name="Rectangle 55"/>
            <p:cNvSpPr>
              <a:spLocks noChangeArrowheads="1"/>
            </p:cNvSpPr>
            <p:nvPr/>
          </p:nvSpPr>
          <p:spPr bwMode="auto">
            <a:xfrm rot="-5400000">
              <a:off x="5633245" y="4368160"/>
              <a:ext cx="120651" cy="204477"/>
            </a:xfrm>
            <a:prstGeom prst="rect">
              <a:avLst/>
            </a:prstGeom>
            <a:noFill/>
            <a:ln w="9525">
              <a:noFill/>
              <a:miter lim="800000"/>
              <a:headEnd/>
              <a:tailEnd/>
            </a:ln>
          </p:spPr>
          <p:txBody>
            <a:bodyPr lIns="0" tIns="0" rIns="0" bIns="0">
              <a:prstTxWarp prst="textNoShape">
                <a:avLst/>
              </a:prstTxWarp>
              <a:spAutoFit/>
            </a:bodyPr>
            <a:lstStyle/>
            <a:p>
              <a:r>
                <a:rPr lang="en-US" sz="1000">
                  <a:solidFill>
                    <a:srgbClr val="FFFFFF"/>
                  </a:solidFill>
                  <a:latin typeface="News Gothic MT" charset="0"/>
                </a:rPr>
                <a:t>h</a:t>
              </a:r>
              <a:endParaRPr lang="en-US" sz="1000"/>
            </a:p>
          </p:txBody>
        </p:sp>
        <p:sp>
          <p:nvSpPr>
            <p:cNvPr id="25677" name="Rectangle 56"/>
            <p:cNvSpPr>
              <a:spLocks noChangeArrowheads="1"/>
            </p:cNvSpPr>
            <p:nvPr/>
          </p:nvSpPr>
          <p:spPr bwMode="auto">
            <a:xfrm rot="-5400000">
              <a:off x="5663407" y="4287199"/>
              <a:ext cx="60324" cy="204477"/>
            </a:xfrm>
            <a:prstGeom prst="rect">
              <a:avLst/>
            </a:prstGeom>
            <a:noFill/>
            <a:ln w="9525">
              <a:noFill/>
              <a:miter lim="800000"/>
              <a:headEnd/>
              <a:tailEnd/>
            </a:ln>
          </p:spPr>
          <p:txBody>
            <a:bodyPr lIns="0" tIns="0" rIns="0" bIns="0">
              <a:prstTxWarp prst="textNoShape">
                <a:avLst/>
              </a:prstTxWarp>
              <a:spAutoFit/>
            </a:bodyPr>
            <a:lstStyle/>
            <a:p>
              <a:r>
                <a:rPr lang="en-US" sz="1000">
                  <a:solidFill>
                    <a:srgbClr val="FFFFFF"/>
                  </a:solidFill>
                  <a:latin typeface="News Gothic MT" charset="0"/>
                </a:rPr>
                <a:t> </a:t>
              </a:r>
              <a:endParaRPr lang="en-US" sz="1000"/>
            </a:p>
          </p:txBody>
        </p:sp>
        <p:sp>
          <p:nvSpPr>
            <p:cNvPr id="25678" name="Rectangle 57"/>
            <p:cNvSpPr>
              <a:spLocks noChangeArrowheads="1"/>
            </p:cNvSpPr>
            <p:nvPr/>
          </p:nvSpPr>
          <p:spPr bwMode="auto">
            <a:xfrm rot="-5400000">
              <a:off x="5657850" y="4226079"/>
              <a:ext cx="71439" cy="204477"/>
            </a:xfrm>
            <a:prstGeom prst="rect">
              <a:avLst/>
            </a:prstGeom>
            <a:noFill/>
            <a:ln w="9525">
              <a:noFill/>
              <a:miter lim="800000"/>
              <a:headEnd/>
              <a:tailEnd/>
            </a:ln>
          </p:spPr>
          <p:txBody>
            <a:bodyPr lIns="0" tIns="0" rIns="0" bIns="0">
              <a:prstTxWarp prst="textNoShape">
                <a:avLst/>
              </a:prstTxWarp>
              <a:spAutoFit/>
            </a:bodyPr>
            <a:lstStyle/>
            <a:p>
              <a:r>
                <a:rPr lang="en-US" sz="1000">
                  <a:solidFill>
                    <a:srgbClr val="FFFFFF"/>
                  </a:solidFill>
                  <a:latin typeface="News Gothic MT" charset="0"/>
                </a:rPr>
                <a:t>(</a:t>
              </a:r>
              <a:endParaRPr lang="en-US" sz="1000"/>
            </a:p>
          </p:txBody>
        </p:sp>
        <p:sp>
          <p:nvSpPr>
            <p:cNvPr id="25679" name="Rectangle 58"/>
            <p:cNvSpPr>
              <a:spLocks noChangeArrowheads="1"/>
            </p:cNvSpPr>
            <p:nvPr/>
          </p:nvSpPr>
          <p:spPr bwMode="auto">
            <a:xfrm rot="-5400000">
              <a:off x="5603874" y="4103842"/>
              <a:ext cx="179387" cy="204477"/>
            </a:xfrm>
            <a:prstGeom prst="rect">
              <a:avLst/>
            </a:prstGeom>
            <a:noFill/>
            <a:ln w="9525">
              <a:noFill/>
              <a:miter lim="800000"/>
              <a:headEnd/>
              <a:tailEnd/>
            </a:ln>
          </p:spPr>
          <p:txBody>
            <a:bodyPr lIns="0" tIns="0" rIns="0" bIns="0">
              <a:prstTxWarp prst="textNoShape">
                <a:avLst/>
              </a:prstTxWarp>
              <a:spAutoFit/>
            </a:bodyPr>
            <a:lstStyle/>
            <a:p>
              <a:r>
                <a:rPr lang="en-US" sz="1000">
                  <a:solidFill>
                    <a:srgbClr val="FFFFFF"/>
                  </a:solidFill>
                  <a:latin typeface="News Gothic MT" charset="0"/>
                </a:rPr>
                <a:t>m</a:t>
              </a:r>
              <a:endParaRPr lang="en-US" sz="1000"/>
            </a:p>
          </p:txBody>
        </p:sp>
        <p:sp>
          <p:nvSpPr>
            <p:cNvPr id="25680" name="Rectangle 59"/>
            <p:cNvSpPr>
              <a:spLocks noChangeArrowheads="1"/>
            </p:cNvSpPr>
            <p:nvPr/>
          </p:nvSpPr>
          <p:spPr bwMode="auto">
            <a:xfrm rot="-5400000">
              <a:off x="5657848" y="3984780"/>
              <a:ext cx="71439" cy="204477"/>
            </a:xfrm>
            <a:prstGeom prst="rect">
              <a:avLst/>
            </a:prstGeom>
            <a:noFill/>
            <a:ln w="9525">
              <a:noFill/>
              <a:miter lim="800000"/>
              <a:headEnd/>
              <a:tailEnd/>
            </a:ln>
          </p:spPr>
          <p:txBody>
            <a:bodyPr lIns="0" tIns="0" rIns="0" bIns="0">
              <a:prstTxWarp prst="textNoShape">
                <a:avLst/>
              </a:prstTxWarp>
              <a:spAutoFit/>
            </a:bodyPr>
            <a:lstStyle/>
            <a:p>
              <a:r>
                <a:rPr lang="en-US" sz="1000">
                  <a:solidFill>
                    <a:srgbClr val="FFFFFF"/>
                  </a:solidFill>
                  <a:latin typeface="News Gothic MT" charset="0"/>
                </a:rPr>
                <a:t>)</a:t>
              </a:r>
              <a:endParaRPr lang="en-US" sz="1000"/>
            </a:p>
          </p:txBody>
        </p:sp>
        <p:sp>
          <p:nvSpPr>
            <p:cNvPr id="25681" name="Freeform 60"/>
            <p:cNvSpPr>
              <a:spLocks/>
            </p:cNvSpPr>
            <p:nvPr/>
          </p:nvSpPr>
          <p:spPr bwMode="auto">
            <a:xfrm>
              <a:off x="6708775" y="2997200"/>
              <a:ext cx="1990725" cy="2981325"/>
            </a:xfrm>
            <a:custGeom>
              <a:avLst/>
              <a:gdLst>
                <a:gd name="T0" fmla="*/ 1944673 w 6268"/>
                <a:gd name="T1" fmla="*/ 30167 h 7511"/>
                <a:gd name="T2" fmla="*/ 1855744 w 6268"/>
                <a:gd name="T3" fmla="*/ 90103 h 7511"/>
                <a:gd name="T4" fmla="*/ 1770945 w 6268"/>
                <a:gd name="T5" fmla="*/ 150436 h 7511"/>
                <a:gd name="T6" fmla="*/ 1688686 w 6268"/>
                <a:gd name="T7" fmla="*/ 210769 h 7511"/>
                <a:gd name="T8" fmla="*/ 1609921 w 6268"/>
                <a:gd name="T9" fmla="*/ 271102 h 7511"/>
                <a:gd name="T10" fmla="*/ 1534332 w 6268"/>
                <a:gd name="T11" fmla="*/ 331038 h 7511"/>
                <a:gd name="T12" fmla="*/ 1461601 w 6268"/>
                <a:gd name="T13" fmla="*/ 391371 h 7511"/>
                <a:gd name="T14" fmla="*/ 1391729 w 6268"/>
                <a:gd name="T15" fmla="*/ 451704 h 7511"/>
                <a:gd name="T16" fmla="*/ 1324715 w 6268"/>
                <a:gd name="T17" fmla="*/ 512037 h 7511"/>
                <a:gd name="T18" fmla="*/ 1260560 w 6268"/>
                <a:gd name="T19" fmla="*/ 571973 h 7511"/>
                <a:gd name="T20" fmla="*/ 1198310 w 6268"/>
                <a:gd name="T21" fmla="*/ 632306 h 7511"/>
                <a:gd name="T22" fmla="*/ 1138918 w 6268"/>
                <a:gd name="T23" fmla="*/ 692639 h 7511"/>
                <a:gd name="T24" fmla="*/ 1081750 w 6268"/>
                <a:gd name="T25" fmla="*/ 752972 h 7511"/>
                <a:gd name="T26" fmla="*/ 1026805 w 6268"/>
                <a:gd name="T27" fmla="*/ 812908 h 7511"/>
                <a:gd name="T28" fmla="*/ 974083 w 6268"/>
                <a:gd name="T29" fmla="*/ 873241 h 7511"/>
                <a:gd name="T30" fmla="*/ 923267 w 6268"/>
                <a:gd name="T31" fmla="*/ 933574 h 7511"/>
                <a:gd name="T32" fmla="*/ 874674 w 6268"/>
                <a:gd name="T33" fmla="*/ 993510 h 7511"/>
                <a:gd name="T34" fmla="*/ 827669 w 6268"/>
                <a:gd name="T35" fmla="*/ 1053843 h 7511"/>
                <a:gd name="T36" fmla="*/ 782570 w 6268"/>
                <a:gd name="T37" fmla="*/ 1114176 h 7511"/>
                <a:gd name="T38" fmla="*/ 739693 w 6268"/>
                <a:gd name="T39" fmla="*/ 1174509 h 7511"/>
                <a:gd name="T40" fmla="*/ 698405 w 6268"/>
                <a:gd name="T41" fmla="*/ 1234446 h 7511"/>
                <a:gd name="T42" fmla="*/ 658388 w 6268"/>
                <a:gd name="T43" fmla="*/ 1294779 h 7511"/>
                <a:gd name="T44" fmla="*/ 620275 w 6268"/>
                <a:gd name="T45" fmla="*/ 1355112 h 7511"/>
                <a:gd name="T46" fmla="*/ 583434 w 6268"/>
                <a:gd name="T47" fmla="*/ 1415445 h 7511"/>
                <a:gd name="T48" fmla="*/ 547862 w 6268"/>
                <a:gd name="T49" fmla="*/ 1475381 h 7511"/>
                <a:gd name="T50" fmla="*/ 513879 w 6268"/>
                <a:gd name="T51" fmla="*/ 1535714 h 7511"/>
                <a:gd name="T52" fmla="*/ 481166 w 6268"/>
                <a:gd name="T53" fmla="*/ 1596047 h 7511"/>
                <a:gd name="T54" fmla="*/ 450041 w 6268"/>
                <a:gd name="T55" fmla="*/ 1656380 h 7511"/>
                <a:gd name="T56" fmla="*/ 419869 w 6268"/>
                <a:gd name="T57" fmla="*/ 1716316 h 7511"/>
                <a:gd name="T58" fmla="*/ 390967 w 6268"/>
                <a:gd name="T59" fmla="*/ 1776649 h 7511"/>
                <a:gd name="T60" fmla="*/ 363018 w 6268"/>
                <a:gd name="T61" fmla="*/ 1836982 h 7511"/>
                <a:gd name="T62" fmla="*/ 336340 w 6268"/>
                <a:gd name="T63" fmla="*/ 1896918 h 7511"/>
                <a:gd name="T64" fmla="*/ 310932 w 6268"/>
                <a:gd name="T65" fmla="*/ 1957251 h 7511"/>
                <a:gd name="T66" fmla="*/ 286159 w 6268"/>
                <a:gd name="T67" fmla="*/ 2017584 h 7511"/>
                <a:gd name="T68" fmla="*/ 262339 w 6268"/>
                <a:gd name="T69" fmla="*/ 2077917 h 7511"/>
                <a:gd name="T70" fmla="*/ 239471 w 6268"/>
                <a:gd name="T71" fmla="*/ 2137853 h 7511"/>
                <a:gd name="T72" fmla="*/ 217557 w 6268"/>
                <a:gd name="T73" fmla="*/ 2198186 h 7511"/>
                <a:gd name="T74" fmla="*/ 196595 w 6268"/>
                <a:gd name="T75" fmla="*/ 2258519 h 7511"/>
                <a:gd name="T76" fmla="*/ 176586 w 6268"/>
                <a:gd name="T77" fmla="*/ 2318852 h 7511"/>
                <a:gd name="T78" fmla="*/ 156895 w 6268"/>
                <a:gd name="T79" fmla="*/ 2378789 h 7511"/>
                <a:gd name="T80" fmla="*/ 138474 w 6268"/>
                <a:gd name="T81" fmla="*/ 2439122 h 7511"/>
                <a:gd name="T82" fmla="*/ 120371 w 6268"/>
                <a:gd name="T83" fmla="*/ 2499455 h 7511"/>
                <a:gd name="T84" fmla="*/ 103220 w 6268"/>
                <a:gd name="T85" fmla="*/ 2559788 h 7511"/>
                <a:gd name="T86" fmla="*/ 86705 w 6268"/>
                <a:gd name="T87" fmla="*/ 2619724 h 7511"/>
                <a:gd name="T88" fmla="*/ 70507 w 6268"/>
                <a:gd name="T89" fmla="*/ 2680057 h 7511"/>
                <a:gd name="T90" fmla="*/ 55580 w 6268"/>
                <a:gd name="T91" fmla="*/ 2740390 h 7511"/>
                <a:gd name="T92" fmla="*/ 40971 w 6268"/>
                <a:gd name="T93" fmla="*/ 2800723 h 7511"/>
                <a:gd name="T94" fmla="*/ 26679 w 6268"/>
                <a:gd name="T95" fmla="*/ 2860659 h 7511"/>
                <a:gd name="T96" fmla="*/ 13339 w 6268"/>
                <a:gd name="T97" fmla="*/ 2920992 h 7511"/>
                <a:gd name="T98" fmla="*/ 0 w 6268"/>
                <a:gd name="T99" fmla="*/ 2981325 h 751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268"/>
                <a:gd name="T151" fmla="*/ 0 h 7511"/>
                <a:gd name="T152" fmla="*/ 6268 w 6268"/>
                <a:gd name="T153" fmla="*/ 7511 h 751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268" h="7511">
                  <a:moveTo>
                    <a:pt x="6268" y="0"/>
                  </a:moveTo>
                  <a:lnTo>
                    <a:pt x="6123" y="76"/>
                  </a:lnTo>
                  <a:lnTo>
                    <a:pt x="5982" y="152"/>
                  </a:lnTo>
                  <a:lnTo>
                    <a:pt x="5843" y="227"/>
                  </a:lnTo>
                  <a:lnTo>
                    <a:pt x="5708" y="303"/>
                  </a:lnTo>
                  <a:lnTo>
                    <a:pt x="5576" y="379"/>
                  </a:lnTo>
                  <a:lnTo>
                    <a:pt x="5445" y="455"/>
                  </a:lnTo>
                  <a:lnTo>
                    <a:pt x="5317" y="531"/>
                  </a:lnTo>
                  <a:lnTo>
                    <a:pt x="5191" y="607"/>
                  </a:lnTo>
                  <a:lnTo>
                    <a:pt x="5069" y="683"/>
                  </a:lnTo>
                  <a:lnTo>
                    <a:pt x="4949" y="759"/>
                  </a:lnTo>
                  <a:lnTo>
                    <a:pt x="4831" y="834"/>
                  </a:lnTo>
                  <a:lnTo>
                    <a:pt x="4715" y="910"/>
                  </a:lnTo>
                  <a:lnTo>
                    <a:pt x="4602" y="986"/>
                  </a:lnTo>
                  <a:lnTo>
                    <a:pt x="4491" y="1062"/>
                  </a:lnTo>
                  <a:lnTo>
                    <a:pt x="4382" y="1138"/>
                  </a:lnTo>
                  <a:lnTo>
                    <a:pt x="4275" y="1214"/>
                  </a:lnTo>
                  <a:lnTo>
                    <a:pt x="4171" y="1290"/>
                  </a:lnTo>
                  <a:lnTo>
                    <a:pt x="4069" y="1365"/>
                  </a:lnTo>
                  <a:lnTo>
                    <a:pt x="3969" y="1441"/>
                  </a:lnTo>
                  <a:lnTo>
                    <a:pt x="3869" y="1517"/>
                  </a:lnTo>
                  <a:lnTo>
                    <a:pt x="3773" y="1593"/>
                  </a:lnTo>
                  <a:lnTo>
                    <a:pt x="3679" y="1669"/>
                  </a:lnTo>
                  <a:lnTo>
                    <a:pt x="3586" y="1745"/>
                  </a:lnTo>
                  <a:lnTo>
                    <a:pt x="3495" y="1821"/>
                  </a:lnTo>
                  <a:lnTo>
                    <a:pt x="3406" y="1897"/>
                  </a:lnTo>
                  <a:lnTo>
                    <a:pt x="3319" y="1972"/>
                  </a:lnTo>
                  <a:lnTo>
                    <a:pt x="3233" y="2048"/>
                  </a:lnTo>
                  <a:lnTo>
                    <a:pt x="3149" y="2124"/>
                  </a:lnTo>
                  <a:lnTo>
                    <a:pt x="3067" y="2200"/>
                  </a:lnTo>
                  <a:lnTo>
                    <a:pt x="2986" y="2276"/>
                  </a:lnTo>
                  <a:lnTo>
                    <a:pt x="2907" y="2352"/>
                  </a:lnTo>
                  <a:lnTo>
                    <a:pt x="2829" y="2428"/>
                  </a:lnTo>
                  <a:lnTo>
                    <a:pt x="2754" y="2503"/>
                  </a:lnTo>
                  <a:lnTo>
                    <a:pt x="2679" y="2579"/>
                  </a:lnTo>
                  <a:lnTo>
                    <a:pt x="2606" y="2655"/>
                  </a:lnTo>
                  <a:lnTo>
                    <a:pt x="2535" y="2731"/>
                  </a:lnTo>
                  <a:lnTo>
                    <a:pt x="2464" y="2807"/>
                  </a:lnTo>
                  <a:lnTo>
                    <a:pt x="2395" y="2883"/>
                  </a:lnTo>
                  <a:lnTo>
                    <a:pt x="2329" y="2959"/>
                  </a:lnTo>
                  <a:lnTo>
                    <a:pt x="2263" y="3035"/>
                  </a:lnTo>
                  <a:lnTo>
                    <a:pt x="2199" y="3110"/>
                  </a:lnTo>
                  <a:lnTo>
                    <a:pt x="2136" y="3186"/>
                  </a:lnTo>
                  <a:lnTo>
                    <a:pt x="2073" y="3262"/>
                  </a:lnTo>
                  <a:lnTo>
                    <a:pt x="2012" y="3338"/>
                  </a:lnTo>
                  <a:lnTo>
                    <a:pt x="1953" y="3414"/>
                  </a:lnTo>
                  <a:lnTo>
                    <a:pt x="1895" y="3490"/>
                  </a:lnTo>
                  <a:lnTo>
                    <a:pt x="1837" y="3566"/>
                  </a:lnTo>
                  <a:lnTo>
                    <a:pt x="1781" y="3641"/>
                  </a:lnTo>
                  <a:lnTo>
                    <a:pt x="1725" y="3717"/>
                  </a:lnTo>
                  <a:lnTo>
                    <a:pt x="1672" y="3793"/>
                  </a:lnTo>
                  <a:lnTo>
                    <a:pt x="1618" y="3869"/>
                  </a:lnTo>
                  <a:lnTo>
                    <a:pt x="1566" y="3945"/>
                  </a:lnTo>
                  <a:lnTo>
                    <a:pt x="1515" y="4021"/>
                  </a:lnTo>
                  <a:lnTo>
                    <a:pt x="1466" y="4097"/>
                  </a:lnTo>
                  <a:lnTo>
                    <a:pt x="1417" y="4173"/>
                  </a:lnTo>
                  <a:lnTo>
                    <a:pt x="1369" y="4248"/>
                  </a:lnTo>
                  <a:lnTo>
                    <a:pt x="1322" y="4324"/>
                  </a:lnTo>
                  <a:lnTo>
                    <a:pt x="1275" y="4400"/>
                  </a:lnTo>
                  <a:lnTo>
                    <a:pt x="1231" y="4476"/>
                  </a:lnTo>
                  <a:lnTo>
                    <a:pt x="1187" y="4552"/>
                  </a:lnTo>
                  <a:lnTo>
                    <a:pt x="1143" y="4628"/>
                  </a:lnTo>
                  <a:lnTo>
                    <a:pt x="1101" y="4704"/>
                  </a:lnTo>
                  <a:lnTo>
                    <a:pt x="1059" y="4779"/>
                  </a:lnTo>
                  <a:lnTo>
                    <a:pt x="1019" y="4855"/>
                  </a:lnTo>
                  <a:lnTo>
                    <a:pt x="979" y="4931"/>
                  </a:lnTo>
                  <a:lnTo>
                    <a:pt x="939" y="5007"/>
                  </a:lnTo>
                  <a:lnTo>
                    <a:pt x="901" y="5083"/>
                  </a:lnTo>
                  <a:lnTo>
                    <a:pt x="862" y="5159"/>
                  </a:lnTo>
                  <a:lnTo>
                    <a:pt x="826" y="5235"/>
                  </a:lnTo>
                  <a:lnTo>
                    <a:pt x="789" y="5311"/>
                  </a:lnTo>
                  <a:lnTo>
                    <a:pt x="754" y="5386"/>
                  </a:lnTo>
                  <a:lnTo>
                    <a:pt x="719" y="5462"/>
                  </a:lnTo>
                  <a:lnTo>
                    <a:pt x="685" y="5538"/>
                  </a:lnTo>
                  <a:lnTo>
                    <a:pt x="651" y="5614"/>
                  </a:lnTo>
                  <a:lnTo>
                    <a:pt x="619" y="5690"/>
                  </a:lnTo>
                  <a:lnTo>
                    <a:pt x="587" y="5766"/>
                  </a:lnTo>
                  <a:lnTo>
                    <a:pt x="556" y="5842"/>
                  </a:lnTo>
                  <a:lnTo>
                    <a:pt x="524" y="5918"/>
                  </a:lnTo>
                  <a:lnTo>
                    <a:pt x="494" y="5993"/>
                  </a:lnTo>
                  <a:lnTo>
                    <a:pt x="465" y="6069"/>
                  </a:lnTo>
                  <a:lnTo>
                    <a:pt x="436" y="6145"/>
                  </a:lnTo>
                  <a:lnTo>
                    <a:pt x="406" y="6221"/>
                  </a:lnTo>
                  <a:lnTo>
                    <a:pt x="379" y="6297"/>
                  </a:lnTo>
                  <a:lnTo>
                    <a:pt x="352" y="6373"/>
                  </a:lnTo>
                  <a:lnTo>
                    <a:pt x="325" y="6449"/>
                  </a:lnTo>
                  <a:lnTo>
                    <a:pt x="299" y="6524"/>
                  </a:lnTo>
                  <a:lnTo>
                    <a:pt x="273" y="6600"/>
                  </a:lnTo>
                  <a:lnTo>
                    <a:pt x="248" y="6676"/>
                  </a:lnTo>
                  <a:lnTo>
                    <a:pt x="222" y="6752"/>
                  </a:lnTo>
                  <a:lnTo>
                    <a:pt x="198" y="6828"/>
                  </a:lnTo>
                  <a:lnTo>
                    <a:pt x="175" y="6904"/>
                  </a:lnTo>
                  <a:lnTo>
                    <a:pt x="151" y="6980"/>
                  </a:lnTo>
                  <a:lnTo>
                    <a:pt x="129" y="7056"/>
                  </a:lnTo>
                  <a:lnTo>
                    <a:pt x="106" y="7131"/>
                  </a:lnTo>
                  <a:lnTo>
                    <a:pt x="84" y="7207"/>
                  </a:lnTo>
                  <a:lnTo>
                    <a:pt x="62" y="7283"/>
                  </a:lnTo>
                  <a:lnTo>
                    <a:pt x="42" y="7359"/>
                  </a:lnTo>
                  <a:lnTo>
                    <a:pt x="21" y="7435"/>
                  </a:lnTo>
                  <a:lnTo>
                    <a:pt x="0" y="7511"/>
                  </a:lnTo>
                </a:path>
              </a:pathLst>
            </a:custGeom>
            <a:noFill/>
            <a:ln w="19050">
              <a:solidFill>
                <a:srgbClr val="00FFFF"/>
              </a:solidFill>
              <a:round/>
              <a:headEnd/>
              <a:tailEnd/>
            </a:ln>
          </p:spPr>
          <p:txBody>
            <a:bodyPr>
              <a:prstTxWarp prst="textNoShape">
                <a:avLst/>
              </a:prstTxWarp>
            </a:bodyPr>
            <a:lstStyle/>
            <a:p>
              <a:endParaRPr lang="en-US" sz="1000"/>
            </a:p>
          </p:txBody>
        </p:sp>
        <p:sp>
          <p:nvSpPr>
            <p:cNvPr id="25682" name="Freeform 61"/>
            <p:cNvSpPr>
              <a:spLocks/>
            </p:cNvSpPr>
            <p:nvPr/>
          </p:nvSpPr>
          <p:spPr bwMode="auto">
            <a:xfrm>
              <a:off x="6392863" y="2997200"/>
              <a:ext cx="2306637" cy="2981325"/>
            </a:xfrm>
            <a:custGeom>
              <a:avLst/>
              <a:gdLst>
                <a:gd name="T0" fmla="*/ 2150427 w 7265"/>
                <a:gd name="T1" fmla="*/ 30167 h 7511"/>
                <a:gd name="T2" fmla="*/ 1869122 w 7265"/>
                <a:gd name="T3" fmla="*/ 90103 h 7511"/>
                <a:gd name="T4" fmla="*/ 1624647 w 7265"/>
                <a:gd name="T5" fmla="*/ 150436 h 7511"/>
                <a:gd name="T6" fmla="*/ 1411922 w 7265"/>
                <a:gd name="T7" fmla="*/ 210769 h 7511"/>
                <a:gd name="T8" fmla="*/ 1227137 w 7265"/>
                <a:gd name="T9" fmla="*/ 271102 h 7511"/>
                <a:gd name="T10" fmla="*/ 1066800 w 7265"/>
                <a:gd name="T11" fmla="*/ 331038 h 7511"/>
                <a:gd name="T12" fmla="*/ 927417 w 7265"/>
                <a:gd name="T13" fmla="*/ 391371 h 7511"/>
                <a:gd name="T14" fmla="*/ 805815 w 7265"/>
                <a:gd name="T15" fmla="*/ 451704 h 7511"/>
                <a:gd name="T16" fmla="*/ 700405 w 7265"/>
                <a:gd name="T17" fmla="*/ 512037 h 7511"/>
                <a:gd name="T18" fmla="*/ 608330 w 7265"/>
                <a:gd name="T19" fmla="*/ 571973 h 7511"/>
                <a:gd name="T20" fmla="*/ 528637 w 7265"/>
                <a:gd name="T21" fmla="*/ 632306 h 7511"/>
                <a:gd name="T22" fmla="*/ 459422 w 7265"/>
                <a:gd name="T23" fmla="*/ 692639 h 7511"/>
                <a:gd name="T24" fmla="*/ 399097 w 7265"/>
                <a:gd name="T25" fmla="*/ 752972 h 7511"/>
                <a:gd name="T26" fmla="*/ 346710 w 7265"/>
                <a:gd name="T27" fmla="*/ 812908 h 7511"/>
                <a:gd name="T28" fmla="*/ 301307 w 7265"/>
                <a:gd name="T29" fmla="*/ 873241 h 7511"/>
                <a:gd name="T30" fmla="*/ 261620 w 7265"/>
                <a:gd name="T31" fmla="*/ 933574 h 7511"/>
                <a:gd name="T32" fmla="*/ 227012 w 7265"/>
                <a:gd name="T33" fmla="*/ 993510 h 7511"/>
                <a:gd name="T34" fmla="*/ 197167 w 7265"/>
                <a:gd name="T35" fmla="*/ 1053843 h 7511"/>
                <a:gd name="T36" fmla="*/ 171132 w 7265"/>
                <a:gd name="T37" fmla="*/ 1114176 h 7511"/>
                <a:gd name="T38" fmla="*/ 148590 w 7265"/>
                <a:gd name="T39" fmla="*/ 1174509 h 7511"/>
                <a:gd name="T40" fmla="*/ 128905 w 7265"/>
                <a:gd name="T41" fmla="*/ 1234446 h 7511"/>
                <a:gd name="T42" fmla="*/ 111760 w 7265"/>
                <a:gd name="T43" fmla="*/ 1294779 h 7511"/>
                <a:gd name="T44" fmla="*/ 96837 w 7265"/>
                <a:gd name="T45" fmla="*/ 1355112 h 7511"/>
                <a:gd name="T46" fmla="*/ 83820 w 7265"/>
                <a:gd name="T47" fmla="*/ 1415445 h 7511"/>
                <a:gd name="T48" fmla="*/ 72707 w 7265"/>
                <a:gd name="T49" fmla="*/ 1475381 h 7511"/>
                <a:gd name="T50" fmla="*/ 62865 w 7265"/>
                <a:gd name="T51" fmla="*/ 1535714 h 7511"/>
                <a:gd name="T52" fmla="*/ 54292 w 7265"/>
                <a:gd name="T53" fmla="*/ 1596047 h 7511"/>
                <a:gd name="T54" fmla="*/ 46990 w 7265"/>
                <a:gd name="T55" fmla="*/ 1656380 h 7511"/>
                <a:gd name="T56" fmla="*/ 40322 w 7265"/>
                <a:gd name="T57" fmla="*/ 1716316 h 7511"/>
                <a:gd name="T58" fmla="*/ 34925 w 7265"/>
                <a:gd name="T59" fmla="*/ 1776649 h 7511"/>
                <a:gd name="T60" fmla="*/ 30162 w 7265"/>
                <a:gd name="T61" fmla="*/ 1836982 h 7511"/>
                <a:gd name="T62" fmla="*/ 25717 w 7265"/>
                <a:gd name="T63" fmla="*/ 1896918 h 7511"/>
                <a:gd name="T64" fmla="*/ 22225 w 7265"/>
                <a:gd name="T65" fmla="*/ 1957251 h 7511"/>
                <a:gd name="T66" fmla="*/ 19367 w 7265"/>
                <a:gd name="T67" fmla="*/ 2017584 h 7511"/>
                <a:gd name="T68" fmla="*/ 16192 w 7265"/>
                <a:gd name="T69" fmla="*/ 2077917 h 7511"/>
                <a:gd name="T70" fmla="*/ 13970 w 7265"/>
                <a:gd name="T71" fmla="*/ 2137853 h 7511"/>
                <a:gd name="T72" fmla="*/ 12065 w 7265"/>
                <a:gd name="T73" fmla="*/ 2198186 h 7511"/>
                <a:gd name="T74" fmla="*/ 10160 w 7265"/>
                <a:gd name="T75" fmla="*/ 2258519 h 7511"/>
                <a:gd name="T76" fmla="*/ 8572 w 7265"/>
                <a:gd name="T77" fmla="*/ 2318852 h 7511"/>
                <a:gd name="T78" fmla="*/ 6985 w 7265"/>
                <a:gd name="T79" fmla="*/ 2378789 h 7511"/>
                <a:gd name="T80" fmla="*/ 5715 w 7265"/>
                <a:gd name="T81" fmla="*/ 2439122 h 7511"/>
                <a:gd name="T82" fmla="*/ 4762 w 7265"/>
                <a:gd name="T83" fmla="*/ 2499455 h 7511"/>
                <a:gd name="T84" fmla="*/ 3810 w 7265"/>
                <a:gd name="T85" fmla="*/ 2559788 h 7511"/>
                <a:gd name="T86" fmla="*/ 3175 w 7265"/>
                <a:gd name="T87" fmla="*/ 2619724 h 7511"/>
                <a:gd name="T88" fmla="*/ 2222 w 7265"/>
                <a:gd name="T89" fmla="*/ 2680057 h 7511"/>
                <a:gd name="T90" fmla="*/ 1905 w 7265"/>
                <a:gd name="T91" fmla="*/ 2740390 h 7511"/>
                <a:gd name="T92" fmla="*/ 1270 w 7265"/>
                <a:gd name="T93" fmla="*/ 2800723 h 7511"/>
                <a:gd name="T94" fmla="*/ 635 w 7265"/>
                <a:gd name="T95" fmla="*/ 2860659 h 7511"/>
                <a:gd name="T96" fmla="*/ 317 w 7265"/>
                <a:gd name="T97" fmla="*/ 2920992 h 7511"/>
                <a:gd name="T98" fmla="*/ 0 w 7265"/>
                <a:gd name="T99" fmla="*/ 2981325 h 751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265"/>
                <a:gd name="T151" fmla="*/ 0 h 7511"/>
                <a:gd name="T152" fmla="*/ 7265 w 7265"/>
                <a:gd name="T153" fmla="*/ 7511 h 751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265" h="7511">
                  <a:moveTo>
                    <a:pt x="7265" y="0"/>
                  </a:moveTo>
                  <a:lnTo>
                    <a:pt x="6773" y="76"/>
                  </a:lnTo>
                  <a:lnTo>
                    <a:pt x="6314" y="152"/>
                  </a:lnTo>
                  <a:lnTo>
                    <a:pt x="5887" y="227"/>
                  </a:lnTo>
                  <a:lnTo>
                    <a:pt x="5488" y="303"/>
                  </a:lnTo>
                  <a:lnTo>
                    <a:pt x="5117" y="379"/>
                  </a:lnTo>
                  <a:lnTo>
                    <a:pt x="4770" y="455"/>
                  </a:lnTo>
                  <a:lnTo>
                    <a:pt x="4447" y="531"/>
                  </a:lnTo>
                  <a:lnTo>
                    <a:pt x="4146" y="607"/>
                  </a:lnTo>
                  <a:lnTo>
                    <a:pt x="3865" y="683"/>
                  </a:lnTo>
                  <a:lnTo>
                    <a:pt x="3603" y="759"/>
                  </a:lnTo>
                  <a:lnTo>
                    <a:pt x="3360" y="834"/>
                  </a:lnTo>
                  <a:lnTo>
                    <a:pt x="3133" y="910"/>
                  </a:lnTo>
                  <a:lnTo>
                    <a:pt x="2921" y="986"/>
                  </a:lnTo>
                  <a:lnTo>
                    <a:pt x="2722" y="1062"/>
                  </a:lnTo>
                  <a:lnTo>
                    <a:pt x="2538" y="1138"/>
                  </a:lnTo>
                  <a:lnTo>
                    <a:pt x="2366" y="1214"/>
                  </a:lnTo>
                  <a:lnTo>
                    <a:pt x="2206" y="1290"/>
                  </a:lnTo>
                  <a:lnTo>
                    <a:pt x="2056" y="1365"/>
                  </a:lnTo>
                  <a:lnTo>
                    <a:pt x="1916" y="1441"/>
                  </a:lnTo>
                  <a:lnTo>
                    <a:pt x="1786" y="1517"/>
                  </a:lnTo>
                  <a:lnTo>
                    <a:pt x="1665" y="1593"/>
                  </a:lnTo>
                  <a:lnTo>
                    <a:pt x="1553" y="1669"/>
                  </a:lnTo>
                  <a:lnTo>
                    <a:pt x="1447" y="1745"/>
                  </a:lnTo>
                  <a:lnTo>
                    <a:pt x="1349" y="1821"/>
                  </a:lnTo>
                  <a:lnTo>
                    <a:pt x="1257" y="1897"/>
                  </a:lnTo>
                  <a:lnTo>
                    <a:pt x="1172" y="1972"/>
                  </a:lnTo>
                  <a:lnTo>
                    <a:pt x="1092" y="2048"/>
                  </a:lnTo>
                  <a:lnTo>
                    <a:pt x="1018" y="2124"/>
                  </a:lnTo>
                  <a:lnTo>
                    <a:pt x="949" y="2200"/>
                  </a:lnTo>
                  <a:lnTo>
                    <a:pt x="884" y="2276"/>
                  </a:lnTo>
                  <a:lnTo>
                    <a:pt x="824" y="2352"/>
                  </a:lnTo>
                  <a:lnTo>
                    <a:pt x="767" y="2428"/>
                  </a:lnTo>
                  <a:lnTo>
                    <a:pt x="715" y="2503"/>
                  </a:lnTo>
                  <a:lnTo>
                    <a:pt x="667" y="2579"/>
                  </a:lnTo>
                  <a:lnTo>
                    <a:pt x="621" y="2655"/>
                  </a:lnTo>
                  <a:lnTo>
                    <a:pt x="578" y="2731"/>
                  </a:lnTo>
                  <a:lnTo>
                    <a:pt x="539" y="2807"/>
                  </a:lnTo>
                  <a:lnTo>
                    <a:pt x="502" y="2883"/>
                  </a:lnTo>
                  <a:lnTo>
                    <a:pt x="468" y="2959"/>
                  </a:lnTo>
                  <a:lnTo>
                    <a:pt x="435" y="3035"/>
                  </a:lnTo>
                  <a:lnTo>
                    <a:pt x="406" y="3110"/>
                  </a:lnTo>
                  <a:lnTo>
                    <a:pt x="378" y="3186"/>
                  </a:lnTo>
                  <a:lnTo>
                    <a:pt x="352" y="3262"/>
                  </a:lnTo>
                  <a:lnTo>
                    <a:pt x="327" y="3338"/>
                  </a:lnTo>
                  <a:lnTo>
                    <a:pt x="305" y="3414"/>
                  </a:lnTo>
                  <a:lnTo>
                    <a:pt x="284" y="3490"/>
                  </a:lnTo>
                  <a:lnTo>
                    <a:pt x="264" y="3566"/>
                  </a:lnTo>
                  <a:lnTo>
                    <a:pt x="246" y="3641"/>
                  </a:lnTo>
                  <a:lnTo>
                    <a:pt x="229" y="3717"/>
                  </a:lnTo>
                  <a:lnTo>
                    <a:pt x="213" y="3793"/>
                  </a:lnTo>
                  <a:lnTo>
                    <a:pt x="198" y="3869"/>
                  </a:lnTo>
                  <a:lnTo>
                    <a:pt x="184" y="3945"/>
                  </a:lnTo>
                  <a:lnTo>
                    <a:pt x="171" y="4021"/>
                  </a:lnTo>
                  <a:lnTo>
                    <a:pt x="159" y="4097"/>
                  </a:lnTo>
                  <a:lnTo>
                    <a:pt x="148" y="4173"/>
                  </a:lnTo>
                  <a:lnTo>
                    <a:pt x="138" y="4248"/>
                  </a:lnTo>
                  <a:lnTo>
                    <a:pt x="127" y="4324"/>
                  </a:lnTo>
                  <a:lnTo>
                    <a:pt x="119" y="4400"/>
                  </a:lnTo>
                  <a:lnTo>
                    <a:pt x="110" y="4476"/>
                  </a:lnTo>
                  <a:lnTo>
                    <a:pt x="102" y="4552"/>
                  </a:lnTo>
                  <a:lnTo>
                    <a:pt x="95" y="4628"/>
                  </a:lnTo>
                  <a:lnTo>
                    <a:pt x="89" y="4704"/>
                  </a:lnTo>
                  <a:lnTo>
                    <a:pt x="81" y="4779"/>
                  </a:lnTo>
                  <a:lnTo>
                    <a:pt x="75" y="4855"/>
                  </a:lnTo>
                  <a:lnTo>
                    <a:pt x="70" y="4931"/>
                  </a:lnTo>
                  <a:lnTo>
                    <a:pt x="65" y="5007"/>
                  </a:lnTo>
                  <a:lnTo>
                    <a:pt x="61" y="5083"/>
                  </a:lnTo>
                  <a:lnTo>
                    <a:pt x="56" y="5159"/>
                  </a:lnTo>
                  <a:lnTo>
                    <a:pt x="51" y="5235"/>
                  </a:lnTo>
                  <a:lnTo>
                    <a:pt x="47" y="5311"/>
                  </a:lnTo>
                  <a:lnTo>
                    <a:pt x="44" y="5386"/>
                  </a:lnTo>
                  <a:lnTo>
                    <a:pt x="40" y="5462"/>
                  </a:lnTo>
                  <a:lnTo>
                    <a:pt x="38" y="5538"/>
                  </a:lnTo>
                  <a:lnTo>
                    <a:pt x="34" y="5614"/>
                  </a:lnTo>
                  <a:lnTo>
                    <a:pt x="32" y="5690"/>
                  </a:lnTo>
                  <a:lnTo>
                    <a:pt x="29" y="5766"/>
                  </a:lnTo>
                  <a:lnTo>
                    <a:pt x="27" y="5842"/>
                  </a:lnTo>
                  <a:lnTo>
                    <a:pt x="24" y="5918"/>
                  </a:lnTo>
                  <a:lnTo>
                    <a:pt x="22" y="5993"/>
                  </a:lnTo>
                  <a:lnTo>
                    <a:pt x="21" y="6069"/>
                  </a:lnTo>
                  <a:lnTo>
                    <a:pt x="18" y="6145"/>
                  </a:lnTo>
                  <a:lnTo>
                    <a:pt x="17" y="6221"/>
                  </a:lnTo>
                  <a:lnTo>
                    <a:pt x="15" y="6297"/>
                  </a:lnTo>
                  <a:lnTo>
                    <a:pt x="13" y="6373"/>
                  </a:lnTo>
                  <a:lnTo>
                    <a:pt x="12" y="6449"/>
                  </a:lnTo>
                  <a:lnTo>
                    <a:pt x="11" y="6524"/>
                  </a:lnTo>
                  <a:lnTo>
                    <a:pt x="10" y="6600"/>
                  </a:lnTo>
                  <a:lnTo>
                    <a:pt x="9" y="6676"/>
                  </a:lnTo>
                  <a:lnTo>
                    <a:pt x="7" y="6752"/>
                  </a:lnTo>
                  <a:lnTo>
                    <a:pt x="7" y="6828"/>
                  </a:lnTo>
                  <a:lnTo>
                    <a:pt x="6" y="6904"/>
                  </a:lnTo>
                  <a:lnTo>
                    <a:pt x="5" y="6980"/>
                  </a:lnTo>
                  <a:lnTo>
                    <a:pt x="4" y="7056"/>
                  </a:lnTo>
                  <a:lnTo>
                    <a:pt x="4" y="7131"/>
                  </a:lnTo>
                  <a:lnTo>
                    <a:pt x="2" y="7207"/>
                  </a:lnTo>
                  <a:lnTo>
                    <a:pt x="2" y="7283"/>
                  </a:lnTo>
                  <a:lnTo>
                    <a:pt x="1" y="7359"/>
                  </a:lnTo>
                  <a:lnTo>
                    <a:pt x="1" y="7435"/>
                  </a:lnTo>
                  <a:lnTo>
                    <a:pt x="0" y="7511"/>
                  </a:lnTo>
                </a:path>
              </a:pathLst>
            </a:custGeom>
            <a:noFill/>
            <a:ln w="19050">
              <a:solidFill>
                <a:srgbClr val="00FF00"/>
              </a:solidFill>
              <a:round/>
              <a:headEnd/>
              <a:tailEnd/>
            </a:ln>
          </p:spPr>
          <p:txBody>
            <a:bodyPr>
              <a:prstTxWarp prst="textNoShape">
                <a:avLst/>
              </a:prstTxWarp>
            </a:bodyPr>
            <a:lstStyle/>
            <a:p>
              <a:endParaRPr lang="en-US" sz="1000"/>
            </a:p>
          </p:txBody>
        </p:sp>
        <p:sp>
          <p:nvSpPr>
            <p:cNvPr id="25683" name="Freeform 62"/>
            <p:cNvSpPr>
              <a:spLocks/>
            </p:cNvSpPr>
            <p:nvPr/>
          </p:nvSpPr>
          <p:spPr bwMode="auto">
            <a:xfrm>
              <a:off x="6389688" y="2997200"/>
              <a:ext cx="2309812" cy="2981325"/>
            </a:xfrm>
            <a:custGeom>
              <a:avLst/>
              <a:gdLst>
                <a:gd name="T0" fmla="*/ 1400752 w 7272"/>
                <a:gd name="T1" fmla="*/ 30167 h 7511"/>
                <a:gd name="T2" fmla="*/ 515515 w 7272"/>
                <a:gd name="T3" fmla="*/ 90103 h 7511"/>
                <a:gd name="T4" fmla="*/ 189626 w 7272"/>
                <a:gd name="T5" fmla="*/ 150436 h 7511"/>
                <a:gd name="T6" fmla="*/ 69879 w 7272"/>
                <a:gd name="T7" fmla="*/ 210769 h 7511"/>
                <a:gd name="T8" fmla="*/ 25728 w 7272"/>
                <a:gd name="T9" fmla="*/ 271102 h 7511"/>
                <a:gd name="T10" fmla="*/ 9529 w 7272"/>
                <a:gd name="T11" fmla="*/ 331038 h 7511"/>
                <a:gd name="T12" fmla="*/ 3812 w 7272"/>
                <a:gd name="T13" fmla="*/ 391371 h 7511"/>
                <a:gd name="T14" fmla="*/ 1588 w 7272"/>
                <a:gd name="T15" fmla="*/ 451704 h 7511"/>
                <a:gd name="T16" fmla="*/ 635 w 7272"/>
                <a:gd name="T17" fmla="*/ 512037 h 7511"/>
                <a:gd name="T18" fmla="*/ 318 w 7272"/>
                <a:gd name="T19" fmla="*/ 571973 h 7511"/>
                <a:gd name="T20" fmla="*/ 318 w 7272"/>
                <a:gd name="T21" fmla="*/ 632306 h 7511"/>
                <a:gd name="T22" fmla="*/ 318 w 7272"/>
                <a:gd name="T23" fmla="*/ 692639 h 7511"/>
                <a:gd name="T24" fmla="*/ 318 w 7272"/>
                <a:gd name="T25" fmla="*/ 752972 h 7511"/>
                <a:gd name="T26" fmla="*/ 318 w 7272"/>
                <a:gd name="T27" fmla="*/ 812908 h 7511"/>
                <a:gd name="T28" fmla="*/ 318 w 7272"/>
                <a:gd name="T29" fmla="*/ 873241 h 7511"/>
                <a:gd name="T30" fmla="*/ 318 w 7272"/>
                <a:gd name="T31" fmla="*/ 933574 h 7511"/>
                <a:gd name="T32" fmla="*/ 0 w 7272"/>
                <a:gd name="T33" fmla="*/ 993510 h 7511"/>
                <a:gd name="T34" fmla="*/ 0 w 7272"/>
                <a:gd name="T35" fmla="*/ 1053843 h 7511"/>
                <a:gd name="T36" fmla="*/ 0 w 7272"/>
                <a:gd name="T37" fmla="*/ 1114176 h 7511"/>
                <a:gd name="T38" fmla="*/ 0 w 7272"/>
                <a:gd name="T39" fmla="*/ 1174509 h 7511"/>
                <a:gd name="T40" fmla="*/ 0 w 7272"/>
                <a:gd name="T41" fmla="*/ 1234446 h 7511"/>
                <a:gd name="T42" fmla="*/ 0 w 7272"/>
                <a:gd name="T43" fmla="*/ 1294779 h 7511"/>
                <a:gd name="T44" fmla="*/ 0 w 7272"/>
                <a:gd name="T45" fmla="*/ 1355112 h 7511"/>
                <a:gd name="T46" fmla="*/ 0 w 7272"/>
                <a:gd name="T47" fmla="*/ 1415445 h 7511"/>
                <a:gd name="T48" fmla="*/ 0 w 7272"/>
                <a:gd name="T49" fmla="*/ 1475381 h 7511"/>
                <a:gd name="T50" fmla="*/ 0 w 7272"/>
                <a:gd name="T51" fmla="*/ 1535714 h 7511"/>
                <a:gd name="T52" fmla="*/ 0 w 7272"/>
                <a:gd name="T53" fmla="*/ 1596047 h 7511"/>
                <a:gd name="T54" fmla="*/ 0 w 7272"/>
                <a:gd name="T55" fmla="*/ 1656380 h 7511"/>
                <a:gd name="T56" fmla="*/ 0 w 7272"/>
                <a:gd name="T57" fmla="*/ 1716316 h 7511"/>
                <a:gd name="T58" fmla="*/ 0 w 7272"/>
                <a:gd name="T59" fmla="*/ 1776649 h 7511"/>
                <a:gd name="T60" fmla="*/ 0 w 7272"/>
                <a:gd name="T61" fmla="*/ 1836982 h 7511"/>
                <a:gd name="T62" fmla="*/ 0 w 7272"/>
                <a:gd name="T63" fmla="*/ 1896918 h 7511"/>
                <a:gd name="T64" fmla="*/ 0 w 7272"/>
                <a:gd name="T65" fmla="*/ 1957251 h 7511"/>
                <a:gd name="T66" fmla="*/ 0 w 7272"/>
                <a:gd name="T67" fmla="*/ 2017584 h 7511"/>
                <a:gd name="T68" fmla="*/ 0 w 7272"/>
                <a:gd name="T69" fmla="*/ 2077917 h 7511"/>
                <a:gd name="T70" fmla="*/ 0 w 7272"/>
                <a:gd name="T71" fmla="*/ 2137853 h 7511"/>
                <a:gd name="T72" fmla="*/ 0 w 7272"/>
                <a:gd name="T73" fmla="*/ 2198186 h 7511"/>
                <a:gd name="T74" fmla="*/ 0 w 7272"/>
                <a:gd name="T75" fmla="*/ 2258519 h 7511"/>
                <a:gd name="T76" fmla="*/ 0 w 7272"/>
                <a:gd name="T77" fmla="*/ 2318852 h 7511"/>
                <a:gd name="T78" fmla="*/ 0 w 7272"/>
                <a:gd name="T79" fmla="*/ 2378789 h 7511"/>
                <a:gd name="T80" fmla="*/ 0 w 7272"/>
                <a:gd name="T81" fmla="*/ 2439122 h 7511"/>
                <a:gd name="T82" fmla="*/ 0 w 7272"/>
                <a:gd name="T83" fmla="*/ 2499455 h 7511"/>
                <a:gd name="T84" fmla="*/ 0 w 7272"/>
                <a:gd name="T85" fmla="*/ 2559788 h 7511"/>
                <a:gd name="T86" fmla="*/ 0 w 7272"/>
                <a:gd name="T87" fmla="*/ 2619724 h 7511"/>
                <a:gd name="T88" fmla="*/ 0 w 7272"/>
                <a:gd name="T89" fmla="*/ 2680057 h 7511"/>
                <a:gd name="T90" fmla="*/ 0 w 7272"/>
                <a:gd name="T91" fmla="*/ 2740390 h 7511"/>
                <a:gd name="T92" fmla="*/ 0 w 7272"/>
                <a:gd name="T93" fmla="*/ 2800723 h 7511"/>
                <a:gd name="T94" fmla="*/ 0 w 7272"/>
                <a:gd name="T95" fmla="*/ 2860659 h 7511"/>
                <a:gd name="T96" fmla="*/ 0 w 7272"/>
                <a:gd name="T97" fmla="*/ 2920992 h 7511"/>
                <a:gd name="T98" fmla="*/ 0 w 7272"/>
                <a:gd name="T99" fmla="*/ 2981325 h 751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272"/>
                <a:gd name="T151" fmla="*/ 0 h 7511"/>
                <a:gd name="T152" fmla="*/ 7272 w 7272"/>
                <a:gd name="T153" fmla="*/ 7511 h 751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272" h="7511">
                  <a:moveTo>
                    <a:pt x="7272" y="0"/>
                  </a:moveTo>
                  <a:lnTo>
                    <a:pt x="4410" y="76"/>
                  </a:lnTo>
                  <a:lnTo>
                    <a:pt x="2676" y="152"/>
                  </a:lnTo>
                  <a:lnTo>
                    <a:pt x="1623" y="227"/>
                  </a:lnTo>
                  <a:lnTo>
                    <a:pt x="985" y="303"/>
                  </a:lnTo>
                  <a:lnTo>
                    <a:pt x="597" y="379"/>
                  </a:lnTo>
                  <a:lnTo>
                    <a:pt x="362" y="455"/>
                  </a:lnTo>
                  <a:lnTo>
                    <a:pt x="220" y="531"/>
                  </a:lnTo>
                  <a:lnTo>
                    <a:pt x="133" y="607"/>
                  </a:lnTo>
                  <a:lnTo>
                    <a:pt x="81" y="683"/>
                  </a:lnTo>
                  <a:lnTo>
                    <a:pt x="49" y="759"/>
                  </a:lnTo>
                  <a:lnTo>
                    <a:pt x="30" y="834"/>
                  </a:lnTo>
                  <a:lnTo>
                    <a:pt x="18" y="910"/>
                  </a:lnTo>
                  <a:lnTo>
                    <a:pt x="12" y="986"/>
                  </a:lnTo>
                  <a:lnTo>
                    <a:pt x="7" y="1062"/>
                  </a:lnTo>
                  <a:lnTo>
                    <a:pt x="5" y="1138"/>
                  </a:lnTo>
                  <a:lnTo>
                    <a:pt x="3" y="1214"/>
                  </a:lnTo>
                  <a:lnTo>
                    <a:pt x="2" y="1290"/>
                  </a:lnTo>
                  <a:lnTo>
                    <a:pt x="1" y="1365"/>
                  </a:lnTo>
                  <a:lnTo>
                    <a:pt x="1" y="1441"/>
                  </a:lnTo>
                  <a:lnTo>
                    <a:pt x="1" y="1517"/>
                  </a:lnTo>
                  <a:lnTo>
                    <a:pt x="1" y="1593"/>
                  </a:lnTo>
                  <a:lnTo>
                    <a:pt x="1" y="1669"/>
                  </a:lnTo>
                  <a:lnTo>
                    <a:pt x="1" y="1745"/>
                  </a:lnTo>
                  <a:lnTo>
                    <a:pt x="1" y="1821"/>
                  </a:lnTo>
                  <a:lnTo>
                    <a:pt x="1" y="1897"/>
                  </a:lnTo>
                  <a:lnTo>
                    <a:pt x="1" y="1972"/>
                  </a:lnTo>
                  <a:lnTo>
                    <a:pt x="1" y="2048"/>
                  </a:lnTo>
                  <a:lnTo>
                    <a:pt x="1" y="2124"/>
                  </a:lnTo>
                  <a:lnTo>
                    <a:pt x="1" y="2200"/>
                  </a:lnTo>
                  <a:lnTo>
                    <a:pt x="1" y="2276"/>
                  </a:lnTo>
                  <a:lnTo>
                    <a:pt x="1" y="2352"/>
                  </a:lnTo>
                  <a:lnTo>
                    <a:pt x="0" y="2428"/>
                  </a:lnTo>
                  <a:lnTo>
                    <a:pt x="0" y="2503"/>
                  </a:lnTo>
                  <a:lnTo>
                    <a:pt x="0" y="2579"/>
                  </a:lnTo>
                  <a:lnTo>
                    <a:pt x="0" y="2655"/>
                  </a:lnTo>
                  <a:lnTo>
                    <a:pt x="0" y="2731"/>
                  </a:lnTo>
                  <a:lnTo>
                    <a:pt x="0" y="2807"/>
                  </a:lnTo>
                  <a:lnTo>
                    <a:pt x="0" y="2883"/>
                  </a:lnTo>
                  <a:lnTo>
                    <a:pt x="0" y="2959"/>
                  </a:lnTo>
                  <a:lnTo>
                    <a:pt x="0" y="3035"/>
                  </a:lnTo>
                  <a:lnTo>
                    <a:pt x="0" y="3110"/>
                  </a:lnTo>
                  <a:lnTo>
                    <a:pt x="0" y="3186"/>
                  </a:lnTo>
                  <a:lnTo>
                    <a:pt x="0" y="3262"/>
                  </a:lnTo>
                  <a:lnTo>
                    <a:pt x="0" y="3338"/>
                  </a:lnTo>
                  <a:lnTo>
                    <a:pt x="0" y="3414"/>
                  </a:lnTo>
                  <a:lnTo>
                    <a:pt x="0" y="3490"/>
                  </a:lnTo>
                  <a:lnTo>
                    <a:pt x="0" y="3566"/>
                  </a:lnTo>
                  <a:lnTo>
                    <a:pt x="0" y="3641"/>
                  </a:lnTo>
                  <a:lnTo>
                    <a:pt x="0" y="3717"/>
                  </a:lnTo>
                  <a:lnTo>
                    <a:pt x="0" y="3793"/>
                  </a:lnTo>
                  <a:lnTo>
                    <a:pt x="0" y="3869"/>
                  </a:lnTo>
                  <a:lnTo>
                    <a:pt x="0" y="3945"/>
                  </a:lnTo>
                  <a:lnTo>
                    <a:pt x="0" y="4021"/>
                  </a:lnTo>
                  <a:lnTo>
                    <a:pt x="0" y="4097"/>
                  </a:lnTo>
                  <a:lnTo>
                    <a:pt x="0" y="4173"/>
                  </a:lnTo>
                  <a:lnTo>
                    <a:pt x="0" y="4248"/>
                  </a:lnTo>
                  <a:lnTo>
                    <a:pt x="0" y="4324"/>
                  </a:lnTo>
                  <a:lnTo>
                    <a:pt x="0" y="4400"/>
                  </a:lnTo>
                  <a:lnTo>
                    <a:pt x="0" y="4476"/>
                  </a:lnTo>
                  <a:lnTo>
                    <a:pt x="0" y="4552"/>
                  </a:lnTo>
                  <a:lnTo>
                    <a:pt x="0" y="4628"/>
                  </a:lnTo>
                  <a:lnTo>
                    <a:pt x="0" y="4704"/>
                  </a:lnTo>
                  <a:lnTo>
                    <a:pt x="0" y="4779"/>
                  </a:lnTo>
                  <a:lnTo>
                    <a:pt x="0" y="4855"/>
                  </a:lnTo>
                  <a:lnTo>
                    <a:pt x="0" y="4931"/>
                  </a:lnTo>
                  <a:lnTo>
                    <a:pt x="0" y="5007"/>
                  </a:lnTo>
                  <a:lnTo>
                    <a:pt x="0" y="5083"/>
                  </a:lnTo>
                  <a:lnTo>
                    <a:pt x="0" y="5159"/>
                  </a:lnTo>
                  <a:lnTo>
                    <a:pt x="0" y="5235"/>
                  </a:lnTo>
                  <a:lnTo>
                    <a:pt x="0" y="5311"/>
                  </a:lnTo>
                  <a:lnTo>
                    <a:pt x="0" y="5386"/>
                  </a:lnTo>
                  <a:lnTo>
                    <a:pt x="0" y="5462"/>
                  </a:lnTo>
                  <a:lnTo>
                    <a:pt x="0" y="5538"/>
                  </a:lnTo>
                  <a:lnTo>
                    <a:pt x="0" y="5614"/>
                  </a:lnTo>
                  <a:lnTo>
                    <a:pt x="0" y="5690"/>
                  </a:lnTo>
                  <a:lnTo>
                    <a:pt x="0" y="5766"/>
                  </a:lnTo>
                  <a:lnTo>
                    <a:pt x="0" y="5842"/>
                  </a:lnTo>
                  <a:lnTo>
                    <a:pt x="0" y="5918"/>
                  </a:lnTo>
                  <a:lnTo>
                    <a:pt x="0" y="5993"/>
                  </a:lnTo>
                  <a:lnTo>
                    <a:pt x="0" y="6069"/>
                  </a:lnTo>
                  <a:lnTo>
                    <a:pt x="0" y="6145"/>
                  </a:lnTo>
                  <a:lnTo>
                    <a:pt x="0" y="6221"/>
                  </a:lnTo>
                  <a:lnTo>
                    <a:pt x="0" y="6297"/>
                  </a:lnTo>
                  <a:lnTo>
                    <a:pt x="0" y="6373"/>
                  </a:lnTo>
                  <a:lnTo>
                    <a:pt x="0" y="6449"/>
                  </a:lnTo>
                  <a:lnTo>
                    <a:pt x="0" y="6524"/>
                  </a:lnTo>
                  <a:lnTo>
                    <a:pt x="0" y="6600"/>
                  </a:lnTo>
                  <a:lnTo>
                    <a:pt x="0" y="6676"/>
                  </a:lnTo>
                  <a:lnTo>
                    <a:pt x="0" y="6752"/>
                  </a:lnTo>
                  <a:lnTo>
                    <a:pt x="0" y="6828"/>
                  </a:lnTo>
                  <a:lnTo>
                    <a:pt x="0" y="6904"/>
                  </a:lnTo>
                  <a:lnTo>
                    <a:pt x="0" y="6980"/>
                  </a:lnTo>
                  <a:lnTo>
                    <a:pt x="0" y="7056"/>
                  </a:lnTo>
                  <a:lnTo>
                    <a:pt x="0" y="7131"/>
                  </a:lnTo>
                  <a:lnTo>
                    <a:pt x="0" y="7207"/>
                  </a:lnTo>
                  <a:lnTo>
                    <a:pt x="0" y="7283"/>
                  </a:lnTo>
                  <a:lnTo>
                    <a:pt x="0" y="7359"/>
                  </a:lnTo>
                  <a:lnTo>
                    <a:pt x="0" y="7435"/>
                  </a:lnTo>
                  <a:lnTo>
                    <a:pt x="0" y="7511"/>
                  </a:lnTo>
                </a:path>
              </a:pathLst>
            </a:custGeom>
            <a:noFill/>
            <a:ln w="19050">
              <a:solidFill>
                <a:srgbClr val="FF0000"/>
              </a:solidFill>
              <a:round/>
              <a:headEnd/>
              <a:tailEnd/>
            </a:ln>
          </p:spPr>
          <p:txBody>
            <a:bodyPr>
              <a:prstTxWarp prst="textNoShape">
                <a:avLst/>
              </a:prstTxWarp>
            </a:bodyPr>
            <a:lstStyle/>
            <a:p>
              <a:endParaRPr lang="en-US" sz="1000"/>
            </a:p>
          </p:txBody>
        </p:sp>
      </p:grpSp>
      <p:sp>
        <p:nvSpPr>
          <p:cNvPr id="84" name="Rectangle 83"/>
          <p:cNvSpPr/>
          <p:nvPr/>
        </p:nvSpPr>
        <p:spPr>
          <a:xfrm>
            <a:off x="55563" y="635000"/>
            <a:ext cx="2873375" cy="4859338"/>
          </a:xfrm>
          <a:prstGeom prst="rect">
            <a:avLst/>
          </a:prstGeom>
          <a:noFill/>
          <a:ln w="28575"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rgbClr val="FF6600"/>
                </a:solidFill>
              </a:ln>
              <a:solidFill>
                <a:srgbClr val="FF0000"/>
              </a:solidFill>
            </a:endParaRPr>
          </a:p>
        </p:txBody>
      </p:sp>
      <p:cxnSp>
        <p:nvCxnSpPr>
          <p:cNvPr id="86" name="Straight Connector 85"/>
          <p:cNvCxnSpPr/>
          <p:nvPr/>
        </p:nvCxnSpPr>
        <p:spPr>
          <a:xfrm flipV="1">
            <a:off x="2936875" y="496888"/>
            <a:ext cx="1770063" cy="119062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5616" name="TextBox 87"/>
          <p:cNvSpPr txBox="1">
            <a:spLocks noChangeArrowheads="1"/>
          </p:cNvSpPr>
          <p:nvPr/>
        </p:nvSpPr>
        <p:spPr bwMode="auto">
          <a:xfrm>
            <a:off x="-28575" y="344488"/>
            <a:ext cx="1868488" cy="307975"/>
          </a:xfrm>
          <a:prstGeom prst="rect">
            <a:avLst/>
          </a:prstGeom>
          <a:noFill/>
          <a:ln w="9525">
            <a:noFill/>
            <a:miter lim="800000"/>
            <a:headEnd/>
            <a:tailEnd/>
          </a:ln>
        </p:spPr>
        <p:txBody>
          <a:bodyPr wrap="none">
            <a:prstTxWarp prst="textNoShape">
              <a:avLst/>
            </a:prstTxWarp>
            <a:spAutoFit/>
          </a:bodyPr>
          <a:lstStyle/>
          <a:p>
            <a:r>
              <a:rPr lang="en-US" sz="1400">
                <a:solidFill>
                  <a:srgbClr val="FF0000"/>
                </a:solidFill>
                <a:latin typeface="Gill Sans" charset="0"/>
                <a:ea typeface="Gill Sans" charset="0"/>
                <a:cs typeface="Gill Sans" charset="0"/>
              </a:rPr>
              <a:t>Scalar visible irradiance</a:t>
            </a:r>
          </a:p>
        </p:txBody>
      </p:sp>
      <p:sp>
        <p:nvSpPr>
          <p:cNvPr id="25617" name="TextBox 88"/>
          <p:cNvSpPr txBox="1">
            <a:spLocks noChangeArrowheads="1"/>
          </p:cNvSpPr>
          <p:nvPr/>
        </p:nvSpPr>
        <p:spPr bwMode="auto">
          <a:xfrm>
            <a:off x="-23813" y="5448300"/>
            <a:ext cx="4540251" cy="831850"/>
          </a:xfrm>
          <a:prstGeom prst="rect">
            <a:avLst/>
          </a:prstGeom>
          <a:noFill/>
          <a:ln w="9525">
            <a:noFill/>
            <a:miter lim="800000"/>
            <a:headEnd/>
            <a:tailEnd/>
          </a:ln>
        </p:spPr>
        <p:txBody>
          <a:bodyPr wrap="none">
            <a:prstTxWarp prst="textNoShape">
              <a:avLst/>
            </a:prstTxWarp>
            <a:spAutoFit/>
          </a:bodyPr>
          <a:lstStyle/>
          <a:p>
            <a:r>
              <a:rPr lang="en-US" sz="1600">
                <a:solidFill>
                  <a:srgbClr val="FF0000"/>
                </a:solidFill>
                <a:latin typeface="Gill Sans" charset="0"/>
                <a:ea typeface="Gill Sans" charset="0"/>
                <a:cs typeface="Gill Sans" charset="0"/>
              </a:rPr>
              <a:t>Energy into the ocean</a:t>
            </a:r>
          </a:p>
          <a:p>
            <a:r>
              <a:rPr lang="en-US" sz="1600">
                <a:solidFill>
                  <a:srgbClr val="FF0000"/>
                </a:solidFill>
                <a:latin typeface="Gill Sans" charset="0"/>
                <a:ea typeface="Gill Sans" charset="0"/>
                <a:cs typeface="Gill Sans" charset="0"/>
              </a:rPr>
              <a:t>Varies with depth according to the IOPs</a:t>
            </a:r>
          </a:p>
          <a:p>
            <a:r>
              <a:rPr lang="en-US" sz="1600">
                <a:solidFill>
                  <a:srgbClr val="FF0000"/>
                </a:solidFill>
                <a:latin typeface="Gill Sans" charset="0"/>
                <a:ea typeface="Gill Sans" charset="0"/>
                <a:cs typeface="Gill Sans" charset="0"/>
              </a:rPr>
              <a:t>IOPs with radiative transfer eqns describe the AOPS</a:t>
            </a:r>
          </a:p>
        </p:txBody>
      </p:sp>
      <p:sp>
        <p:nvSpPr>
          <p:cNvPr id="90" name="Rectangle 89"/>
          <p:cNvSpPr/>
          <p:nvPr/>
        </p:nvSpPr>
        <p:spPr>
          <a:xfrm>
            <a:off x="6454775" y="642938"/>
            <a:ext cx="2613025" cy="4860925"/>
          </a:xfrm>
          <a:prstGeom prst="rect">
            <a:avLst/>
          </a:prstGeom>
          <a:noFill/>
          <a:ln w="28575" cap="flat" cmpd="sng" algn="ctr">
            <a:solidFill>
              <a:srgbClr val="3366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rgbClr val="FF6600"/>
                </a:solidFill>
              </a:ln>
              <a:solidFill>
                <a:srgbClr val="FF0000"/>
              </a:solidFill>
            </a:endParaRPr>
          </a:p>
        </p:txBody>
      </p:sp>
      <p:cxnSp>
        <p:nvCxnSpPr>
          <p:cNvPr id="91" name="Straight Connector 90"/>
          <p:cNvCxnSpPr/>
          <p:nvPr/>
        </p:nvCxnSpPr>
        <p:spPr>
          <a:xfrm rot="16200000" flipV="1">
            <a:off x="5766594" y="615157"/>
            <a:ext cx="765175" cy="611187"/>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sp>
        <p:nvSpPr>
          <p:cNvPr id="25620" name="TextBox 93"/>
          <p:cNvSpPr txBox="1">
            <a:spLocks noChangeArrowheads="1"/>
          </p:cNvSpPr>
          <p:nvPr/>
        </p:nvSpPr>
        <p:spPr bwMode="auto">
          <a:xfrm>
            <a:off x="5762625" y="5448300"/>
            <a:ext cx="3500438" cy="831850"/>
          </a:xfrm>
          <a:prstGeom prst="rect">
            <a:avLst/>
          </a:prstGeom>
          <a:noFill/>
          <a:ln w="9525">
            <a:noFill/>
            <a:miter lim="800000"/>
            <a:headEnd/>
            <a:tailEnd/>
          </a:ln>
        </p:spPr>
        <p:txBody>
          <a:bodyPr wrap="none">
            <a:prstTxWarp prst="textNoShape">
              <a:avLst/>
            </a:prstTxWarp>
            <a:spAutoFit/>
          </a:bodyPr>
          <a:lstStyle/>
          <a:p>
            <a:r>
              <a:rPr lang="en-US" sz="1600">
                <a:solidFill>
                  <a:srgbClr val="0000FF"/>
                </a:solidFill>
                <a:latin typeface="Gill Sans" charset="0"/>
                <a:ea typeface="Gill Sans" charset="0"/>
                <a:cs typeface="Gill Sans" charset="0"/>
              </a:rPr>
              <a:t>Efficiency of converting energy into </a:t>
            </a:r>
          </a:p>
          <a:p>
            <a:r>
              <a:rPr lang="en-US" sz="1600">
                <a:solidFill>
                  <a:srgbClr val="0000FF"/>
                </a:solidFill>
                <a:latin typeface="Gill Sans" charset="0"/>
                <a:ea typeface="Gill Sans" charset="0"/>
                <a:cs typeface="Gill Sans" charset="0"/>
              </a:rPr>
              <a:t>End product (electrons, oxygen, carbon)</a:t>
            </a:r>
          </a:p>
          <a:p>
            <a:r>
              <a:rPr lang="en-US" sz="1600">
                <a:solidFill>
                  <a:srgbClr val="0000FF"/>
                </a:solidFill>
                <a:latin typeface="Gill Sans" charset="0"/>
                <a:ea typeface="Gill Sans" charset="0"/>
                <a:cs typeface="Gill Sans" charset="0"/>
              </a:rPr>
              <a:t>Varies with end product and physiology</a:t>
            </a:r>
          </a:p>
        </p:txBody>
      </p:sp>
      <p:pic>
        <p:nvPicPr>
          <p:cNvPr id="25621" name="Picture 94"/>
          <p:cNvPicPr>
            <a:picLocks noChangeAspect="1"/>
          </p:cNvPicPr>
          <p:nvPr/>
        </p:nvPicPr>
        <p:blipFill>
          <a:blip r:embed="rId10"/>
          <a:srcRect t="39999" r="3441" b="38953"/>
          <a:stretch>
            <a:fillRect/>
          </a:stretch>
        </p:blipFill>
        <p:spPr bwMode="auto">
          <a:xfrm rot="-5400000" flipH="1" flipV="1">
            <a:off x="6350794" y="2509044"/>
            <a:ext cx="4414837" cy="962025"/>
          </a:xfrm>
          <a:prstGeom prst="rect">
            <a:avLst/>
          </a:prstGeom>
          <a:noFill/>
          <a:ln w="9525">
            <a:noFill/>
            <a:miter lim="800000"/>
            <a:headEnd/>
            <a:tailEnd/>
          </a:ln>
        </p:spPr>
      </p:pic>
      <p:sp>
        <p:nvSpPr>
          <p:cNvPr id="25622" name="TextBox 95"/>
          <p:cNvSpPr txBox="1">
            <a:spLocks noChangeArrowheads="1"/>
          </p:cNvSpPr>
          <p:nvPr/>
        </p:nvSpPr>
        <p:spPr bwMode="auto">
          <a:xfrm>
            <a:off x="6534150" y="327025"/>
            <a:ext cx="2279650" cy="307975"/>
          </a:xfrm>
          <a:prstGeom prst="rect">
            <a:avLst/>
          </a:prstGeom>
          <a:noFill/>
          <a:ln w="9525">
            <a:noFill/>
            <a:miter lim="800000"/>
            <a:headEnd/>
            <a:tailEnd/>
          </a:ln>
        </p:spPr>
        <p:txBody>
          <a:bodyPr wrap="none">
            <a:prstTxWarp prst="textNoShape">
              <a:avLst/>
            </a:prstTxWarp>
            <a:spAutoFit/>
          </a:bodyPr>
          <a:lstStyle/>
          <a:p>
            <a:r>
              <a:rPr lang="en-US" sz="1400">
                <a:solidFill>
                  <a:srgbClr val="0000FF"/>
                </a:solidFill>
                <a:latin typeface="Gill Sans" charset="0"/>
                <a:ea typeface="Gill Sans" charset="0"/>
                <a:cs typeface="Gill Sans" charset="0"/>
              </a:rPr>
              <a:t>Quantum efficiency of ……..</a:t>
            </a:r>
          </a:p>
        </p:txBody>
      </p:sp>
      <p:cxnSp>
        <p:nvCxnSpPr>
          <p:cNvPr id="98" name="Straight Arrow Connector 97"/>
          <p:cNvCxnSpPr/>
          <p:nvPr/>
        </p:nvCxnSpPr>
        <p:spPr>
          <a:xfrm rot="16200000" flipH="1">
            <a:off x="5907088" y="3114675"/>
            <a:ext cx="4305300" cy="0"/>
          </a:xfrm>
          <a:prstGeom prst="straightConnector1">
            <a:avLst/>
          </a:prstGeom>
          <a:ln>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sp>
        <p:nvSpPr>
          <p:cNvPr id="25624" name="Rectangle 98"/>
          <p:cNvSpPr>
            <a:spLocks noChangeArrowheads="1"/>
          </p:cNvSpPr>
          <p:nvPr/>
        </p:nvSpPr>
        <p:spPr bwMode="auto">
          <a:xfrm rot="-5400000">
            <a:off x="7505700" y="938213"/>
            <a:ext cx="617537" cy="369888"/>
          </a:xfrm>
          <a:prstGeom prst="rect">
            <a:avLst/>
          </a:prstGeom>
          <a:noFill/>
          <a:ln w="9525">
            <a:noFill/>
            <a:miter lim="800000"/>
            <a:headEnd/>
            <a:tailEnd/>
          </a:ln>
        </p:spPr>
        <p:txBody>
          <a:bodyPr wrap="none">
            <a:prstTxWarp prst="textNoShape">
              <a:avLst/>
            </a:prstTxWarp>
            <a:spAutoFit/>
          </a:bodyPr>
          <a:lstStyle/>
          <a:p>
            <a:r>
              <a:rPr lang="en-US">
                <a:solidFill>
                  <a:srgbClr val="0000FF"/>
                </a:solidFill>
                <a:latin typeface="Gill Sans" charset="0"/>
                <a:ea typeface="Gill Sans" charset="0"/>
                <a:cs typeface="Gill Sans" charset="0"/>
              </a:rPr>
              <a:t>High</a:t>
            </a:r>
            <a:endParaRPr lang="en-US"/>
          </a:p>
        </p:txBody>
      </p:sp>
      <p:sp>
        <p:nvSpPr>
          <p:cNvPr id="25625" name="Rectangle 99"/>
          <p:cNvSpPr>
            <a:spLocks noChangeArrowheads="1"/>
          </p:cNvSpPr>
          <p:nvPr/>
        </p:nvSpPr>
        <p:spPr bwMode="auto">
          <a:xfrm rot="-5400000">
            <a:off x="7543800" y="4818063"/>
            <a:ext cx="595313" cy="369887"/>
          </a:xfrm>
          <a:prstGeom prst="rect">
            <a:avLst/>
          </a:prstGeom>
          <a:noFill/>
          <a:ln w="9525">
            <a:noFill/>
            <a:miter lim="800000"/>
            <a:headEnd/>
            <a:tailEnd/>
          </a:ln>
        </p:spPr>
        <p:txBody>
          <a:bodyPr wrap="none">
            <a:prstTxWarp prst="textNoShape">
              <a:avLst/>
            </a:prstTxWarp>
            <a:spAutoFit/>
          </a:bodyPr>
          <a:lstStyle/>
          <a:p>
            <a:r>
              <a:rPr lang="en-US">
                <a:solidFill>
                  <a:srgbClr val="0000FF"/>
                </a:solidFill>
                <a:latin typeface="Gill Sans" charset="0"/>
                <a:ea typeface="Gill Sans" charset="0"/>
                <a:cs typeface="Gill Sans" charset="0"/>
              </a:rPr>
              <a:t>Low</a:t>
            </a:r>
            <a:endParaRPr lang="en-US"/>
          </a:p>
        </p:txBody>
      </p:sp>
      <p:sp>
        <p:nvSpPr>
          <p:cNvPr id="25626" name="Rectangle 100"/>
          <p:cNvSpPr>
            <a:spLocks noChangeArrowheads="1"/>
          </p:cNvSpPr>
          <p:nvPr/>
        </p:nvSpPr>
        <p:spPr bwMode="auto">
          <a:xfrm>
            <a:off x="6524625" y="1062038"/>
            <a:ext cx="1247775" cy="369887"/>
          </a:xfrm>
          <a:prstGeom prst="rect">
            <a:avLst/>
          </a:prstGeom>
          <a:noFill/>
          <a:ln w="9525">
            <a:noFill/>
            <a:miter lim="800000"/>
            <a:headEnd/>
            <a:tailEnd/>
          </a:ln>
        </p:spPr>
        <p:txBody>
          <a:bodyPr wrap="none">
            <a:prstTxWarp prst="textNoShape">
              <a:avLst/>
            </a:prstTxWarp>
            <a:spAutoFit/>
          </a:bodyPr>
          <a:lstStyle/>
          <a:p>
            <a:r>
              <a:rPr lang="en-US">
                <a:solidFill>
                  <a:srgbClr val="0000FF"/>
                </a:solidFill>
                <a:latin typeface="Gill Sans" charset="0"/>
                <a:ea typeface="Gill Sans" charset="0"/>
                <a:cs typeface="Gill Sans" charset="0"/>
              </a:rPr>
              <a:t>Absorption</a:t>
            </a:r>
            <a:endParaRPr lang="en-US"/>
          </a:p>
        </p:txBody>
      </p:sp>
      <p:sp>
        <p:nvSpPr>
          <p:cNvPr id="25627" name="Rectangle 101"/>
          <p:cNvSpPr>
            <a:spLocks noChangeArrowheads="1"/>
          </p:cNvSpPr>
          <p:nvPr/>
        </p:nvSpPr>
        <p:spPr bwMode="auto">
          <a:xfrm>
            <a:off x="6575425" y="1944688"/>
            <a:ext cx="1411288" cy="922337"/>
          </a:xfrm>
          <a:prstGeom prst="rect">
            <a:avLst/>
          </a:prstGeom>
          <a:noFill/>
          <a:ln w="9525">
            <a:noFill/>
            <a:miter lim="800000"/>
            <a:headEnd/>
            <a:tailEnd/>
          </a:ln>
        </p:spPr>
        <p:txBody>
          <a:bodyPr wrap="none">
            <a:prstTxWarp prst="textNoShape">
              <a:avLst/>
            </a:prstTxWarp>
            <a:spAutoFit/>
          </a:bodyPr>
          <a:lstStyle/>
          <a:p>
            <a:pPr algn="ctr"/>
            <a:r>
              <a:rPr lang="en-US">
                <a:solidFill>
                  <a:srgbClr val="0000FF"/>
                </a:solidFill>
                <a:latin typeface="Gill Sans" charset="0"/>
                <a:ea typeface="Gill Sans" charset="0"/>
                <a:cs typeface="Gill Sans" charset="0"/>
              </a:rPr>
              <a:t>Fluorescence</a:t>
            </a:r>
          </a:p>
          <a:p>
            <a:pPr algn="ctr"/>
            <a:r>
              <a:rPr lang="en-US">
                <a:solidFill>
                  <a:srgbClr val="0000FF"/>
                </a:solidFill>
                <a:latin typeface="Gill Sans" charset="0"/>
                <a:ea typeface="Gill Sans" charset="0"/>
                <a:cs typeface="Gill Sans" charset="0"/>
              </a:rPr>
              <a:t>or charge </a:t>
            </a:r>
          </a:p>
          <a:p>
            <a:pPr algn="ctr"/>
            <a:r>
              <a:rPr lang="en-US">
                <a:solidFill>
                  <a:srgbClr val="0000FF"/>
                </a:solidFill>
                <a:latin typeface="Gill Sans" charset="0"/>
                <a:ea typeface="Gill Sans" charset="0"/>
                <a:cs typeface="Gill Sans" charset="0"/>
              </a:rPr>
              <a:t>separation</a:t>
            </a:r>
            <a:endParaRPr lang="en-US"/>
          </a:p>
        </p:txBody>
      </p:sp>
      <p:sp>
        <p:nvSpPr>
          <p:cNvPr id="25628" name="Rectangle 102"/>
          <p:cNvSpPr>
            <a:spLocks noChangeArrowheads="1"/>
          </p:cNvSpPr>
          <p:nvPr/>
        </p:nvSpPr>
        <p:spPr bwMode="auto">
          <a:xfrm>
            <a:off x="6805613" y="3219450"/>
            <a:ext cx="849312" cy="368300"/>
          </a:xfrm>
          <a:prstGeom prst="rect">
            <a:avLst/>
          </a:prstGeom>
          <a:noFill/>
          <a:ln w="9525">
            <a:noFill/>
            <a:miter lim="800000"/>
            <a:headEnd/>
            <a:tailEnd/>
          </a:ln>
        </p:spPr>
        <p:txBody>
          <a:bodyPr wrap="none">
            <a:prstTxWarp prst="textNoShape">
              <a:avLst/>
            </a:prstTxWarp>
            <a:spAutoFit/>
          </a:bodyPr>
          <a:lstStyle/>
          <a:p>
            <a:pPr algn="ctr"/>
            <a:r>
              <a:rPr lang="en-US">
                <a:solidFill>
                  <a:srgbClr val="0000FF"/>
                </a:solidFill>
                <a:latin typeface="Gill Sans" charset="0"/>
                <a:ea typeface="Gill Sans" charset="0"/>
                <a:cs typeface="Gill Sans" charset="0"/>
              </a:rPr>
              <a:t>oxygen</a:t>
            </a:r>
            <a:endParaRPr lang="en-US"/>
          </a:p>
        </p:txBody>
      </p:sp>
      <p:sp>
        <p:nvSpPr>
          <p:cNvPr id="25629" name="Rectangle 103"/>
          <p:cNvSpPr>
            <a:spLocks noChangeArrowheads="1"/>
          </p:cNvSpPr>
          <p:nvPr/>
        </p:nvSpPr>
        <p:spPr bwMode="auto">
          <a:xfrm>
            <a:off x="6480175" y="4046538"/>
            <a:ext cx="1506538" cy="646112"/>
          </a:xfrm>
          <a:prstGeom prst="rect">
            <a:avLst/>
          </a:prstGeom>
          <a:noFill/>
          <a:ln w="9525">
            <a:noFill/>
            <a:miter lim="800000"/>
            <a:headEnd/>
            <a:tailEnd/>
          </a:ln>
        </p:spPr>
        <p:txBody>
          <a:bodyPr>
            <a:prstTxWarp prst="textNoShape">
              <a:avLst/>
            </a:prstTxWarp>
            <a:spAutoFit/>
          </a:bodyPr>
          <a:lstStyle/>
          <a:p>
            <a:pPr algn="ctr"/>
            <a:r>
              <a:rPr lang="en-US">
                <a:solidFill>
                  <a:srgbClr val="0000FF"/>
                </a:solidFill>
                <a:latin typeface="Gill Sans" charset="0"/>
                <a:ea typeface="Gill Sans" charset="0"/>
                <a:cs typeface="Gill Sans" charset="0"/>
              </a:rPr>
              <a:t>carbon fixation</a:t>
            </a:r>
            <a:endParaRPr lang="en-US"/>
          </a:p>
        </p:txBody>
      </p:sp>
      <p:sp>
        <p:nvSpPr>
          <p:cNvPr id="25630" name="Rectangle 104"/>
          <p:cNvSpPr>
            <a:spLocks noChangeArrowheads="1"/>
          </p:cNvSpPr>
          <p:nvPr/>
        </p:nvSpPr>
        <p:spPr bwMode="auto">
          <a:xfrm>
            <a:off x="6462713" y="5130800"/>
            <a:ext cx="1508125" cy="368300"/>
          </a:xfrm>
          <a:prstGeom prst="rect">
            <a:avLst/>
          </a:prstGeom>
          <a:noFill/>
          <a:ln w="9525">
            <a:noFill/>
            <a:miter lim="800000"/>
            <a:headEnd/>
            <a:tailEnd/>
          </a:ln>
        </p:spPr>
        <p:txBody>
          <a:bodyPr>
            <a:prstTxWarp prst="textNoShape">
              <a:avLst/>
            </a:prstTxWarp>
            <a:spAutoFit/>
          </a:bodyPr>
          <a:lstStyle/>
          <a:p>
            <a:pPr algn="ctr"/>
            <a:r>
              <a:rPr lang="en-US">
                <a:solidFill>
                  <a:srgbClr val="0000FF"/>
                </a:solidFill>
                <a:latin typeface="Gill Sans" charset="0"/>
                <a:ea typeface="Gill Sans" charset="0"/>
                <a:cs typeface="Gill Sans" charset="0"/>
              </a:rPr>
              <a:t>growth</a:t>
            </a:r>
            <a:endParaRPr lang="en-US"/>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9"/>
          <p:cNvGrpSpPr>
            <a:grpSpLocks/>
          </p:cNvGrpSpPr>
          <p:nvPr/>
        </p:nvGrpSpPr>
        <p:grpSpPr bwMode="auto">
          <a:xfrm>
            <a:off x="2705100" y="1249362"/>
            <a:ext cx="5087938" cy="3581400"/>
            <a:chOff x="816" y="1777"/>
            <a:chExt cx="2821" cy="1907"/>
          </a:xfrm>
        </p:grpSpPr>
        <p:pic>
          <p:nvPicPr>
            <p:cNvPr id="5" name="Picture 5" descr="Pages from Gardner_etal_JGR2001"/>
            <p:cNvPicPr>
              <a:picLocks noChangeAspect="1" noChangeArrowheads="1"/>
            </p:cNvPicPr>
            <p:nvPr/>
          </p:nvPicPr>
          <p:blipFill>
            <a:blip r:embed="rId2"/>
            <a:srcRect/>
            <a:stretch>
              <a:fillRect/>
            </a:stretch>
          </p:blipFill>
          <p:spPr bwMode="auto">
            <a:xfrm>
              <a:off x="816" y="1777"/>
              <a:ext cx="2821" cy="1907"/>
            </a:xfrm>
            <a:prstGeom prst="rect">
              <a:avLst/>
            </a:prstGeom>
            <a:noFill/>
          </p:spPr>
        </p:pic>
        <p:sp>
          <p:nvSpPr>
            <p:cNvPr id="6" name="Rectangle 8"/>
            <p:cNvSpPr>
              <a:spLocks noChangeArrowheads="1"/>
            </p:cNvSpPr>
            <p:nvPr/>
          </p:nvSpPr>
          <p:spPr bwMode="auto">
            <a:xfrm>
              <a:off x="1440" y="1779"/>
              <a:ext cx="336" cy="144"/>
            </a:xfrm>
            <a:prstGeom prst="rect">
              <a:avLst/>
            </a:prstGeom>
            <a:solidFill>
              <a:srgbClr val="FFFFFF"/>
            </a:solidFill>
            <a:ln w="9525">
              <a:noFill/>
              <a:miter lim="800000"/>
              <a:headEnd/>
              <a:tailEnd/>
            </a:ln>
            <a:effectLst/>
          </p:spPr>
          <p:txBody>
            <a:bodyPr wrap="none" anchor="ctr">
              <a:prstTxWarp prst="textNoShape">
                <a:avLst/>
              </a:prstTxWarp>
            </a:bodyPr>
            <a:lstStyle/>
            <a:p>
              <a:endParaRPr lang="en-US">
                <a:solidFill>
                  <a:srgbClr val="FF0000"/>
                </a:solidFill>
              </a:endParaRPr>
            </a:p>
          </p:txBody>
        </p:sp>
      </p:grpSp>
      <p:sp>
        <p:nvSpPr>
          <p:cNvPr id="7" name="Text Box 13"/>
          <p:cNvSpPr txBox="1">
            <a:spLocks noChangeArrowheads="1"/>
          </p:cNvSpPr>
          <p:nvPr/>
        </p:nvSpPr>
        <p:spPr bwMode="auto">
          <a:xfrm>
            <a:off x="1181100" y="1020762"/>
            <a:ext cx="2065890" cy="461665"/>
          </a:xfrm>
          <a:prstGeom prst="rect">
            <a:avLst/>
          </a:prstGeom>
          <a:solidFill>
            <a:srgbClr val="FFFFFF"/>
          </a:solidFill>
          <a:ln w="9525">
            <a:noFill/>
            <a:miter lim="800000"/>
            <a:headEnd/>
            <a:tailEnd/>
          </a:ln>
          <a:effectLst/>
        </p:spPr>
        <p:txBody>
          <a:bodyPr wrap="none">
            <a:prstTxWarp prst="textNoShape">
              <a:avLst/>
            </a:prstTxWarp>
            <a:spAutoFit/>
          </a:bodyPr>
          <a:lstStyle/>
          <a:p>
            <a:r>
              <a:rPr lang="en-US" sz="2400" b="1" i="0">
                <a:solidFill>
                  <a:srgbClr val="FF0000"/>
                </a:solidFill>
              </a:rPr>
              <a:t>Bottom layer</a:t>
            </a:r>
          </a:p>
        </p:txBody>
      </p:sp>
      <p:sp>
        <p:nvSpPr>
          <p:cNvPr id="8" name="Rectangle 6"/>
          <p:cNvSpPr>
            <a:spLocks noGrp="1" noChangeArrowheads="1"/>
          </p:cNvSpPr>
          <p:nvPr>
            <p:ph type="title"/>
          </p:nvPr>
        </p:nvSpPr>
        <p:spPr bwMode="auto">
          <a:xfrm>
            <a:off x="419100" y="0"/>
            <a:ext cx="8229600" cy="868362"/>
          </a:xfrm>
          <a:noFill/>
          <a:ln>
            <a:miter lim="800000"/>
            <a:headEnd/>
            <a:tailEnd/>
          </a:ln>
        </p:spPr>
        <p:txBody>
          <a:bodyPr wrap="square" lIns="91440" tIns="45720" rIns="91440" bIns="45720" numCol="1" anchor="t" anchorCtr="0" compatLnSpc="1">
            <a:prstTxWarp prst="textNoShape">
              <a:avLst/>
            </a:prstTxWarp>
          </a:bodyPr>
          <a:lstStyle/>
          <a:p>
            <a:r>
              <a:rPr lang="en-US" i="1">
                <a:solidFill>
                  <a:srgbClr val="FF0000"/>
                </a:solidFill>
              </a:rPr>
              <a:t>POC</a:t>
            </a:r>
            <a:r>
              <a:rPr lang="en-US">
                <a:solidFill>
                  <a:srgbClr val="FF0000"/>
                </a:solidFill>
              </a:rPr>
              <a:t>-Scattering</a:t>
            </a:r>
          </a:p>
        </p:txBody>
      </p:sp>
      <p:sp>
        <p:nvSpPr>
          <p:cNvPr id="9" name="Text Box 10"/>
          <p:cNvSpPr txBox="1">
            <a:spLocks noChangeArrowheads="1"/>
          </p:cNvSpPr>
          <p:nvPr/>
        </p:nvSpPr>
        <p:spPr bwMode="auto">
          <a:xfrm>
            <a:off x="5734050" y="4783137"/>
            <a:ext cx="2173680" cy="369332"/>
          </a:xfrm>
          <a:prstGeom prst="rect">
            <a:avLst/>
          </a:prstGeom>
          <a:noFill/>
          <a:ln w="9525">
            <a:noFill/>
            <a:miter lim="800000"/>
            <a:headEnd/>
            <a:tailEnd/>
          </a:ln>
          <a:effectLst/>
        </p:spPr>
        <p:txBody>
          <a:bodyPr wrap="none">
            <a:prstTxWarp prst="textNoShape">
              <a:avLst/>
            </a:prstTxWarp>
            <a:spAutoFit/>
          </a:bodyPr>
          <a:lstStyle/>
          <a:p>
            <a:r>
              <a:rPr lang="en-US" i="0">
                <a:solidFill>
                  <a:srgbClr val="FF0000"/>
                </a:solidFill>
                <a:latin typeface="Helvetica" pitchFamily="-111" charset="0"/>
              </a:rPr>
              <a:t>Gardner et al. 2001</a:t>
            </a:r>
          </a:p>
        </p:txBody>
      </p:sp>
      <p:sp>
        <p:nvSpPr>
          <p:cNvPr id="10" name="Text Box 11"/>
          <p:cNvSpPr txBox="1">
            <a:spLocks noChangeArrowheads="1"/>
          </p:cNvSpPr>
          <p:nvPr/>
        </p:nvSpPr>
        <p:spPr bwMode="auto">
          <a:xfrm>
            <a:off x="3695700" y="868362"/>
            <a:ext cx="3390672" cy="369332"/>
          </a:xfrm>
          <a:prstGeom prst="rect">
            <a:avLst/>
          </a:prstGeom>
          <a:noFill/>
          <a:ln w="9525">
            <a:noFill/>
            <a:miter lim="800000"/>
            <a:headEnd/>
            <a:tailEnd/>
          </a:ln>
          <a:effectLst/>
        </p:spPr>
        <p:txBody>
          <a:bodyPr wrap="none">
            <a:prstTxWarp prst="textNoShape">
              <a:avLst/>
            </a:prstTxWarp>
            <a:spAutoFit/>
          </a:bodyPr>
          <a:lstStyle/>
          <a:p>
            <a:r>
              <a:rPr lang="en-US" i="0">
                <a:solidFill>
                  <a:srgbClr val="FF0000"/>
                </a:solidFill>
              </a:rPr>
              <a:t>New England Continental Shelf</a:t>
            </a:r>
          </a:p>
        </p:txBody>
      </p:sp>
      <p:sp>
        <p:nvSpPr>
          <p:cNvPr id="11" name="Line 12"/>
          <p:cNvSpPr>
            <a:spLocks noChangeShapeType="1"/>
          </p:cNvSpPr>
          <p:nvPr/>
        </p:nvSpPr>
        <p:spPr bwMode="auto">
          <a:xfrm>
            <a:off x="2705100" y="1477962"/>
            <a:ext cx="1295400" cy="685800"/>
          </a:xfrm>
          <a:prstGeom prst="line">
            <a:avLst/>
          </a:prstGeom>
          <a:noFill/>
          <a:ln w="76200">
            <a:solidFill>
              <a:srgbClr val="FF0000"/>
            </a:solidFill>
            <a:round/>
            <a:headEnd/>
            <a:tailEnd type="triangle" w="med" len="med"/>
          </a:ln>
          <a:effectLst/>
        </p:spPr>
        <p:txBody>
          <a:bodyPr>
            <a:prstTxWarp prst="textNoShape">
              <a:avLst/>
            </a:prstTxWarp>
          </a:bodyPr>
          <a:lstStyle/>
          <a:p>
            <a:endParaRPr lang="en-US">
              <a:solidFill>
                <a:srgbClr val="FF0000"/>
              </a:solidFill>
            </a:endParaRPr>
          </a:p>
        </p:txBody>
      </p:sp>
      <p:sp>
        <p:nvSpPr>
          <p:cNvPr id="12" name="Line 14"/>
          <p:cNvSpPr>
            <a:spLocks noChangeShapeType="1"/>
          </p:cNvSpPr>
          <p:nvPr/>
        </p:nvSpPr>
        <p:spPr bwMode="auto">
          <a:xfrm flipH="1" flipV="1">
            <a:off x="5143500" y="3230562"/>
            <a:ext cx="685800" cy="381000"/>
          </a:xfrm>
          <a:prstGeom prst="line">
            <a:avLst/>
          </a:prstGeom>
          <a:noFill/>
          <a:ln w="76200">
            <a:solidFill>
              <a:srgbClr val="FF0000"/>
            </a:solidFill>
            <a:round/>
            <a:headEnd/>
            <a:tailEnd type="triangle" w="med" len="med"/>
          </a:ln>
          <a:effectLst/>
        </p:spPr>
        <p:txBody>
          <a:bodyPr>
            <a:prstTxWarp prst="textNoShape">
              <a:avLst/>
            </a:prstTxWarp>
          </a:bodyPr>
          <a:lstStyle/>
          <a:p>
            <a:endParaRPr lang="en-US">
              <a:solidFill>
                <a:srgbClr val="FF0000"/>
              </a:solidFill>
            </a:endParaRPr>
          </a:p>
        </p:txBody>
      </p:sp>
      <p:sp>
        <p:nvSpPr>
          <p:cNvPr id="13" name="Text Box 15"/>
          <p:cNvSpPr txBox="1">
            <a:spLocks noChangeArrowheads="1"/>
          </p:cNvSpPr>
          <p:nvPr/>
        </p:nvSpPr>
        <p:spPr bwMode="auto">
          <a:xfrm>
            <a:off x="5829300" y="3459162"/>
            <a:ext cx="2118038" cy="461665"/>
          </a:xfrm>
          <a:prstGeom prst="rect">
            <a:avLst/>
          </a:prstGeom>
          <a:solidFill>
            <a:srgbClr val="FFFFFF"/>
          </a:solidFill>
          <a:ln w="9525">
            <a:noFill/>
            <a:miter lim="800000"/>
            <a:headEnd/>
            <a:tailEnd/>
          </a:ln>
          <a:effectLst/>
        </p:spPr>
        <p:txBody>
          <a:bodyPr wrap="none">
            <a:prstTxWarp prst="textNoShape">
              <a:avLst/>
            </a:prstTxWarp>
            <a:spAutoFit/>
          </a:bodyPr>
          <a:lstStyle/>
          <a:p>
            <a:r>
              <a:rPr lang="en-US" sz="2400" b="1" i="0" dirty="0">
                <a:solidFill>
                  <a:srgbClr val="FF0000"/>
                </a:solidFill>
              </a:rPr>
              <a:t>Surface layer</a:t>
            </a:r>
          </a:p>
        </p:txBody>
      </p:sp>
      <p:sp>
        <p:nvSpPr>
          <p:cNvPr id="14" name="Text Box 16"/>
          <p:cNvSpPr txBox="1">
            <a:spLocks noChangeArrowheads="1"/>
          </p:cNvSpPr>
          <p:nvPr/>
        </p:nvSpPr>
        <p:spPr bwMode="auto">
          <a:xfrm>
            <a:off x="1638300" y="2011362"/>
            <a:ext cx="1397000" cy="461665"/>
          </a:xfrm>
          <a:prstGeom prst="rect">
            <a:avLst/>
          </a:prstGeom>
          <a:noFill/>
          <a:ln w="9525">
            <a:noFill/>
            <a:miter lim="800000"/>
            <a:headEnd/>
            <a:tailEnd/>
          </a:ln>
          <a:effectLst/>
        </p:spPr>
        <p:txBody>
          <a:bodyPr wrap="square">
            <a:prstTxWarp prst="textNoShape">
              <a:avLst/>
            </a:prstTxWarp>
            <a:spAutoFit/>
          </a:bodyPr>
          <a:lstStyle/>
          <a:p>
            <a:pPr marL="461963" indent="-461963"/>
            <a:r>
              <a:rPr lang="en-US" sz="2400" dirty="0">
                <a:solidFill>
                  <a:srgbClr val="FF0000"/>
                </a:solidFill>
              </a:rPr>
              <a:t>c</a:t>
            </a:r>
            <a:r>
              <a:rPr lang="en-US" sz="2400" baseline="-25000" dirty="0">
                <a:solidFill>
                  <a:srgbClr val="FF0000"/>
                </a:solidFill>
              </a:rPr>
              <a:t>p</a:t>
            </a:r>
            <a:r>
              <a:rPr lang="en-US" sz="2400" dirty="0">
                <a:solidFill>
                  <a:srgbClr val="FF0000"/>
                </a:solidFill>
              </a:rPr>
              <a:t>(660)</a:t>
            </a:r>
          </a:p>
        </p:txBody>
      </p:sp>
      <p:sp>
        <p:nvSpPr>
          <p:cNvPr id="15" name="Text Box 17"/>
          <p:cNvSpPr txBox="1">
            <a:spLocks noChangeArrowheads="1"/>
          </p:cNvSpPr>
          <p:nvPr/>
        </p:nvSpPr>
        <p:spPr bwMode="auto">
          <a:xfrm>
            <a:off x="1866900" y="4830762"/>
            <a:ext cx="2057400" cy="457200"/>
          </a:xfrm>
          <a:prstGeom prst="rect">
            <a:avLst/>
          </a:prstGeom>
          <a:noFill/>
          <a:ln w="9525">
            <a:noFill/>
            <a:miter lim="800000"/>
            <a:headEnd/>
            <a:tailEnd/>
          </a:ln>
          <a:effectLst/>
        </p:spPr>
        <p:txBody>
          <a:bodyPr>
            <a:prstTxWarp prst="textNoShape">
              <a:avLst/>
            </a:prstTxWarp>
            <a:spAutoFit/>
          </a:bodyPr>
          <a:lstStyle/>
          <a:p>
            <a:pPr marL="461963" indent="-461963"/>
            <a:endParaRPr lang="fr-FR" sz="2400" i="0">
              <a:solidFill>
                <a:srgbClr val="FF0000"/>
              </a:solidFill>
            </a:endParaRPr>
          </a:p>
        </p:txBody>
      </p:sp>
      <p:sp>
        <p:nvSpPr>
          <p:cNvPr id="16" name="Text Box 24"/>
          <p:cNvSpPr txBox="1">
            <a:spLocks noChangeArrowheads="1"/>
          </p:cNvSpPr>
          <p:nvPr/>
        </p:nvSpPr>
        <p:spPr bwMode="auto">
          <a:xfrm>
            <a:off x="323850" y="5364162"/>
            <a:ext cx="8420100" cy="430887"/>
          </a:xfrm>
          <a:prstGeom prst="rect">
            <a:avLst/>
          </a:prstGeom>
          <a:noFill/>
          <a:ln w="9525">
            <a:noFill/>
            <a:miter lim="800000"/>
            <a:headEnd/>
            <a:tailEnd/>
          </a:ln>
          <a:effectLst/>
        </p:spPr>
        <p:txBody>
          <a:bodyPr wrap="square">
            <a:prstTxWarp prst="textNoShape">
              <a:avLst/>
            </a:prstTxWarp>
            <a:spAutoFit/>
          </a:bodyPr>
          <a:lstStyle/>
          <a:p>
            <a:pPr marL="914400" indent="-857250"/>
            <a:r>
              <a:rPr lang="en-US" sz="2200" i="0" dirty="0" err="1">
                <a:solidFill>
                  <a:srgbClr val="FF0000"/>
                </a:solidFill>
                <a:sym typeface="Wingdings" pitchFamily="-111" charset="2"/>
              </a:rPr>
              <a:t></a:t>
            </a:r>
            <a:r>
              <a:rPr lang="en-US" sz="2200" i="0" dirty="0">
                <a:solidFill>
                  <a:srgbClr val="FF0000"/>
                </a:solidFill>
                <a:sym typeface="Wingdings" pitchFamily="-111" charset="2"/>
              </a:rPr>
              <a:t> </a:t>
            </a:r>
            <a:r>
              <a:rPr lang="en-US" sz="2200" i="0" dirty="0">
                <a:solidFill>
                  <a:srgbClr val="FF0000"/>
                </a:solidFill>
              </a:rPr>
              <a:t>Under specific conditions, the </a:t>
            </a:r>
            <a:r>
              <a:rPr lang="en-US" sz="2200" dirty="0">
                <a:solidFill>
                  <a:srgbClr val="FF0000"/>
                </a:solidFill>
              </a:rPr>
              <a:t>c</a:t>
            </a:r>
            <a:r>
              <a:rPr lang="en-US" sz="2200" baseline="-25000" dirty="0">
                <a:solidFill>
                  <a:srgbClr val="FF0000"/>
                </a:solidFill>
              </a:rPr>
              <a:t>p</a:t>
            </a:r>
            <a:r>
              <a:rPr lang="en-US" sz="2200" i="0" dirty="0">
                <a:solidFill>
                  <a:srgbClr val="FF0000"/>
                </a:solidFill>
              </a:rPr>
              <a:t> – </a:t>
            </a:r>
            <a:r>
              <a:rPr lang="en-US" sz="2200" dirty="0">
                <a:solidFill>
                  <a:srgbClr val="FF0000"/>
                </a:solidFill>
              </a:rPr>
              <a:t>POC</a:t>
            </a:r>
            <a:r>
              <a:rPr lang="en-US" sz="2200" i="0" dirty="0">
                <a:solidFill>
                  <a:srgbClr val="FF0000"/>
                </a:solidFill>
              </a:rPr>
              <a:t> relationship varies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27"/>
          <p:cNvSpPr txBox="1">
            <a:spLocks noChangeArrowheads="1"/>
          </p:cNvSpPr>
          <p:nvPr/>
        </p:nvSpPr>
        <p:spPr bwMode="auto">
          <a:xfrm>
            <a:off x="533400" y="1149350"/>
            <a:ext cx="8077200" cy="4876800"/>
          </a:xfrm>
          <a:prstGeom prst="rect">
            <a:avLst/>
          </a:prstGeom>
          <a:noFill/>
          <a:ln>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folHlink"/>
              </a:buClr>
              <a:buSzPct val="75000"/>
              <a:buFont typeface="Monotype Sorts" pitchFamily="-111" charset="2"/>
              <a:buNone/>
              <a:tabLst/>
              <a:defRPr/>
            </a:pPr>
            <a:r>
              <a:rPr kumimoji="1" lang="fr-FR" sz="2000" b="0" i="0" u="none" strike="noStrike" kern="0" cap="none" spc="0" normalizeH="0" baseline="0" noProof="0" dirty="0" err="1" smtClean="0">
                <a:ln>
                  <a:noFill/>
                </a:ln>
                <a:solidFill>
                  <a:srgbClr val="FF0000"/>
                </a:solidFill>
                <a:effectLst>
                  <a:outerShdw blurRad="38100" dist="38100" dir="2700000" algn="tl">
                    <a:srgbClr val="000000"/>
                  </a:outerShdw>
                </a:effectLst>
                <a:uLnTx/>
                <a:uFillTx/>
                <a:latin typeface="+mn-lt"/>
                <a:ea typeface="+mn-ea"/>
                <a:cs typeface="+mn-cs"/>
              </a:rPr>
              <a:t>E.m</a:t>
            </a:r>
            <a:r>
              <a:rPr kumimoji="1" lang="fr-FR" sz="20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rPr>
              <a:t>. radiation </a:t>
            </a:r>
            <a:r>
              <a:rPr kumimoji="1" lang="fr-FR" sz="2000" b="0" i="0" u="none" strike="noStrike" kern="0" cap="none" spc="0" normalizeH="0" baseline="0" noProof="0" dirty="0" err="1" smtClean="0">
                <a:ln>
                  <a:noFill/>
                </a:ln>
                <a:solidFill>
                  <a:srgbClr val="FF0000"/>
                </a:solidFill>
                <a:effectLst>
                  <a:outerShdw blurRad="38100" dist="38100" dir="2700000" algn="tl">
                    <a:srgbClr val="000000"/>
                  </a:outerShdw>
                </a:effectLst>
                <a:uLnTx/>
                <a:uFillTx/>
                <a:latin typeface="+mn-lt"/>
                <a:ea typeface="+mn-ea"/>
                <a:cs typeface="+mn-cs"/>
              </a:rPr>
              <a:t>propagating</a:t>
            </a:r>
            <a:r>
              <a:rPr kumimoji="1" lang="fr-FR" sz="20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rPr>
              <a:t> as plane </a:t>
            </a:r>
            <a:r>
              <a:rPr kumimoji="1" lang="fr-FR" sz="2000" b="0" i="0" u="none" strike="noStrike" kern="0" cap="none" spc="0" normalizeH="0" baseline="0" noProof="0" dirty="0" err="1" smtClean="0">
                <a:ln>
                  <a:noFill/>
                </a:ln>
                <a:solidFill>
                  <a:srgbClr val="FF0000"/>
                </a:solidFill>
                <a:effectLst>
                  <a:outerShdw blurRad="38100" dist="38100" dir="2700000" algn="tl">
                    <a:srgbClr val="000000"/>
                  </a:outerShdw>
                </a:effectLst>
                <a:uLnTx/>
                <a:uFillTx/>
                <a:latin typeface="+mn-lt"/>
                <a:ea typeface="+mn-ea"/>
                <a:cs typeface="+mn-cs"/>
              </a:rPr>
              <a:t>waves</a:t>
            </a:r>
            <a:r>
              <a:rPr kumimoji="1" lang="fr-FR" sz="20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rPr>
              <a:t>; </a:t>
            </a:r>
            <a:r>
              <a:rPr kumimoji="1" lang="fr-FR" sz="2800" b="1" i="0" u="none" strike="noStrike" kern="0" cap="none" spc="0" normalizeH="0" baseline="0" noProof="0" dirty="0" err="1"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a:t>
            </a:r>
            <a:r>
              <a:rPr kumimoji="1" lang="fr-FR" sz="2800" b="1" i="0" u="none" strike="noStrike" kern="0" cap="none" spc="0" normalizeH="0" baseline="-25000" noProof="0" dirty="0" err="1"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g</a:t>
            </a:r>
            <a:r>
              <a:rPr kumimoji="1" lang="fr-FR" sz="2800" b="0" i="0" u="none" strike="noStrike" kern="0" cap="none" spc="0" normalizeH="0" baseline="-25000" noProof="0" dirty="0"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 </a:t>
            </a:r>
            <a:r>
              <a:rPr kumimoji="1" lang="fr-FR" sz="2000" b="0" i="0" u="none" strike="noStrike" kern="0" cap="none" spc="0" normalizeH="0" baseline="0" noProof="0" dirty="0" err="1"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geometric</a:t>
            </a:r>
            <a:r>
              <a:rPr kumimoji="1" lang="fr-FR" sz="20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 cross section (</a:t>
            </a:r>
            <a:r>
              <a:rPr kumimoji="1" lang="fr-FR" sz="2000" b="0" i="0" u="none" strike="noStrike" kern="0" cap="none" spc="0" normalizeH="0" baseline="0" noProof="0" dirty="0" err="1"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its</a:t>
            </a:r>
            <a:r>
              <a:rPr kumimoji="1" lang="fr-FR" sz="20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 « </a:t>
            </a:r>
            <a:r>
              <a:rPr kumimoji="1" lang="fr-FR" sz="2000" b="0" i="0" u="none" strike="noStrike" kern="0" cap="none" spc="0" normalizeH="0" baseline="0" noProof="0" dirty="0" err="1"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shadow</a:t>
            </a:r>
            <a:r>
              <a:rPr kumimoji="1" lang="fr-FR" sz="20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 »)</a:t>
            </a:r>
          </a:p>
          <a:p>
            <a:pPr marL="342900" marR="0" lvl="0" indent="-342900" algn="l" defTabSz="914400" rtl="0" eaLnBrk="0" fontAlgn="base" latinLnBrk="0" hangingPunct="0">
              <a:lnSpc>
                <a:spcPct val="100000"/>
              </a:lnSpc>
              <a:spcBef>
                <a:spcPct val="20000"/>
              </a:spcBef>
              <a:spcAft>
                <a:spcPct val="0"/>
              </a:spcAft>
              <a:buClr>
                <a:schemeClr val="folHlink"/>
              </a:buClr>
              <a:buSzPct val="75000"/>
              <a:buFont typeface="Monotype Sorts" pitchFamily="-111" charset="2"/>
              <a:buNone/>
              <a:tabLst/>
              <a:defRPr/>
            </a:pPr>
            <a:endParaRPr kumimoji="1" lang="fr-FR" sz="20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sym typeface="Symbol" pitchFamily="-111" charset="2"/>
            </a:endParaRPr>
          </a:p>
          <a:p>
            <a:pPr marL="342900" marR="0" lvl="0" indent="-342900" algn="l" defTabSz="914400" rtl="0" eaLnBrk="0" fontAlgn="base" latinLnBrk="0" hangingPunct="0">
              <a:lnSpc>
                <a:spcPct val="100000"/>
              </a:lnSpc>
              <a:spcBef>
                <a:spcPct val="20000"/>
              </a:spcBef>
              <a:spcAft>
                <a:spcPct val="0"/>
              </a:spcAft>
              <a:buClr>
                <a:schemeClr val="folHlink"/>
              </a:buClr>
              <a:buSzPct val="75000"/>
              <a:buFont typeface="Monotype Sorts" pitchFamily="-111" charset="2"/>
              <a:buNone/>
              <a:tabLst/>
              <a:defRPr/>
            </a:pPr>
            <a:r>
              <a:rPr kumimoji="1" lang="fr-FR" sz="2000" b="0" i="0" u="sng"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 EFFICIENCY FACTORS</a:t>
            </a:r>
            <a:endParaRPr kumimoji="1" lang="fr-FR" sz="20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endParaRPr>
          </a:p>
          <a:p>
            <a:pPr marL="342900" marR="0" lvl="0" indent="-342900" algn="l" defTabSz="914400" rtl="0" eaLnBrk="0" fontAlgn="base" latinLnBrk="0" hangingPunct="0">
              <a:lnSpc>
                <a:spcPct val="100000"/>
              </a:lnSpc>
              <a:spcBef>
                <a:spcPct val="20000"/>
              </a:spcBef>
              <a:spcAft>
                <a:spcPct val="0"/>
              </a:spcAft>
              <a:buClr>
                <a:schemeClr val="folHlink"/>
              </a:buClr>
              <a:buSzPct val="75000"/>
              <a:buFont typeface="Monotype Sorts" pitchFamily="-111" charset="2"/>
              <a:buNone/>
              <a:tabLst/>
              <a:defRPr/>
            </a:pPr>
            <a:endParaRPr kumimoji="1" lang="fr-FR" sz="20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endParaRPr>
          </a:p>
          <a:p>
            <a:pPr marL="342900" marR="0" lvl="0" indent="-342900" algn="l" defTabSz="914400" rtl="0" eaLnBrk="0" fontAlgn="base" latinLnBrk="0" hangingPunct="0">
              <a:lnSpc>
                <a:spcPct val="100000"/>
              </a:lnSpc>
              <a:spcBef>
                <a:spcPct val="20000"/>
              </a:spcBef>
              <a:spcAft>
                <a:spcPct val="0"/>
              </a:spcAft>
              <a:buClr>
                <a:schemeClr val="folHlink"/>
              </a:buClr>
              <a:buSzPct val="75000"/>
              <a:buFont typeface="Monotype Sorts" pitchFamily="-111" charset="2"/>
              <a:buNone/>
              <a:tabLst/>
              <a:defRPr/>
            </a:pPr>
            <a:r>
              <a:rPr kumimoji="1" lang="fr-FR" sz="2000" b="0" i="0" u="none" strike="noStrike" kern="0" cap="none" spc="0" normalizeH="0" baseline="0" noProof="0" dirty="0" err="1"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Energy</a:t>
            </a:r>
            <a:r>
              <a:rPr kumimoji="1" lang="fr-FR" sz="20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 </a:t>
            </a:r>
            <a:r>
              <a:rPr kumimoji="1" lang="fr-FR" sz="2000" b="0" i="0" u="none" strike="noStrike" kern="0" cap="none" spc="0" normalizeH="0" baseline="0" noProof="0" dirty="0" err="1"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absorbed</a:t>
            </a:r>
            <a:r>
              <a:rPr kumimoji="1" lang="fr-FR" sz="20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 </a:t>
            </a:r>
            <a:r>
              <a:rPr kumimoji="1" lang="fr-FR" sz="2000" b="0" i="0" u="none" strike="noStrike" kern="0" cap="none" spc="0" normalizeH="0" baseline="0" noProof="0" dirty="0" err="1"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within</a:t>
            </a:r>
            <a:r>
              <a:rPr kumimoji="1" lang="fr-FR" sz="20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a:t>
            </a:r>
          </a:p>
          <a:p>
            <a:pPr marL="342900" marR="0" lvl="0" indent="-342900" algn="l" defTabSz="914400" rtl="0" eaLnBrk="0" fontAlgn="base" latinLnBrk="0" hangingPunct="0">
              <a:lnSpc>
                <a:spcPct val="100000"/>
              </a:lnSpc>
              <a:spcBef>
                <a:spcPct val="20000"/>
              </a:spcBef>
              <a:spcAft>
                <a:spcPct val="0"/>
              </a:spcAft>
              <a:buClr>
                <a:schemeClr val="folHlink"/>
              </a:buClr>
              <a:buSzPct val="75000"/>
              <a:buFont typeface="Monotype Sorts" pitchFamily="-111" charset="2"/>
              <a:buNone/>
              <a:tabLst/>
              <a:defRPr/>
            </a:pPr>
            <a:r>
              <a:rPr kumimoji="1" lang="fr-FR" sz="2000" b="0" i="0" u="none" strike="noStrike" kern="0" cap="none" spc="0" normalizeH="0" baseline="0" noProof="0" dirty="0" err="1"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Energy</a:t>
            </a:r>
            <a:r>
              <a:rPr kumimoji="1" lang="fr-FR" sz="20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 </a:t>
            </a:r>
            <a:r>
              <a:rPr kumimoji="1" lang="fr-FR" sz="2000" b="0" i="0" u="none" strike="noStrike" kern="0" cap="none" spc="0" normalizeH="0" baseline="0" noProof="0" dirty="0" err="1"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scattered</a:t>
            </a:r>
            <a:r>
              <a:rPr kumimoji="1" lang="fr-FR" sz="20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 out by..</a:t>
            </a:r>
          </a:p>
          <a:p>
            <a:pPr marL="342900" marR="0" lvl="0" indent="-342900" algn="l" defTabSz="914400" rtl="0" eaLnBrk="0" fontAlgn="base" latinLnBrk="0" hangingPunct="0">
              <a:lnSpc>
                <a:spcPct val="100000"/>
              </a:lnSpc>
              <a:spcBef>
                <a:spcPct val="20000"/>
              </a:spcBef>
              <a:spcAft>
                <a:spcPct val="0"/>
              </a:spcAft>
              <a:buClr>
                <a:schemeClr val="folHlink"/>
              </a:buClr>
              <a:buSzPct val="75000"/>
              <a:buFont typeface="Monotype Sorts" pitchFamily="-111" charset="2"/>
              <a:buNone/>
              <a:tabLst/>
              <a:defRPr/>
            </a:pPr>
            <a:r>
              <a:rPr kumimoji="1" lang="fr-FR" sz="20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         </a:t>
            </a:r>
            <a:r>
              <a:rPr kumimoji="1" lang="fr-FR" sz="2000" b="0" i="0" u="none" strike="noStrike" kern="0" cap="none" spc="0" normalizeH="0" baseline="0" noProof="0" dirty="0" err="1"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Divided</a:t>
            </a:r>
            <a:r>
              <a:rPr kumimoji="1" lang="fr-FR" sz="20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 by  </a:t>
            </a:r>
          </a:p>
          <a:p>
            <a:pPr marL="342900" marR="0" lvl="0" indent="-342900" algn="l" defTabSz="914400" rtl="0" eaLnBrk="0" fontAlgn="base" latinLnBrk="0" hangingPunct="0">
              <a:lnSpc>
                <a:spcPct val="100000"/>
              </a:lnSpc>
              <a:spcBef>
                <a:spcPct val="20000"/>
              </a:spcBef>
              <a:spcAft>
                <a:spcPct val="0"/>
              </a:spcAft>
              <a:buClr>
                <a:schemeClr val="folHlink"/>
              </a:buClr>
              <a:buSzPct val="75000"/>
              <a:buFont typeface="Monotype Sorts" pitchFamily="-111" charset="2"/>
              <a:buNone/>
              <a:tabLst/>
              <a:defRPr/>
            </a:pPr>
            <a:r>
              <a:rPr kumimoji="1" lang="fr-FR" sz="2000" b="0" i="0" u="none" strike="noStrike" kern="0" cap="none" spc="0" normalizeH="0" baseline="0" noProof="0" dirty="0" err="1"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Energy</a:t>
            </a:r>
            <a:r>
              <a:rPr kumimoji="1" lang="fr-FR" sz="20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 </a:t>
            </a:r>
            <a:r>
              <a:rPr kumimoji="1" lang="fr-FR" sz="2000" b="0" i="0" u="none" strike="noStrike" kern="0" cap="none" spc="0" normalizeH="0" baseline="0" noProof="0" dirty="0" err="1"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impinging</a:t>
            </a:r>
            <a:r>
              <a:rPr kumimoji="1" lang="fr-FR" sz="20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 on </a:t>
            </a:r>
            <a:r>
              <a:rPr kumimoji="1" lang="fr-FR" sz="2800" b="0" i="0" u="none" strike="noStrike" kern="0" cap="none" spc="0" normalizeH="0" baseline="0" noProof="0" dirty="0" err="1"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a:t>
            </a:r>
            <a:r>
              <a:rPr kumimoji="1" lang="fr-FR" sz="2800" b="0" i="0" u="none" strike="noStrike" kern="0" cap="none" spc="0" normalizeH="0" baseline="-25000" noProof="0" dirty="0" err="1"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g</a:t>
            </a:r>
            <a:r>
              <a:rPr kumimoji="1" lang="fr-FR" sz="2800" b="0" i="0" u="none" strike="noStrike" kern="0" cap="none" spc="0" normalizeH="0" baseline="-25000" noProof="0" dirty="0"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 </a:t>
            </a:r>
          </a:p>
          <a:p>
            <a:pPr marL="342900" marR="0" lvl="0" indent="-342900" algn="l" defTabSz="914400" rtl="0" eaLnBrk="0" fontAlgn="base" latinLnBrk="0" hangingPunct="0">
              <a:lnSpc>
                <a:spcPct val="100000"/>
              </a:lnSpc>
              <a:spcBef>
                <a:spcPct val="20000"/>
              </a:spcBef>
              <a:spcAft>
                <a:spcPct val="0"/>
              </a:spcAft>
              <a:buClr>
                <a:schemeClr val="folHlink"/>
              </a:buClr>
              <a:buSzPct val="75000"/>
              <a:buFont typeface="Monotype Sorts" pitchFamily="-111" charset="2"/>
              <a:buNone/>
              <a:tabLst/>
              <a:defRPr/>
            </a:pPr>
            <a:endParaRPr kumimoji="1" lang="fr-FR" sz="2800" b="0" i="0" u="none" strike="noStrike" kern="0" cap="none" spc="0" normalizeH="0" baseline="-25000" noProof="0" dirty="0"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endParaRPr>
          </a:p>
          <a:p>
            <a:pPr marL="342900" marR="0" lvl="0" indent="-342900" algn="l" defTabSz="914400" rtl="0" eaLnBrk="0" fontAlgn="base" latinLnBrk="0" hangingPunct="0">
              <a:lnSpc>
                <a:spcPct val="100000"/>
              </a:lnSpc>
              <a:spcBef>
                <a:spcPct val="20000"/>
              </a:spcBef>
              <a:spcAft>
                <a:spcPct val="0"/>
              </a:spcAft>
              <a:buClr>
                <a:schemeClr val="folHlink"/>
              </a:buClr>
              <a:buSzPct val="75000"/>
              <a:buFont typeface="Monotype Sorts" pitchFamily="-111" charset="2"/>
              <a:buNone/>
              <a:tabLst/>
              <a:defRPr/>
            </a:pPr>
            <a:r>
              <a:rPr kumimoji="1" lang="fr-FR" sz="3200" b="1" i="0" u="sng" strike="noStrike" kern="0" cap="none" spc="0" normalizeH="0" baseline="-25000" noProof="0" dirty="0" err="1"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Qa</a:t>
            </a:r>
            <a:r>
              <a:rPr kumimoji="1" lang="fr-FR" sz="2800" b="1" i="0" u="sng" strike="noStrike" kern="0" cap="none" spc="0" normalizeH="0" baseline="-25000" noProof="0" dirty="0"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 and </a:t>
            </a:r>
            <a:r>
              <a:rPr kumimoji="1" lang="fr-FR" sz="3200" b="1" i="0" u="sng" strike="noStrike" kern="0" cap="none" spc="0" normalizeH="0" baseline="-25000" noProof="0" dirty="0" err="1"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Qb</a:t>
            </a:r>
            <a:r>
              <a:rPr kumimoji="1" lang="fr-FR" sz="2800" b="0" i="0" u="none" strike="noStrike" kern="0" cap="none" spc="0" normalizeH="0" baseline="-25000" noProof="0" dirty="0"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 </a:t>
            </a:r>
            <a:r>
              <a:rPr kumimoji="1" lang="fr-FR" sz="2800" b="0" i="0" u="none" strike="noStrike" kern="0" cap="none" spc="0" normalizeH="0" baseline="-25000" noProof="0" dirty="0" err="1"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respectively</a:t>
            </a:r>
            <a:endParaRPr kumimoji="1" lang="fr-FR" sz="2800" b="0" i="0" u="none" strike="noStrike" kern="0" cap="none" spc="0" normalizeH="0" baseline="-25000" noProof="0" dirty="0">
              <a:ln>
                <a:noFill/>
              </a:ln>
              <a:solidFill>
                <a:srgbClr val="FF0000"/>
              </a:solidFill>
              <a:effectLst>
                <a:outerShdw blurRad="38100" dist="38100" dir="2700000" algn="tl">
                  <a:srgbClr val="000000"/>
                </a:outerShdw>
              </a:effectLst>
              <a:uLnTx/>
              <a:uFillTx/>
              <a:latin typeface="+mn-lt"/>
              <a:ea typeface="+mn-ea"/>
              <a:cs typeface="+mn-cs"/>
              <a:sym typeface="Symbol" pitchFamily="-111" charset="2"/>
            </a:endParaRPr>
          </a:p>
        </p:txBody>
      </p:sp>
      <p:pic>
        <p:nvPicPr>
          <p:cNvPr id="6" name="Picture 1028" descr="sect geom"/>
          <p:cNvPicPr>
            <a:picLocks noChangeAspect="1" noChangeArrowheads="1"/>
          </p:cNvPicPr>
          <p:nvPr/>
        </p:nvPicPr>
        <p:blipFill>
          <a:blip r:embed="rId2"/>
          <a:srcRect/>
          <a:stretch>
            <a:fillRect/>
          </a:stretch>
        </p:blipFill>
        <p:spPr bwMode="auto">
          <a:xfrm>
            <a:off x="4953000" y="2057400"/>
            <a:ext cx="3505200" cy="3460750"/>
          </a:xfrm>
          <a:prstGeom prst="rect">
            <a:avLst/>
          </a:prstGeom>
          <a:noFill/>
        </p:spPr>
      </p:pic>
      <p:sp>
        <p:nvSpPr>
          <p:cNvPr id="7" name="TextBox 6"/>
          <p:cNvSpPr txBox="1"/>
          <p:nvPr/>
        </p:nvSpPr>
        <p:spPr>
          <a:xfrm>
            <a:off x="228600" y="468868"/>
            <a:ext cx="4995516" cy="369332"/>
          </a:xfrm>
          <a:prstGeom prst="rect">
            <a:avLst/>
          </a:prstGeom>
          <a:noFill/>
        </p:spPr>
        <p:txBody>
          <a:bodyPr wrap="none" rtlCol="0">
            <a:spAutoFit/>
          </a:bodyPr>
          <a:lstStyle/>
          <a:p>
            <a:r>
              <a:rPr lang="en-US" dirty="0" smtClean="0">
                <a:solidFill>
                  <a:srgbClr val="FF0000"/>
                </a:solidFill>
              </a:rPr>
              <a:t>From beautiful work of Morel, </a:t>
            </a:r>
            <a:r>
              <a:rPr lang="en-US" dirty="0" err="1" smtClean="0">
                <a:solidFill>
                  <a:srgbClr val="FF0000"/>
                </a:solidFill>
              </a:rPr>
              <a:t>Bricaud</a:t>
            </a:r>
            <a:r>
              <a:rPr lang="en-US" dirty="0" smtClean="0">
                <a:solidFill>
                  <a:srgbClr val="FF0000"/>
                </a:solidFill>
              </a:rPr>
              <a:t>, and Kirk</a:t>
            </a:r>
            <a:endParaRPr lang="en-US"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828800"/>
            <a:ext cx="4038600" cy="371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14725" name="Text Box 5"/>
          <p:cNvSpPr txBox="1">
            <a:spLocks noChangeArrowheads="1"/>
          </p:cNvSpPr>
          <p:nvPr/>
        </p:nvSpPr>
        <p:spPr bwMode="auto">
          <a:xfrm>
            <a:off x="6705600" y="5791200"/>
            <a:ext cx="2286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000">
                <a:latin typeface="Times New Roman" charset="0"/>
              </a:rPr>
              <a:t>(Finkel 2001)</a:t>
            </a:r>
          </a:p>
        </p:txBody>
      </p:sp>
      <p:pic>
        <p:nvPicPr>
          <p:cNvPr id="4147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828800"/>
            <a:ext cx="4038600" cy="371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215282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3411" y="271576"/>
            <a:ext cx="4838700" cy="5227524"/>
          </a:xfrm>
          <a:prstGeom prst="rect">
            <a:avLst/>
          </a:prstGeom>
        </p:spPr>
      </p:pic>
      <p:sp>
        <p:nvSpPr>
          <p:cNvPr id="5" name="TextBox 4"/>
          <p:cNvSpPr txBox="1"/>
          <p:nvPr/>
        </p:nvSpPr>
        <p:spPr>
          <a:xfrm>
            <a:off x="558800" y="5499100"/>
            <a:ext cx="2083961" cy="369332"/>
          </a:xfrm>
          <a:prstGeom prst="rect">
            <a:avLst/>
          </a:prstGeom>
          <a:noFill/>
        </p:spPr>
        <p:txBody>
          <a:bodyPr wrap="none" rtlCol="0">
            <a:spAutoFit/>
          </a:bodyPr>
          <a:lstStyle/>
          <a:p>
            <a:r>
              <a:rPr lang="en-US" dirty="0" smtClean="0"/>
              <a:t>Durand et al. 2002</a:t>
            </a:r>
            <a:endParaRPr lang="en-US" dirty="0"/>
          </a:p>
        </p:txBody>
      </p:sp>
      <p:pic>
        <p:nvPicPr>
          <p:cNvPr id="7" name="Picture 6"/>
          <p:cNvPicPr>
            <a:picLocks noChangeAspect="1"/>
          </p:cNvPicPr>
          <p:nvPr/>
        </p:nvPicPr>
        <p:blipFill>
          <a:blip r:embed="rId3"/>
          <a:srcRect l="4695" r="3898"/>
          <a:stretch>
            <a:fillRect/>
          </a:stretch>
        </p:blipFill>
        <p:spPr>
          <a:xfrm>
            <a:off x="4572000" y="390524"/>
            <a:ext cx="4470400" cy="511293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52400" y="635000"/>
            <a:ext cx="2743200" cy="2895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100" b="0" i="0" u="none" strike="noStrike" kern="0" cap="none" spc="0" normalizeH="0" baseline="0" noProof="0" smtClean="0">
                <a:ln>
                  <a:noFill/>
                </a:ln>
                <a:solidFill>
                  <a:schemeClr val="tx1"/>
                </a:solidFill>
                <a:effectLst/>
                <a:uLnTx/>
                <a:uFillTx/>
                <a:latin typeface="+mn-lt"/>
                <a:ea typeface="+mn-ea"/>
                <a:cs typeface="+mn-cs"/>
              </a:rPr>
              <a:t>Positively correlated</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100" b="0" i="0" u="none" strike="noStrike" kern="0" cap="none" spc="0" normalizeH="0" baseline="0" noProof="0" smtClean="0">
              <a:ln>
                <a:noFill/>
              </a:ln>
              <a:solidFill>
                <a:schemeClr val="tx1"/>
              </a:solidFill>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100" b="0" i="0" u="none" strike="noStrike" kern="0" cap="none" spc="0" normalizeH="0" baseline="0" noProof="0" smtClean="0">
                <a:ln>
                  <a:noFill/>
                </a:ln>
                <a:solidFill>
                  <a:schemeClr val="tx1"/>
                </a:solidFill>
                <a:effectLst/>
                <a:uLnTx/>
                <a:uFillTx/>
                <a:latin typeface="+mn-lt"/>
                <a:ea typeface="+mn-ea"/>
                <a:cs typeface="+mn-cs"/>
              </a:rPr>
              <a:t>Chl: 0.02 – 25 mg m</a:t>
            </a:r>
            <a:r>
              <a:rPr kumimoji="0" lang="en-US" sz="3100" b="0" i="0" u="none" strike="noStrike" kern="0" cap="none" spc="0" normalizeH="0" baseline="30000" noProof="0" smtClean="0">
                <a:ln>
                  <a:noFill/>
                </a:ln>
                <a:solidFill>
                  <a:schemeClr val="tx1"/>
                </a:solidFill>
                <a:effectLst/>
                <a:uLnTx/>
                <a:uFillTx/>
                <a:latin typeface="+mn-lt"/>
                <a:ea typeface="+mn-ea"/>
                <a:cs typeface="+mn-cs"/>
              </a:rPr>
              <a:t>-3</a:t>
            </a:r>
            <a:endParaRPr kumimoji="0" lang="en-US" sz="3100" b="0" i="0" u="none" strike="noStrike" kern="0" cap="none" spc="0" normalizeH="0" baseline="0" noProof="0" smtClean="0">
              <a:ln>
                <a:noFill/>
              </a:ln>
              <a:solidFill>
                <a:schemeClr val="tx1"/>
              </a:solidFill>
              <a:effectLst/>
              <a:uLnTx/>
              <a:uFillTx/>
              <a:latin typeface="+mn-lt"/>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0" cap="none" spc="0" normalizeH="0" baseline="0" noProof="0" smtClean="0">
                <a:ln>
                  <a:noFill/>
                </a:ln>
                <a:solidFill>
                  <a:schemeClr val="tx1"/>
                </a:solidFill>
                <a:effectLst/>
                <a:uLnTx/>
                <a:uFillTx/>
                <a:latin typeface="+mn-lt"/>
                <a:ea typeface="+mn-ea"/>
                <a:cs typeface="+mn-cs"/>
              </a:rPr>
              <a:t>(eutrophic, mesotrophic, and oligotrophic waters)</a:t>
            </a:r>
            <a:endParaRPr kumimoji="0" lang="en-US" sz="2400" b="0" i="0" u="none" strike="noStrike" kern="0" cap="none" spc="0" normalizeH="0" baseline="0" noProof="0">
              <a:ln>
                <a:noFill/>
              </a:ln>
              <a:solidFill>
                <a:schemeClr val="tx1"/>
              </a:solidFill>
              <a:effectLst/>
              <a:uLnTx/>
              <a:uFillTx/>
              <a:latin typeface="+mn-lt"/>
              <a:ea typeface="+mn-ea"/>
              <a:cs typeface="+mn-cs"/>
            </a:endParaRPr>
          </a:p>
        </p:txBody>
      </p:sp>
      <p:sp>
        <p:nvSpPr>
          <p:cNvPr id="5" name="Rectangle 4"/>
          <p:cNvSpPr>
            <a:spLocks noChangeArrowheads="1"/>
          </p:cNvSpPr>
          <p:nvPr/>
        </p:nvSpPr>
        <p:spPr bwMode="auto">
          <a:xfrm>
            <a:off x="0" y="2497138"/>
            <a:ext cx="9144000" cy="0"/>
          </a:xfrm>
          <a:prstGeom prst="rect">
            <a:avLst/>
          </a:prstGeom>
          <a:noFill/>
          <a:ln w="9525">
            <a:noFill/>
            <a:miter lim="800000"/>
            <a:headEnd/>
            <a:tailEnd/>
          </a:ln>
          <a:effectLst/>
        </p:spPr>
        <p:txBody>
          <a:bodyPr wrap="none" anchor="ctr">
            <a:prstTxWarp prst="textNoShape">
              <a:avLst/>
            </a:prstTxWarp>
            <a:spAutoFit/>
          </a:bodyPr>
          <a:lstStyle/>
          <a:p>
            <a:endParaRPr lang="en-US"/>
          </a:p>
        </p:txBody>
      </p:sp>
      <p:sp>
        <p:nvSpPr>
          <p:cNvPr id="6" name="Rectangle 5"/>
          <p:cNvSpPr>
            <a:spLocks noChangeArrowheads="1"/>
          </p:cNvSpPr>
          <p:nvPr/>
        </p:nvSpPr>
        <p:spPr bwMode="auto">
          <a:xfrm>
            <a:off x="0" y="2406650"/>
            <a:ext cx="9144000" cy="0"/>
          </a:xfrm>
          <a:prstGeom prst="rect">
            <a:avLst/>
          </a:prstGeom>
          <a:noFill/>
          <a:ln w="9525">
            <a:noFill/>
            <a:miter lim="800000"/>
            <a:headEnd/>
            <a:tailEnd/>
          </a:ln>
          <a:effectLst/>
        </p:spPr>
        <p:txBody>
          <a:bodyPr wrap="none" anchor="ctr">
            <a:prstTxWarp prst="textNoShape">
              <a:avLst/>
            </a:prstTxWarp>
            <a:spAutoFit/>
          </a:bodyPr>
          <a:lstStyle/>
          <a:p>
            <a:endParaRPr lang="en-US"/>
          </a:p>
        </p:txBody>
      </p:sp>
      <p:pic>
        <p:nvPicPr>
          <p:cNvPr id="7" name="Content Placeholder 6" descr="Bricaud_etal_JGR95_p7"/>
          <p:cNvPicPr>
            <a:picLocks noGrp="1" noChangeAspect="1" noChangeArrowheads="1"/>
          </p:cNvPicPr>
          <p:nvPr>
            <p:ph sz="half" idx="4294967295"/>
          </p:nvPr>
        </p:nvPicPr>
        <p:blipFill>
          <a:blip r:embed="rId2"/>
          <a:srcRect/>
          <a:stretch>
            <a:fillRect/>
          </a:stretch>
        </p:blipFill>
        <p:spPr>
          <a:xfrm>
            <a:off x="2971800" y="344488"/>
            <a:ext cx="6096000" cy="4427537"/>
          </a:xfrm>
          <a:prstGeom prst="rect">
            <a:avLst/>
          </a:prstGeom>
          <a:noFill/>
          <a:ln/>
        </p:spPr>
      </p:pic>
      <p:sp>
        <p:nvSpPr>
          <p:cNvPr id="8" name="Text Box 7"/>
          <p:cNvSpPr txBox="1">
            <a:spLocks noChangeArrowheads="1"/>
          </p:cNvSpPr>
          <p:nvPr/>
        </p:nvSpPr>
        <p:spPr bwMode="auto">
          <a:xfrm>
            <a:off x="7054850" y="4840288"/>
            <a:ext cx="2089150" cy="366712"/>
          </a:xfrm>
          <a:prstGeom prst="rect">
            <a:avLst/>
          </a:prstGeom>
          <a:noFill/>
          <a:ln w="9525">
            <a:noFill/>
            <a:miter lim="800000"/>
            <a:headEnd/>
            <a:tailEnd/>
          </a:ln>
          <a:effectLst/>
        </p:spPr>
        <p:txBody>
          <a:bodyPr wrap="none">
            <a:prstTxWarp prst="textNoShape">
              <a:avLst/>
            </a:prstTxWarp>
            <a:spAutoFit/>
          </a:bodyPr>
          <a:lstStyle/>
          <a:p>
            <a:r>
              <a:rPr lang="en-US">
                <a:latin typeface="Helvetica" charset="0"/>
              </a:rPr>
              <a:t>Bricaud et al. 1995</a:t>
            </a:r>
          </a:p>
        </p:txBody>
      </p:sp>
      <p:sp>
        <p:nvSpPr>
          <p:cNvPr id="9" name="Text Box 8"/>
          <p:cNvSpPr txBox="1">
            <a:spLocks noChangeArrowheads="1"/>
          </p:cNvSpPr>
          <p:nvPr/>
        </p:nvSpPr>
        <p:spPr bwMode="auto">
          <a:xfrm>
            <a:off x="457200" y="4902200"/>
            <a:ext cx="3452688" cy="461665"/>
          </a:xfrm>
          <a:prstGeom prst="rect">
            <a:avLst/>
          </a:prstGeom>
          <a:noFill/>
          <a:ln w="9525">
            <a:noFill/>
            <a:miter lim="800000"/>
            <a:headEnd/>
            <a:tailEnd/>
          </a:ln>
          <a:effectLst/>
        </p:spPr>
        <p:txBody>
          <a:bodyPr wrap="none">
            <a:prstTxWarp prst="textNoShape">
              <a:avLst/>
            </a:prstTxWarp>
            <a:spAutoFit/>
          </a:bodyPr>
          <a:lstStyle/>
          <a:p>
            <a:pPr marL="350838" indent="-350838"/>
            <a:r>
              <a:rPr lang="en-US" sz="2400" dirty="0" err="1">
                <a:solidFill>
                  <a:srgbClr val="FF0000"/>
                </a:solidFill>
                <a:latin typeface="Times New Roman" charset="0"/>
                <a:sym typeface="Wingdings" charset="2"/>
              </a:rPr>
              <a:t></a:t>
            </a:r>
            <a:r>
              <a:rPr lang="en-US" sz="2400" dirty="0">
                <a:solidFill>
                  <a:srgbClr val="FF0000"/>
                </a:solidFill>
                <a:latin typeface="Times New Roman" charset="0"/>
                <a:sym typeface="Wingdings" charset="2"/>
              </a:rPr>
              <a:t> </a:t>
            </a:r>
            <a:r>
              <a:rPr lang="en-US" sz="2400" dirty="0">
                <a:solidFill>
                  <a:srgbClr val="FF0000"/>
                </a:solidFill>
                <a:latin typeface="Times New Roman" charset="0"/>
              </a:rPr>
              <a:t>Non-linear dependence</a:t>
            </a:r>
          </a:p>
        </p:txBody>
      </p:sp>
      <p:sp>
        <p:nvSpPr>
          <p:cNvPr id="10" name="Text Box 10"/>
          <p:cNvSpPr txBox="1">
            <a:spLocks noChangeArrowheads="1"/>
          </p:cNvSpPr>
          <p:nvPr/>
        </p:nvSpPr>
        <p:spPr bwMode="auto">
          <a:xfrm>
            <a:off x="212725" y="5476875"/>
            <a:ext cx="2517775" cy="366713"/>
          </a:xfrm>
          <a:prstGeom prst="rect">
            <a:avLst/>
          </a:prstGeom>
          <a:noFill/>
          <a:ln w="9525">
            <a:noFill/>
            <a:miter lim="800000"/>
            <a:headEnd/>
            <a:tailEnd/>
          </a:ln>
          <a:effectLst/>
        </p:spPr>
        <p:txBody>
          <a:bodyPr wrap="none">
            <a:prstTxWarp prst="textNoShape">
              <a:avLst/>
            </a:prstTxWarp>
            <a:spAutoFit/>
          </a:bodyPr>
          <a:lstStyle/>
          <a:p>
            <a:r>
              <a:rPr lang="en-US"/>
              <a:t>Thanks to Heidi Sosik</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3"/>
          <p:cNvSpPr>
            <a:spLocks noChangeArrowheads="1"/>
          </p:cNvSpPr>
          <p:nvPr/>
        </p:nvSpPr>
        <p:spPr bwMode="auto">
          <a:xfrm>
            <a:off x="304800" y="3657600"/>
            <a:ext cx="2819400" cy="762000"/>
          </a:xfrm>
          <a:prstGeom prst="rect">
            <a:avLst/>
          </a:prstGeom>
          <a:solidFill>
            <a:srgbClr val="FFFF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5" name="Rectangle 22"/>
          <p:cNvSpPr>
            <a:spLocks noChangeArrowheads="1"/>
          </p:cNvSpPr>
          <p:nvPr/>
        </p:nvSpPr>
        <p:spPr bwMode="auto">
          <a:xfrm>
            <a:off x="457200" y="2286000"/>
            <a:ext cx="2514600" cy="91440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6" name="Rectangle 5"/>
          <p:cNvSpPr>
            <a:spLocks noGrp="1" noChangeArrowheads="1"/>
          </p:cNvSpPr>
          <p:nvPr>
            <p:ph type="title"/>
          </p:nvPr>
        </p:nvSpPr>
        <p:spPr bwMode="auto">
          <a:xfrm>
            <a:off x="457200" y="274638"/>
            <a:ext cx="8229600" cy="868362"/>
          </a:xfrm>
          <a:noFill/>
          <a:ln>
            <a:miter lim="800000"/>
            <a:headEnd/>
            <a:tailEnd/>
          </a:ln>
        </p:spPr>
        <p:txBody>
          <a:bodyPr wrap="square" lIns="91440" tIns="45720" rIns="91440" bIns="45720" numCol="1" anchor="t" anchorCtr="0" compatLnSpc="1">
            <a:prstTxWarp prst="textNoShape">
              <a:avLst/>
            </a:prstTxWarp>
          </a:bodyPr>
          <a:lstStyle/>
          <a:p>
            <a:r>
              <a:rPr lang="en-US" i="1" dirty="0" err="1">
                <a:solidFill>
                  <a:srgbClr val="FF0000"/>
                </a:solidFill>
              </a:rPr>
              <a:t>Chl</a:t>
            </a:r>
            <a:r>
              <a:rPr lang="en-US" dirty="0">
                <a:solidFill>
                  <a:srgbClr val="FF0000"/>
                </a:solidFill>
              </a:rPr>
              <a:t>-specific phytoplankton absorption</a:t>
            </a:r>
          </a:p>
        </p:txBody>
      </p:sp>
      <p:sp>
        <p:nvSpPr>
          <p:cNvPr id="7" name="Rectangle 18"/>
          <p:cNvSpPr txBox="1">
            <a:spLocks noChangeArrowheads="1"/>
          </p:cNvSpPr>
          <p:nvPr/>
        </p:nvSpPr>
        <p:spPr bwMode="auto">
          <a:xfrm>
            <a:off x="0" y="1371600"/>
            <a:ext cx="3276600" cy="9144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baseline="0" noProof="0" smtClean="0">
                <a:ln>
                  <a:noFill/>
                </a:ln>
                <a:solidFill>
                  <a:schemeClr val="tx1"/>
                </a:solidFill>
                <a:effectLst/>
                <a:uLnTx/>
                <a:uFillTx/>
                <a:latin typeface="+mn-lt"/>
                <a:ea typeface="+mn-ea"/>
                <a:cs typeface="+mn-cs"/>
              </a:rPr>
              <a:t>Second-order variability in </a:t>
            </a:r>
            <a:r>
              <a:rPr kumimoji="0" lang="en-US" sz="2400" b="0" i="1" u="none" strike="noStrike" kern="0" cap="none" spc="0" normalizeH="0" baseline="0" noProof="0" smtClean="0">
                <a:ln>
                  <a:noFill/>
                </a:ln>
                <a:solidFill>
                  <a:schemeClr val="tx1"/>
                </a:solidFill>
                <a:effectLst/>
                <a:uLnTx/>
                <a:uFillTx/>
                <a:latin typeface="+mn-lt"/>
                <a:ea typeface="+mn-ea"/>
                <a:cs typeface="+mn-cs"/>
              </a:rPr>
              <a:t>a</a:t>
            </a:r>
            <a:r>
              <a:rPr kumimoji="0" lang="en-US" sz="2400" b="0" i="1" u="none" strike="noStrike" kern="0" cap="none" spc="0" normalizeH="0" baseline="-25000" noProof="0" smtClean="0">
                <a:ln>
                  <a:noFill/>
                </a:ln>
                <a:solidFill>
                  <a:schemeClr val="tx1"/>
                </a:solidFill>
                <a:effectLst/>
                <a:uLnTx/>
                <a:uFillTx/>
                <a:latin typeface="+mn-lt"/>
                <a:ea typeface="+mn-ea"/>
                <a:cs typeface="+mn-cs"/>
              </a:rPr>
              <a:t>ph</a:t>
            </a:r>
            <a:r>
              <a:rPr kumimoji="0" lang="en-US" sz="2400" b="0" i="1" u="none" strike="noStrike" kern="0" cap="none" spc="0" normalizeH="0" baseline="0" noProof="0" smtClean="0">
                <a:ln>
                  <a:noFill/>
                </a:ln>
                <a:solidFill>
                  <a:schemeClr val="tx1"/>
                </a:solidFill>
                <a:effectLst/>
                <a:uLnTx/>
                <a:uFillTx/>
                <a:latin typeface="+mn-lt"/>
                <a:ea typeface="+mn-ea"/>
                <a:cs typeface="+mn-cs"/>
              </a:rPr>
              <a:t>(</a:t>
            </a:r>
            <a:r>
              <a:rPr kumimoji="0" lang="en-US" sz="2400" b="0" i="1" u="none" strike="noStrike" kern="0" cap="none" spc="0" normalizeH="0" baseline="0" noProof="0" smtClean="0">
                <a:ln>
                  <a:noFill/>
                </a:ln>
                <a:solidFill>
                  <a:schemeClr val="tx1"/>
                </a:solidFill>
                <a:effectLst/>
                <a:uLnTx/>
                <a:uFillTx/>
                <a:latin typeface="Symbol" pitchFamily="-111" charset="2"/>
                <a:ea typeface="+mn-ea"/>
                <a:cs typeface="+mn-cs"/>
              </a:rPr>
              <a:t>l</a:t>
            </a:r>
            <a:r>
              <a:rPr kumimoji="0" lang="en-US" sz="2400" b="0" i="1" u="none" strike="noStrike" kern="0" cap="none" spc="0" normalizeH="0" baseline="0" noProof="0" smtClean="0">
                <a:ln>
                  <a:noFill/>
                </a:ln>
                <a:solidFill>
                  <a:schemeClr val="tx1"/>
                </a:solidFill>
                <a:effectLst/>
                <a:uLnTx/>
                <a:uFillTx/>
                <a:latin typeface="+mn-lt"/>
                <a:ea typeface="+mn-ea"/>
                <a:cs typeface="+mn-cs"/>
              </a:rPr>
              <a:t>)</a:t>
            </a:r>
            <a:endParaRPr kumimoji="0" lang="en-US" sz="2400" b="0" i="0" u="none" strike="noStrike" kern="0" cap="none" spc="0" normalizeH="0" baseline="0" noProof="0">
              <a:ln>
                <a:noFill/>
              </a:ln>
              <a:solidFill>
                <a:schemeClr val="tx1"/>
              </a:solidFill>
              <a:effectLst/>
              <a:uLnTx/>
              <a:uFillTx/>
              <a:latin typeface="+mn-lt"/>
              <a:ea typeface="+mn-ea"/>
              <a:cs typeface="+mn-cs"/>
            </a:endParaRPr>
          </a:p>
        </p:txBody>
      </p:sp>
      <p:pic>
        <p:nvPicPr>
          <p:cNvPr id="8" name="Picture 13" descr="Pages from Bricaud_etal_JGR95"/>
          <p:cNvPicPr>
            <a:picLocks noGrp="1" noChangeAspect="1" noChangeArrowheads="1"/>
          </p:cNvPicPr>
          <p:nvPr>
            <p:ph idx="4294967295"/>
          </p:nvPr>
        </p:nvPicPr>
        <p:blipFill>
          <a:blip r:embed="rId3"/>
          <a:srcRect/>
          <a:stretch>
            <a:fillRect/>
          </a:stretch>
        </p:blipFill>
        <p:spPr bwMode="auto">
          <a:xfrm>
            <a:off x="3200400" y="1066800"/>
            <a:ext cx="5791200" cy="3889375"/>
          </a:xfrm>
          <a:prstGeom prst="rect">
            <a:avLst/>
          </a:prstGeom>
          <a:noFill/>
        </p:spPr>
      </p:pic>
      <p:graphicFrame>
        <p:nvGraphicFramePr>
          <p:cNvPr id="9" name="Object 14"/>
          <p:cNvGraphicFramePr>
            <a:graphicFrameLocks noChangeAspect="1"/>
          </p:cNvGraphicFramePr>
          <p:nvPr/>
        </p:nvGraphicFramePr>
        <p:xfrm>
          <a:off x="304800" y="3810000"/>
          <a:ext cx="2767013" cy="482600"/>
        </p:xfrm>
        <a:graphic>
          <a:graphicData uri="http://schemas.openxmlformats.org/presentationml/2006/ole">
            <mc:AlternateContent xmlns:mc="http://schemas.openxmlformats.org/markup-compatibility/2006">
              <mc:Choice xmlns:v="urn:schemas-microsoft-com:vml" Requires="v">
                <p:oleObj spid="_x0000_s140333" name="Equation" r:id="rId4" imgW="1384300" imgH="241300" progId="Equation.3">
                  <p:embed/>
                </p:oleObj>
              </mc:Choice>
              <mc:Fallback>
                <p:oleObj name="Equation" r:id="rId4" imgW="1384300" imgH="2413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810000"/>
                        <a:ext cx="2767013"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15"/>
          <p:cNvGraphicFramePr>
            <a:graphicFrameLocks noChangeAspect="1"/>
          </p:cNvGraphicFramePr>
          <p:nvPr/>
        </p:nvGraphicFramePr>
        <p:xfrm>
          <a:off x="685800" y="2286000"/>
          <a:ext cx="2030413" cy="838200"/>
        </p:xfrm>
        <a:graphic>
          <a:graphicData uri="http://schemas.openxmlformats.org/presentationml/2006/ole">
            <mc:AlternateContent xmlns:mc="http://schemas.openxmlformats.org/markup-compatibility/2006">
              <mc:Choice xmlns:v="urn:schemas-microsoft-com:vml" Requires="v">
                <p:oleObj spid="_x0000_s140334" name="Equation" r:id="rId6" imgW="1015920" imgH="419040" progId="Equation.3">
                  <p:embed/>
                </p:oleObj>
              </mc:Choice>
              <mc:Fallback>
                <p:oleObj name="Equation" r:id="rId6" imgW="1015920" imgH="41904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2286000"/>
                        <a:ext cx="2030413"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 Box 17"/>
          <p:cNvSpPr txBox="1">
            <a:spLocks noChangeArrowheads="1"/>
          </p:cNvSpPr>
          <p:nvPr/>
        </p:nvSpPr>
        <p:spPr bwMode="auto">
          <a:xfrm>
            <a:off x="457200" y="4403725"/>
            <a:ext cx="2311400" cy="641350"/>
          </a:xfrm>
          <a:prstGeom prst="rect">
            <a:avLst/>
          </a:prstGeom>
          <a:noFill/>
          <a:ln w="9525">
            <a:noFill/>
            <a:miter lim="800000"/>
            <a:headEnd/>
            <a:tailEnd/>
          </a:ln>
          <a:effectLst/>
        </p:spPr>
        <p:txBody>
          <a:bodyPr wrap="none">
            <a:prstTxWarp prst="textNoShape">
              <a:avLst/>
            </a:prstTxWarp>
            <a:spAutoFit/>
          </a:bodyPr>
          <a:lstStyle/>
          <a:p>
            <a:r>
              <a:rPr lang="en-US"/>
              <a:t>       A(</a:t>
            </a:r>
            <a:r>
              <a:rPr lang="en-US">
                <a:latin typeface="Symbol" pitchFamily="-111" charset="2"/>
              </a:rPr>
              <a:t>l</a:t>
            </a:r>
            <a:r>
              <a:rPr lang="en-US"/>
              <a:t>)</a:t>
            </a:r>
            <a:r>
              <a:rPr lang="en-US" i="0"/>
              <a:t> and </a:t>
            </a:r>
            <a:r>
              <a:rPr lang="en-US"/>
              <a:t>B(</a:t>
            </a:r>
            <a:r>
              <a:rPr lang="en-US">
                <a:latin typeface="Symbol" pitchFamily="-111" charset="2"/>
              </a:rPr>
              <a:t>l</a:t>
            </a:r>
            <a:r>
              <a:rPr lang="en-US"/>
              <a:t>)</a:t>
            </a:r>
            <a:r>
              <a:rPr lang="en-US" i="0"/>
              <a:t> </a:t>
            </a:r>
          </a:p>
          <a:p>
            <a:r>
              <a:rPr lang="en-US" i="0"/>
              <a:t>statistically determined</a:t>
            </a:r>
          </a:p>
        </p:txBody>
      </p:sp>
      <p:sp>
        <p:nvSpPr>
          <p:cNvPr id="12" name="Text Box 19"/>
          <p:cNvSpPr txBox="1">
            <a:spLocks noChangeArrowheads="1"/>
          </p:cNvSpPr>
          <p:nvPr/>
        </p:nvSpPr>
        <p:spPr bwMode="auto">
          <a:xfrm>
            <a:off x="457200" y="5213350"/>
            <a:ext cx="8839200" cy="1348061"/>
          </a:xfrm>
          <a:prstGeom prst="rect">
            <a:avLst/>
          </a:prstGeom>
          <a:noFill/>
          <a:ln w="9525">
            <a:noFill/>
            <a:miter lim="800000"/>
            <a:headEnd/>
            <a:tailEnd/>
          </a:ln>
          <a:effectLst/>
        </p:spPr>
        <p:txBody>
          <a:bodyPr wrap="square">
            <a:prstTxWarp prst="textNoShape">
              <a:avLst/>
            </a:prstTxWarp>
            <a:spAutoFit/>
          </a:bodyPr>
          <a:lstStyle/>
          <a:p>
            <a:pPr marL="403225" indent="-403225"/>
            <a:r>
              <a:rPr lang="en-US" sz="2400" i="0" dirty="0" err="1">
                <a:solidFill>
                  <a:srgbClr val="FF0000"/>
                </a:solidFill>
                <a:sym typeface="Wingdings" pitchFamily="-111" charset="2"/>
              </a:rPr>
              <a:t></a:t>
            </a:r>
            <a:r>
              <a:rPr lang="en-US" sz="2400" i="0" dirty="0">
                <a:solidFill>
                  <a:srgbClr val="FF0000"/>
                </a:solidFill>
                <a:sym typeface="Wingdings" pitchFamily="-111" charset="2"/>
              </a:rPr>
              <a:t> This reflects effects of changing growth conditions and community structure with </a:t>
            </a:r>
            <a:r>
              <a:rPr lang="en-US" sz="2400" i="0" dirty="0" err="1">
                <a:solidFill>
                  <a:srgbClr val="FF0000"/>
                </a:solidFill>
                <a:sym typeface="Wingdings" pitchFamily="-111" charset="2"/>
              </a:rPr>
              <a:t>trophic</a:t>
            </a:r>
            <a:r>
              <a:rPr lang="en-US" sz="2400" i="0" dirty="0">
                <a:solidFill>
                  <a:srgbClr val="FF0000"/>
                </a:solidFill>
                <a:sym typeface="Wingdings" pitchFamily="-111" charset="2"/>
              </a:rPr>
              <a:t> status</a:t>
            </a:r>
          </a:p>
          <a:p>
            <a:pPr marL="403225" indent="-403225">
              <a:spcBef>
                <a:spcPct val="40000"/>
              </a:spcBef>
            </a:pPr>
            <a:r>
              <a:rPr lang="en-US" sz="2400" i="0" dirty="0">
                <a:solidFill>
                  <a:srgbClr val="FF0000"/>
                </a:solidFill>
              </a:rPr>
              <a:t>			Note: unexplained variability</a:t>
            </a:r>
          </a:p>
        </p:txBody>
      </p:sp>
      <p:sp>
        <p:nvSpPr>
          <p:cNvPr id="13" name="Text Box 20"/>
          <p:cNvSpPr txBox="1">
            <a:spLocks noChangeArrowheads="1"/>
          </p:cNvSpPr>
          <p:nvPr/>
        </p:nvSpPr>
        <p:spPr bwMode="auto">
          <a:xfrm>
            <a:off x="584200" y="3290888"/>
            <a:ext cx="2159000" cy="366712"/>
          </a:xfrm>
          <a:prstGeom prst="rect">
            <a:avLst/>
          </a:prstGeom>
          <a:noFill/>
          <a:ln w="9525">
            <a:noFill/>
            <a:miter lim="800000"/>
            <a:headEnd/>
            <a:tailEnd/>
          </a:ln>
          <a:effectLst/>
        </p:spPr>
        <p:txBody>
          <a:bodyPr wrap="none">
            <a:prstTxWarp prst="textNoShape">
              <a:avLst/>
            </a:prstTxWarp>
            <a:spAutoFit/>
          </a:bodyPr>
          <a:lstStyle/>
          <a:p>
            <a:r>
              <a:rPr lang="en-US" i="0"/>
              <a:t>Negatively correlated</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build="allAtOnce"/>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9"/>
          <p:cNvGrpSpPr>
            <a:grpSpLocks/>
          </p:cNvGrpSpPr>
          <p:nvPr/>
        </p:nvGrpSpPr>
        <p:grpSpPr bwMode="auto">
          <a:xfrm>
            <a:off x="254000" y="465136"/>
            <a:ext cx="8585200" cy="5402263"/>
            <a:chOff x="1200" y="1008"/>
            <a:chExt cx="3600" cy="2429"/>
          </a:xfrm>
        </p:grpSpPr>
        <p:pic>
          <p:nvPicPr>
            <p:cNvPr id="6" name="Picture 5"/>
            <p:cNvPicPr>
              <a:picLocks noChangeAspect="1" noChangeArrowheads="1"/>
            </p:cNvPicPr>
            <p:nvPr/>
          </p:nvPicPr>
          <p:blipFill>
            <a:blip r:embed="rId2"/>
            <a:srcRect l="5550" t="11159" r="3633" b="13788"/>
            <a:stretch>
              <a:fillRect/>
            </a:stretch>
          </p:blipFill>
          <p:spPr bwMode="auto">
            <a:xfrm>
              <a:off x="1200" y="1008"/>
              <a:ext cx="3600" cy="2112"/>
            </a:xfrm>
            <a:prstGeom prst="rect">
              <a:avLst/>
            </a:prstGeom>
            <a:noFill/>
            <a:ln w="9525">
              <a:noFill/>
              <a:round/>
              <a:headEnd/>
              <a:tailEnd/>
            </a:ln>
            <a:effectLst/>
          </p:spPr>
        </p:pic>
        <p:sp>
          <p:nvSpPr>
            <p:cNvPr id="7" name="Text Box 6"/>
            <p:cNvSpPr txBox="1">
              <a:spLocks noChangeArrowheads="1"/>
            </p:cNvSpPr>
            <p:nvPr/>
          </p:nvSpPr>
          <p:spPr bwMode="auto">
            <a:xfrm>
              <a:off x="1963" y="2722"/>
              <a:ext cx="875" cy="715"/>
            </a:xfrm>
            <a:prstGeom prst="rect">
              <a:avLst/>
            </a:prstGeom>
            <a:noFill/>
            <a:ln w="9525">
              <a:noFill/>
              <a:round/>
              <a:headEnd/>
              <a:tailEnd/>
            </a:ln>
            <a:effectLst/>
          </p:spPr>
          <p:txBody>
            <a:bodyPr lIns="90000" tIns="47160" rIns="90000" bIns="47160">
              <a:prstTxWarp prst="textNoShape">
                <a:avLst/>
              </a:prstTxWarp>
            </a:bodyPr>
            <a:lstStyle/>
            <a:p>
              <a:pPr>
                <a:spcBef>
                  <a:spcPts val="1750"/>
                </a:spcBef>
              </a:pPr>
              <a:r>
                <a:rPr lang="en-GB" b="1" dirty="0">
                  <a:latin typeface="Times New Roman" pitchFamily="-111" charset="0"/>
                </a:rPr>
                <a:t>Low light</a:t>
              </a:r>
              <a:endParaRPr lang="en-US" dirty="0">
                <a:latin typeface="Times New Roman" pitchFamily="-111" charset="0"/>
              </a:endParaRPr>
            </a:p>
          </p:txBody>
        </p:sp>
      </p:grpSp>
      <p:sp>
        <p:nvSpPr>
          <p:cNvPr id="8" name="Rectangle 7"/>
          <p:cNvSpPr/>
          <p:nvPr/>
        </p:nvSpPr>
        <p:spPr>
          <a:xfrm>
            <a:off x="6875377" y="1532467"/>
            <a:ext cx="1184940" cy="369332"/>
          </a:xfrm>
          <a:prstGeom prst="rect">
            <a:avLst/>
          </a:prstGeom>
        </p:spPr>
        <p:txBody>
          <a:bodyPr wrap="none">
            <a:spAutoFit/>
          </a:bodyPr>
          <a:lstStyle/>
          <a:p>
            <a:pPr>
              <a:spcBef>
                <a:spcPts val="1750"/>
              </a:spcBef>
            </a:pPr>
            <a:r>
              <a:rPr lang="en-GB" b="1" dirty="0" smtClean="0">
                <a:latin typeface="Times New Roman" pitchFamily="-111" charset="0"/>
              </a:rPr>
              <a:t>High light</a:t>
            </a:r>
            <a:endParaRPr lang="en-US" dirty="0">
              <a:latin typeface="Times New Roman" pitchFamily="-111" charset="0"/>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1" y="274638"/>
            <a:ext cx="7658100" cy="574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87706047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a:lum bright="-22000" contrast="22000"/>
          </a:blip>
          <a:srcRect r="15000"/>
          <a:stretch>
            <a:fillRect/>
          </a:stretch>
        </p:blipFill>
        <p:spPr bwMode="auto">
          <a:xfrm>
            <a:off x="1481666" y="697468"/>
            <a:ext cx="6477000" cy="4584700"/>
          </a:xfrm>
          <a:prstGeom prst="rect">
            <a:avLst/>
          </a:prstGeom>
          <a:solidFill>
            <a:srgbClr val="FFFFFF"/>
          </a:solidFill>
          <a:ln w="9525">
            <a:noFill/>
            <a:miter lim="800000"/>
            <a:headEnd/>
            <a:tailEnd/>
          </a:ln>
        </p:spPr>
      </p:pic>
      <p:sp>
        <p:nvSpPr>
          <p:cNvPr id="6" name="TextBox 5"/>
          <p:cNvSpPr txBox="1"/>
          <p:nvPr/>
        </p:nvSpPr>
        <p:spPr>
          <a:xfrm>
            <a:off x="6735472" y="1002268"/>
            <a:ext cx="1095710" cy="369332"/>
          </a:xfrm>
          <a:prstGeom prst="rect">
            <a:avLst/>
          </a:prstGeom>
          <a:noFill/>
        </p:spPr>
        <p:txBody>
          <a:bodyPr wrap="none" rtlCol="0">
            <a:spAutoFit/>
          </a:bodyPr>
          <a:lstStyle/>
          <a:p>
            <a:r>
              <a:rPr lang="en-US" dirty="0" smtClean="0"/>
              <a:t>Low light</a:t>
            </a:r>
            <a:endParaRPr lang="en-US" dirty="0"/>
          </a:p>
        </p:txBody>
      </p:sp>
      <p:cxnSp>
        <p:nvCxnSpPr>
          <p:cNvPr id="7" name="Straight Arrow Connector 6"/>
          <p:cNvCxnSpPr/>
          <p:nvPr/>
        </p:nvCxnSpPr>
        <p:spPr>
          <a:xfrm rot="16200000" flipH="1">
            <a:off x="5782972" y="2869168"/>
            <a:ext cx="3048000" cy="762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811672" y="4507468"/>
            <a:ext cx="1146994" cy="369332"/>
          </a:xfrm>
          <a:prstGeom prst="rect">
            <a:avLst/>
          </a:prstGeom>
          <a:noFill/>
        </p:spPr>
        <p:txBody>
          <a:bodyPr wrap="none" rtlCol="0">
            <a:spAutoFit/>
          </a:bodyPr>
          <a:lstStyle/>
          <a:p>
            <a:r>
              <a:rPr lang="en-US" dirty="0" smtClean="0"/>
              <a:t>High light</a:t>
            </a:r>
            <a:endParaRPr lang="en-US" dirty="0"/>
          </a:p>
        </p:txBody>
      </p:sp>
      <p:sp>
        <p:nvSpPr>
          <p:cNvPr id="9" name="TextBox 8"/>
          <p:cNvSpPr txBox="1"/>
          <p:nvPr/>
        </p:nvSpPr>
        <p:spPr>
          <a:xfrm>
            <a:off x="1481666" y="1002268"/>
            <a:ext cx="1698827" cy="646331"/>
          </a:xfrm>
          <a:prstGeom prst="rect">
            <a:avLst/>
          </a:prstGeom>
          <a:noFill/>
        </p:spPr>
        <p:txBody>
          <a:bodyPr wrap="none" rtlCol="0">
            <a:spAutoFit/>
          </a:bodyPr>
          <a:lstStyle/>
          <a:p>
            <a:pPr algn="ctr"/>
            <a:r>
              <a:rPr lang="en-US" dirty="0" smtClean="0"/>
              <a:t>Photosynthetic</a:t>
            </a:r>
          </a:p>
          <a:p>
            <a:pPr algn="ctr"/>
            <a:r>
              <a:rPr lang="en-US" dirty="0" smtClean="0"/>
              <a:t>pigments</a:t>
            </a:r>
            <a:endParaRPr lang="en-US" dirty="0"/>
          </a:p>
        </p:txBody>
      </p:sp>
      <p:sp>
        <p:nvSpPr>
          <p:cNvPr id="10" name="TextBox 9"/>
          <p:cNvSpPr txBox="1"/>
          <p:nvPr/>
        </p:nvSpPr>
        <p:spPr>
          <a:xfrm>
            <a:off x="1398317" y="4126468"/>
            <a:ext cx="1865527" cy="646331"/>
          </a:xfrm>
          <a:prstGeom prst="rect">
            <a:avLst/>
          </a:prstGeom>
          <a:noFill/>
        </p:spPr>
        <p:txBody>
          <a:bodyPr wrap="none" rtlCol="0">
            <a:spAutoFit/>
          </a:bodyPr>
          <a:lstStyle/>
          <a:p>
            <a:pPr algn="ctr"/>
            <a:r>
              <a:rPr lang="en-US" dirty="0" smtClean="0"/>
              <a:t>Photo-protective</a:t>
            </a:r>
          </a:p>
          <a:p>
            <a:pPr algn="ctr"/>
            <a:r>
              <a:rPr lang="en-US" dirty="0" smtClean="0"/>
              <a:t>pigments</a:t>
            </a:r>
            <a:endParaRPr lang="en-US" dirty="0"/>
          </a:p>
        </p:txBody>
      </p:sp>
      <p:sp>
        <p:nvSpPr>
          <p:cNvPr id="11" name="Rectangle 10"/>
          <p:cNvSpPr/>
          <p:nvPr/>
        </p:nvSpPr>
        <p:spPr>
          <a:xfrm>
            <a:off x="3386666" y="5345668"/>
            <a:ext cx="4572000" cy="369332"/>
          </a:xfrm>
          <a:prstGeom prst="rect">
            <a:avLst/>
          </a:prstGeom>
        </p:spPr>
        <p:txBody>
          <a:bodyPr>
            <a:spAutoFit/>
          </a:bodyPr>
          <a:lstStyle/>
          <a:p>
            <a:r>
              <a:rPr lang="en-US" dirty="0" err="1"/>
              <a:t>chlorophyte</a:t>
            </a:r>
            <a:r>
              <a:rPr lang="en-US" dirty="0"/>
              <a:t> </a:t>
            </a:r>
            <a:r>
              <a:rPr lang="en-US" dirty="0" smtClean="0"/>
              <a:t>alga </a:t>
            </a:r>
            <a:r>
              <a:rPr lang="en-US" i="1" dirty="0" err="1" smtClean="0"/>
              <a:t>Haematococcus</a:t>
            </a:r>
            <a:r>
              <a:rPr lang="en-US" i="1" dirty="0" smtClean="0"/>
              <a:t> </a:t>
            </a:r>
            <a:r>
              <a:rPr lang="en-US" i="1" dirty="0" err="1"/>
              <a:t>pluvialis</a:t>
            </a:r>
            <a:endParaRPr lang="en-US" i="1" dirty="0"/>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endParaRPr lang="en-US">
              <a:ea typeface="ＭＳ Ｐゴシック" charset="-128"/>
              <a:cs typeface="Geneva" charset="0"/>
            </a:endParaRPr>
          </a:p>
        </p:txBody>
      </p:sp>
      <p:sp>
        <p:nvSpPr>
          <p:cNvPr id="34819" name="Content Placeholder 2"/>
          <p:cNvSpPr>
            <a:spLocks noGrp="1"/>
          </p:cNvSpPr>
          <p:nvPr>
            <p:ph idx="1"/>
          </p:nvPr>
        </p:nvSpPr>
        <p:spPr/>
        <p:txBody>
          <a:bodyPr/>
          <a:lstStyle/>
          <a:p>
            <a:endParaRPr lang="en-US">
              <a:ea typeface="ＭＳ Ｐゴシック" charset="-128"/>
              <a:cs typeface="Geneva" charset="0"/>
            </a:endParaRPr>
          </a:p>
        </p:txBody>
      </p:sp>
      <p:sp>
        <p:nvSpPr>
          <p:cNvPr id="34820" name="Rectangle 2"/>
          <p:cNvSpPr>
            <a:spLocks noChangeArrowheads="1"/>
          </p:cNvSpPr>
          <p:nvPr/>
        </p:nvSpPr>
        <p:spPr bwMode="auto">
          <a:xfrm>
            <a:off x="111125" y="182563"/>
            <a:ext cx="8915400" cy="59436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en-US"/>
          </a:p>
        </p:txBody>
      </p:sp>
      <p:grpSp>
        <p:nvGrpSpPr>
          <p:cNvPr id="34821" name="Group 3"/>
          <p:cNvGrpSpPr>
            <a:grpSpLocks/>
          </p:cNvGrpSpPr>
          <p:nvPr/>
        </p:nvGrpSpPr>
        <p:grpSpPr bwMode="auto">
          <a:xfrm>
            <a:off x="131763" y="669925"/>
            <a:ext cx="8915400" cy="5799138"/>
            <a:chOff x="144" y="422"/>
            <a:chExt cx="5616" cy="3653"/>
          </a:xfrm>
        </p:grpSpPr>
        <p:sp>
          <p:nvSpPr>
            <p:cNvPr id="34822" name="Freeform 4"/>
            <p:cNvSpPr>
              <a:spLocks/>
            </p:cNvSpPr>
            <p:nvPr/>
          </p:nvSpPr>
          <p:spPr bwMode="auto">
            <a:xfrm>
              <a:off x="843" y="1102"/>
              <a:ext cx="4182" cy="2470"/>
            </a:xfrm>
            <a:custGeom>
              <a:avLst/>
              <a:gdLst>
                <a:gd name="T0" fmla="*/ 0 w 4161"/>
                <a:gd name="T1" fmla="*/ 2460 h 1970"/>
                <a:gd name="T2" fmla="*/ 4 w 4161"/>
                <a:gd name="T3" fmla="*/ 1601 h 1970"/>
                <a:gd name="T4" fmla="*/ 583 w 4161"/>
                <a:gd name="T5" fmla="*/ 1088 h 1970"/>
                <a:gd name="T6" fmla="*/ 1221 w 4161"/>
                <a:gd name="T7" fmla="*/ 0 h 1970"/>
                <a:gd name="T8" fmla="*/ 2102 w 4161"/>
                <a:gd name="T9" fmla="*/ 702 h 1970"/>
                <a:gd name="T10" fmla="*/ 2236 w 4161"/>
                <a:gd name="T11" fmla="*/ 963 h 1970"/>
                <a:gd name="T12" fmla="*/ 2630 w 4161"/>
                <a:gd name="T13" fmla="*/ 1947 h 1970"/>
                <a:gd name="T14" fmla="*/ 3267 w 4161"/>
                <a:gd name="T15" fmla="*/ 2470 h 1970"/>
                <a:gd name="T16" fmla="*/ 4182 w 4161"/>
                <a:gd name="T17" fmla="*/ 2470 h 1970"/>
                <a:gd name="T18" fmla="*/ 0 w 4161"/>
                <a:gd name="T19" fmla="*/ 2460 h 19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61"/>
                <a:gd name="T31" fmla="*/ 0 h 1970"/>
                <a:gd name="T32" fmla="*/ 4161 w 4161"/>
                <a:gd name="T33" fmla="*/ 1970 h 19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61" h="1970">
                  <a:moveTo>
                    <a:pt x="0" y="1962"/>
                  </a:moveTo>
                  <a:lnTo>
                    <a:pt x="4" y="1277"/>
                  </a:lnTo>
                  <a:lnTo>
                    <a:pt x="580" y="868"/>
                  </a:lnTo>
                  <a:lnTo>
                    <a:pt x="1215" y="0"/>
                  </a:lnTo>
                  <a:lnTo>
                    <a:pt x="2091" y="560"/>
                  </a:lnTo>
                  <a:lnTo>
                    <a:pt x="2225" y="768"/>
                  </a:lnTo>
                  <a:lnTo>
                    <a:pt x="2617" y="1553"/>
                  </a:lnTo>
                  <a:lnTo>
                    <a:pt x="3251" y="1970"/>
                  </a:lnTo>
                  <a:lnTo>
                    <a:pt x="4161" y="1970"/>
                  </a:lnTo>
                  <a:lnTo>
                    <a:pt x="0" y="1962"/>
                  </a:lnTo>
                  <a:close/>
                </a:path>
              </a:pathLst>
            </a:custGeom>
            <a:solidFill>
              <a:srgbClr val="DDDDDD"/>
            </a:solidFill>
            <a:ln w="9525">
              <a:noFill/>
              <a:round/>
              <a:headEnd/>
              <a:tailEnd/>
            </a:ln>
          </p:spPr>
          <p:txBody>
            <a:bodyPr>
              <a:prstTxWarp prst="textNoShape">
                <a:avLst/>
              </a:prstTxWarp>
            </a:bodyPr>
            <a:lstStyle/>
            <a:p>
              <a:endParaRPr lang="en-US"/>
            </a:p>
          </p:txBody>
        </p:sp>
        <p:sp>
          <p:nvSpPr>
            <p:cNvPr id="34823" name="Freeform 5"/>
            <p:cNvSpPr>
              <a:spLocks/>
            </p:cNvSpPr>
            <p:nvPr/>
          </p:nvSpPr>
          <p:spPr bwMode="auto">
            <a:xfrm>
              <a:off x="864" y="1704"/>
              <a:ext cx="4666" cy="1816"/>
            </a:xfrm>
            <a:custGeom>
              <a:avLst/>
              <a:gdLst>
                <a:gd name="T0" fmla="*/ 58 w 3876"/>
                <a:gd name="T1" fmla="*/ 187 h 1816"/>
                <a:gd name="T2" fmla="*/ 175 w 3876"/>
                <a:gd name="T3" fmla="*/ 257 h 1816"/>
                <a:gd name="T4" fmla="*/ 291 w 3876"/>
                <a:gd name="T5" fmla="*/ 255 h 1816"/>
                <a:gd name="T6" fmla="*/ 408 w 3876"/>
                <a:gd name="T7" fmla="*/ 272 h 1816"/>
                <a:gd name="T8" fmla="*/ 525 w 3876"/>
                <a:gd name="T9" fmla="*/ 314 h 1816"/>
                <a:gd name="T10" fmla="*/ 642 w 3876"/>
                <a:gd name="T11" fmla="*/ 269 h 1816"/>
                <a:gd name="T12" fmla="*/ 758 w 3876"/>
                <a:gd name="T13" fmla="*/ 136 h 1816"/>
                <a:gd name="T14" fmla="*/ 875 w 3876"/>
                <a:gd name="T15" fmla="*/ 88 h 1816"/>
                <a:gd name="T16" fmla="*/ 991 w 3876"/>
                <a:gd name="T17" fmla="*/ 3 h 1816"/>
                <a:gd name="T18" fmla="*/ 1108 w 3876"/>
                <a:gd name="T19" fmla="*/ 144 h 1816"/>
                <a:gd name="T20" fmla="*/ 1224 w 3876"/>
                <a:gd name="T21" fmla="*/ 314 h 1816"/>
                <a:gd name="T22" fmla="*/ 1341 w 3876"/>
                <a:gd name="T23" fmla="*/ 427 h 1816"/>
                <a:gd name="T24" fmla="*/ 1458 w 3876"/>
                <a:gd name="T25" fmla="*/ 527 h 1816"/>
                <a:gd name="T26" fmla="*/ 1575 w 3876"/>
                <a:gd name="T27" fmla="*/ 521 h 1816"/>
                <a:gd name="T28" fmla="*/ 1691 w 3876"/>
                <a:gd name="T29" fmla="*/ 493 h 1816"/>
                <a:gd name="T30" fmla="*/ 1808 w 3876"/>
                <a:gd name="T31" fmla="*/ 598 h 1816"/>
                <a:gd name="T32" fmla="*/ 1925 w 3876"/>
                <a:gd name="T33" fmla="*/ 725 h 1816"/>
                <a:gd name="T34" fmla="*/ 2040 w 3876"/>
                <a:gd name="T35" fmla="*/ 725 h 1816"/>
                <a:gd name="T36" fmla="*/ 2157 w 3876"/>
                <a:gd name="T37" fmla="*/ 640 h 1816"/>
                <a:gd name="T38" fmla="*/ 2274 w 3876"/>
                <a:gd name="T39" fmla="*/ 583 h 1816"/>
                <a:gd name="T40" fmla="*/ 2391 w 3876"/>
                <a:gd name="T41" fmla="*/ 768 h 1816"/>
                <a:gd name="T42" fmla="*/ 2508 w 3876"/>
                <a:gd name="T43" fmla="*/ 1022 h 1816"/>
                <a:gd name="T44" fmla="*/ 2624 w 3876"/>
                <a:gd name="T45" fmla="*/ 1155 h 1816"/>
                <a:gd name="T46" fmla="*/ 2741 w 3876"/>
                <a:gd name="T47" fmla="*/ 1306 h 1816"/>
                <a:gd name="T48" fmla="*/ 2858 w 3876"/>
                <a:gd name="T49" fmla="*/ 1362 h 1816"/>
                <a:gd name="T50" fmla="*/ 2973 w 3876"/>
                <a:gd name="T51" fmla="*/ 1405 h 1816"/>
                <a:gd name="T52" fmla="*/ 3090 w 3876"/>
                <a:gd name="T53" fmla="*/ 1413 h 1816"/>
                <a:gd name="T54" fmla="*/ 3207 w 3876"/>
                <a:gd name="T55" fmla="*/ 1419 h 1816"/>
                <a:gd name="T56" fmla="*/ 3324 w 3876"/>
                <a:gd name="T57" fmla="*/ 1447 h 1816"/>
                <a:gd name="T58" fmla="*/ 3441 w 3876"/>
                <a:gd name="T59" fmla="*/ 1481 h 1816"/>
                <a:gd name="T60" fmla="*/ 3557 w 3876"/>
                <a:gd name="T61" fmla="*/ 1484 h 1816"/>
                <a:gd name="T62" fmla="*/ 3674 w 3876"/>
                <a:gd name="T63" fmla="*/ 1325 h 1816"/>
                <a:gd name="T64" fmla="*/ 3791 w 3876"/>
                <a:gd name="T65" fmla="*/ 1249 h 1816"/>
                <a:gd name="T66" fmla="*/ 3906 w 3876"/>
                <a:gd name="T67" fmla="*/ 1334 h 1816"/>
                <a:gd name="T68" fmla="*/ 4023 w 3876"/>
                <a:gd name="T69" fmla="*/ 1580 h 1816"/>
                <a:gd name="T70" fmla="*/ 4140 w 3876"/>
                <a:gd name="T71" fmla="*/ 1688 h 1816"/>
                <a:gd name="T72" fmla="*/ 4257 w 3876"/>
                <a:gd name="T73" fmla="*/ 1731 h 1816"/>
                <a:gd name="T74" fmla="*/ 4373 w 3876"/>
                <a:gd name="T75" fmla="*/ 1773 h 1816"/>
                <a:gd name="T76" fmla="*/ 4490 w 3876"/>
                <a:gd name="T77" fmla="*/ 1801 h 1816"/>
                <a:gd name="T78" fmla="*/ 4607 w 3876"/>
                <a:gd name="T79" fmla="*/ 1815 h 181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876"/>
                <a:gd name="T121" fmla="*/ 0 h 1816"/>
                <a:gd name="T122" fmla="*/ 3876 w 3876"/>
                <a:gd name="T123" fmla="*/ 1816 h 181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876" h="1816">
                  <a:moveTo>
                    <a:pt x="0" y="116"/>
                  </a:moveTo>
                  <a:lnTo>
                    <a:pt x="48" y="187"/>
                  </a:lnTo>
                  <a:lnTo>
                    <a:pt x="97" y="226"/>
                  </a:lnTo>
                  <a:lnTo>
                    <a:pt x="145" y="257"/>
                  </a:lnTo>
                  <a:lnTo>
                    <a:pt x="194" y="272"/>
                  </a:lnTo>
                  <a:lnTo>
                    <a:pt x="242" y="255"/>
                  </a:lnTo>
                  <a:lnTo>
                    <a:pt x="291" y="272"/>
                  </a:lnTo>
                  <a:lnTo>
                    <a:pt x="339" y="272"/>
                  </a:lnTo>
                  <a:lnTo>
                    <a:pt x="388" y="309"/>
                  </a:lnTo>
                  <a:lnTo>
                    <a:pt x="436" y="314"/>
                  </a:lnTo>
                  <a:lnTo>
                    <a:pt x="484" y="314"/>
                  </a:lnTo>
                  <a:lnTo>
                    <a:pt x="533" y="269"/>
                  </a:lnTo>
                  <a:lnTo>
                    <a:pt x="581" y="215"/>
                  </a:lnTo>
                  <a:lnTo>
                    <a:pt x="630" y="136"/>
                  </a:lnTo>
                  <a:lnTo>
                    <a:pt x="678" y="116"/>
                  </a:lnTo>
                  <a:lnTo>
                    <a:pt x="727" y="88"/>
                  </a:lnTo>
                  <a:lnTo>
                    <a:pt x="775" y="37"/>
                  </a:lnTo>
                  <a:lnTo>
                    <a:pt x="823" y="3"/>
                  </a:lnTo>
                  <a:lnTo>
                    <a:pt x="872" y="0"/>
                  </a:lnTo>
                  <a:lnTo>
                    <a:pt x="920" y="144"/>
                  </a:lnTo>
                  <a:lnTo>
                    <a:pt x="969" y="243"/>
                  </a:lnTo>
                  <a:lnTo>
                    <a:pt x="1017" y="314"/>
                  </a:lnTo>
                  <a:lnTo>
                    <a:pt x="1066" y="371"/>
                  </a:lnTo>
                  <a:lnTo>
                    <a:pt x="1114" y="427"/>
                  </a:lnTo>
                  <a:lnTo>
                    <a:pt x="1163" y="445"/>
                  </a:lnTo>
                  <a:lnTo>
                    <a:pt x="1211" y="527"/>
                  </a:lnTo>
                  <a:lnTo>
                    <a:pt x="1259" y="541"/>
                  </a:lnTo>
                  <a:lnTo>
                    <a:pt x="1308" y="521"/>
                  </a:lnTo>
                  <a:lnTo>
                    <a:pt x="1356" y="484"/>
                  </a:lnTo>
                  <a:lnTo>
                    <a:pt x="1405" y="493"/>
                  </a:lnTo>
                  <a:lnTo>
                    <a:pt x="1453" y="541"/>
                  </a:lnTo>
                  <a:lnTo>
                    <a:pt x="1502" y="598"/>
                  </a:lnTo>
                  <a:lnTo>
                    <a:pt x="1550" y="668"/>
                  </a:lnTo>
                  <a:lnTo>
                    <a:pt x="1599" y="725"/>
                  </a:lnTo>
                  <a:lnTo>
                    <a:pt x="1647" y="739"/>
                  </a:lnTo>
                  <a:lnTo>
                    <a:pt x="1695" y="725"/>
                  </a:lnTo>
                  <a:lnTo>
                    <a:pt x="1744" y="711"/>
                  </a:lnTo>
                  <a:lnTo>
                    <a:pt x="1792" y="640"/>
                  </a:lnTo>
                  <a:lnTo>
                    <a:pt x="1841" y="583"/>
                  </a:lnTo>
                  <a:lnTo>
                    <a:pt x="1889" y="583"/>
                  </a:lnTo>
                  <a:lnTo>
                    <a:pt x="1938" y="598"/>
                  </a:lnTo>
                  <a:lnTo>
                    <a:pt x="1986" y="768"/>
                  </a:lnTo>
                  <a:lnTo>
                    <a:pt x="2034" y="895"/>
                  </a:lnTo>
                  <a:lnTo>
                    <a:pt x="2083" y="1022"/>
                  </a:lnTo>
                  <a:lnTo>
                    <a:pt x="2131" y="1079"/>
                  </a:lnTo>
                  <a:lnTo>
                    <a:pt x="2180" y="1155"/>
                  </a:lnTo>
                  <a:lnTo>
                    <a:pt x="2228" y="1249"/>
                  </a:lnTo>
                  <a:lnTo>
                    <a:pt x="2277" y="1306"/>
                  </a:lnTo>
                  <a:lnTo>
                    <a:pt x="2325" y="1334"/>
                  </a:lnTo>
                  <a:lnTo>
                    <a:pt x="2374" y="1362"/>
                  </a:lnTo>
                  <a:lnTo>
                    <a:pt x="2422" y="1391"/>
                  </a:lnTo>
                  <a:lnTo>
                    <a:pt x="2470" y="1405"/>
                  </a:lnTo>
                  <a:lnTo>
                    <a:pt x="2519" y="1416"/>
                  </a:lnTo>
                  <a:lnTo>
                    <a:pt x="2567" y="1413"/>
                  </a:lnTo>
                  <a:lnTo>
                    <a:pt x="2616" y="1419"/>
                  </a:lnTo>
                  <a:lnTo>
                    <a:pt x="2664" y="1419"/>
                  </a:lnTo>
                  <a:lnTo>
                    <a:pt x="2713" y="1428"/>
                  </a:lnTo>
                  <a:lnTo>
                    <a:pt x="2761" y="1447"/>
                  </a:lnTo>
                  <a:lnTo>
                    <a:pt x="2809" y="1456"/>
                  </a:lnTo>
                  <a:lnTo>
                    <a:pt x="2858" y="1481"/>
                  </a:lnTo>
                  <a:lnTo>
                    <a:pt x="2906" y="1456"/>
                  </a:lnTo>
                  <a:lnTo>
                    <a:pt x="2955" y="1484"/>
                  </a:lnTo>
                  <a:lnTo>
                    <a:pt x="3003" y="1447"/>
                  </a:lnTo>
                  <a:lnTo>
                    <a:pt x="3052" y="1325"/>
                  </a:lnTo>
                  <a:lnTo>
                    <a:pt x="3100" y="1277"/>
                  </a:lnTo>
                  <a:lnTo>
                    <a:pt x="3149" y="1249"/>
                  </a:lnTo>
                  <a:lnTo>
                    <a:pt x="3197" y="1221"/>
                  </a:lnTo>
                  <a:lnTo>
                    <a:pt x="3245" y="1334"/>
                  </a:lnTo>
                  <a:lnTo>
                    <a:pt x="3294" y="1462"/>
                  </a:lnTo>
                  <a:lnTo>
                    <a:pt x="3342" y="1580"/>
                  </a:lnTo>
                  <a:lnTo>
                    <a:pt x="3391" y="1646"/>
                  </a:lnTo>
                  <a:lnTo>
                    <a:pt x="3439" y="1688"/>
                  </a:lnTo>
                  <a:lnTo>
                    <a:pt x="3488" y="1708"/>
                  </a:lnTo>
                  <a:lnTo>
                    <a:pt x="3536" y="1731"/>
                  </a:lnTo>
                  <a:lnTo>
                    <a:pt x="3585" y="1759"/>
                  </a:lnTo>
                  <a:lnTo>
                    <a:pt x="3633" y="1773"/>
                  </a:lnTo>
                  <a:lnTo>
                    <a:pt x="3681" y="1787"/>
                  </a:lnTo>
                  <a:lnTo>
                    <a:pt x="3730" y="1801"/>
                  </a:lnTo>
                  <a:lnTo>
                    <a:pt x="3778" y="1801"/>
                  </a:lnTo>
                  <a:lnTo>
                    <a:pt x="3827" y="1815"/>
                  </a:lnTo>
                  <a:lnTo>
                    <a:pt x="3875" y="1815"/>
                  </a:lnTo>
                </a:path>
              </a:pathLst>
            </a:custGeom>
            <a:noFill/>
            <a:ln w="28575">
              <a:solidFill>
                <a:schemeClr val="tx1"/>
              </a:solidFill>
              <a:round/>
              <a:headEnd/>
              <a:tailEnd/>
            </a:ln>
          </p:spPr>
          <p:txBody>
            <a:bodyPr>
              <a:prstTxWarp prst="textNoShape">
                <a:avLst/>
              </a:prstTxWarp>
            </a:bodyPr>
            <a:lstStyle/>
            <a:p>
              <a:endParaRPr lang="en-US"/>
            </a:p>
          </p:txBody>
        </p:sp>
        <p:grpSp>
          <p:nvGrpSpPr>
            <p:cNvPr id="34824" name="Group 6"/>
            <p:cNvGrpSpPr>
              <a:grpSpLocks/>
            </p:cNvGrpSpPr>
            <p:nvPr/>
          </p:nvGrpSpPr>
          <p:grpSpPr bwMode="auto">
            <a:xfrm>
              <a:off x="565" y="1641"/>
              <a:ext cx="3890" cy="1911"/>
              <a:chOff x="1391" y="2016"/>
              <a:chExt cx="3890" cy="900"/>
            </a:xfrm>
          </p:grpSpPr>
          <p:sp>
            <p:nvSpPr>
              <p:cNvPr id="34894" name="Line 7"/>
              <p:cNvSpPr>
                <a:spLocks noChangeShapeType="1"/>
              </p:cNvSpPr>
              <p:nvPr/>
            </p:nvSpPr>
            <p:spPr bwMode="auto">
              <a:xfrm flipV="1">
                <a:off x="5281" y="2859"/>
                <a:ext cx="0" cy="57"/>
              </a:xfrm>
              <a:prstGeom prst="line">
                <a:avLst/>
              </a:prstGeom>
              <a:noFill/>
              <a:ln w="12700">
                <a:solidFill>
                  <a:srgbClr val="808080"/>
                </a:solidFill>
                <a:round/>
                <a:headEnd/>
                <a:tailEnd/>
              </a:ln>
            </p:spPr>
            <p:txBody>
              <a:bodyPr>
                <a:prstTxWarp prst="textNoShape">
                  <a:avLst/>
                </a:prstTxWarp>
              </a:bodyPr>
              <a:lstStyle/>
              <a:p>
                <a:endParaRPr lang="en-US"/>
              </a:p>
            </p:txBody>
          </p:sp>
          <p:sp>
            <p:nvSpPr>
              <p:cNvPr id="34895" name="Freeform 8"/>
              <p:cNvSpPr>
                <a:spLocks/>
              </p:cNvSpPr>
              <p:nvPr/>
            </p:nvSpPr>
            <p:spPr bwMode="auto">
              <a:xfrm>
                <a:off x="5122" y="2878"/>
                <a:ext cx="10" cy="12"/>
              </a:xfrm>
              <a:custGeom>
                <a:avLst/>
                <a:gdLst>
                  <a:gd name="T0" fmla="*/ 0 w 10"/>
                  <a:gd name="T1" fmla="*/ 0 h 12"/>
                  <a:gd name="T2" fmla="*/ 5 w 10"/>
                  <a:gd name="T3" fmla="*/ 0 h 12"/>
                  <a:gd name="T4" fmla="*/ 9 w 10"/>
                  <a:gd name="T5" fmla="*/ 11 h 12"/>
                  <a:gd name="T6" fmla="*/ 5 w 10"/>
                  <a:gd name="T7" fmla="*/ 11 h 12"/>
                  <a:gd name="T8" fmla="*/ 0 w 10"/>
                  <a:gd name="T9" fmla="*/ 0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0"/>
                    </a:moveTo>
                    <a:lnTo>
                      <a:pt x="5" y="0"/>
                    </a:lnTo>
                    <a:lnTo>
                      <a:pt x="9" y="11"/>
                    </a:lnTo>
                    <a:lnTo>
                      <a:pt x="5"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896" name="Freeform 9"/>
              <p:cNvSpPr>
                <a:spLocks/>
              </p:cNvSpPr>
              <p:nvPr/>
            </p:nvSpPr>
            <p:spPr bwMode="auto">
              <a:xfrm>
                <a:off x="5115" y="2878"/>
                <a:ext cx="25" cy="12"/>
              </a:xfrm>
              <a:custGeom>
                <a:avLst/>
                <a:gdLst>
                  <a:gd name="T0" fmla="*/ 0 w 25"/>
                  <a:gd name="T1" fmla="*/ 11 h 12"/>
                  <a:gd name="T2" fmla="*/ 18 w 25"/>
                  <a:gd name="T3" fmla="*/ 11 h 12"/>
                  <a:gd name="T4" fmla="*/ 24 w 25"/>
                  <a:gd name="T5" fmla="*/ 0 h 12"/>
                  <a:gd name="T6" fmla="*/ 6 w 25"/>
                  <a:gd name="T7" fmla="*/ 0 h 12"/>
                  <a:gd name="T8" fmla="*/ 0 w 25"/>
                  <a:gd name="T9" fmla="*/ 11 h 12"/>
                  <a:gd name="T10" fmla="*/ 0 60000 65536"/>
                  <a:gd name="T11" fmla="*/ 0 60000 65536"/>
                  <a:gd name="T12" fmla="*/ 0 60000 65536"/>
                  <a:gd name="T13" fmla="*/ 0 60000 65536"/>
                  <a:gd name="T14" fmla="*/ 0 60000 65536"/>
                  <a:gd name="T15" fmla="*/ 0 w 25"/>
                  <a:gd name="T16" fmla="*/ 0 h 12"/>
                  <a:gd name="T17" fmla="*/ 25 w 25"/>
                  <a:gd name="T18" fmla="*/ 12 h 12"/>
                </a:gdLst>
                <a:ahLst/>
                <a:cxnLst>
                  <a:cxn ang="T10">
                    <a:pos x="T0" y="T1"/>
                  </a:cxn>
                  <a:cxn ang="T11">
                    <a:pos x="T2" y="T3"/>
                  </a:cxn>
                  <a:cxn ang="T12">
                    <a:pos x="T4" y="T5"/>
                  </a:cxn>
                  <a:cxn ang="T13">
                    <a:pos x="T6" y="T7"/>
                  </a:cxn>
                  <a:cxn ang="T14">
                    <a:pos x="T8" y="T9"/>
                  </a:cxn>
                </a:cxnLst>
                <a:rect l="T15" t="T16" r="T17" b="T18"/>
                <a:pathLst>
                  <a:path w="25" h="12">
                    <a:moveTo>
                      <a:pt x="0" y="11"/>
                    </a:moveTo>
                    <a:lnTo>
                      <a:pt x="18" y="11"/>
                    </a:lnTo>
                    <a:lnTo>
                      <a:pt x="24" y="0"/>
                    </a:lnTo>
                    <a:lnTo>
                      <a:pt x="6"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grpSp>
            <p:nvGrpSpPr>
              <p:cNvPr id="34897" name="Group 10"/>
              <p:cNvGrpSpPr>
                <a:grpSpLocks/>
              </p:cNvGrpSpPr>
              <p:nvPr/>
            </p:nvGrpSpPr>
            <p:grpSpPr bwMode="auto">
              <a:xfrm>
                <a:off x="1391" y="2016"/>
                <a:ext cx="3734" cy="874"/>
                <a:chOff x="1391" y="2016"/>
                <a:chExt cx="3734" cy="874"/>
              </a:xfrm>
            </p:grpSpPr>
            <p:sp>
              <p:nvSpPr>
                <p:cNvPr id="34905" name="Freeform 11"/>
                <p:cNvSpPr>
                  <a:spLocks/>
                </p:cNvSpPr>
                <p:nvPr/>
              </p:nvSpPr>
              <p:spPr bwMode="auto">
                <a:xfrm>
                  <a:off x="1391" y="2089"/>
                  <a:ext cx="25" cy="19"/>
                </a:xfrm>
                <a:custGeom>
                  <a:avLst/>
                  <a:gdLst>
                    <a:gd name="T0" fmla="*/ 0 w 25"/>
                    <a:gd name="T1" fmla="*/ 0 h 19"/>
                    <a:gd name="T2" fmla="*/ 18 w 25"/>
                    <a:gd name="T3" fmla="*/ 6 h 19"/>
                    <a:gd name="T4" fmla="*/ 24 w 25"/>
                    <a:gd name="T5" fmla="*/ 18 h 19"/>
                    <a:gd name="T6" fmla="*/ 6 w 25"/>
                    <a:gd name="T7" fmla="*/ 12 h 19"/>
                    <a:gd name="T8" fmla="*/ 0 w 25"/>
                    <a:gd name="T9" fmla="*/ 0 h 19"/>
                    <a:gd name="T10" fmla="*/ 0 60000 65536"/>
                    <a:gd name="T11" fmla="*/ 0 60000 65536"/>
                    <a:gd name="T12" fmla="*/ 0 60000 65536"/>
                    <a:gd name="T13" fmla="*/ 0 60000 65536"/>
                    <a:gd name="T14" fmla="*/ 0 60000 65536"/>
                    <a:gd name="T15" fmla="*/ 0 w 25"/>
                    <a:gd name="T16" fmla="*/ 0 h 19"/>
                    <a:gd name="T17" fmla="*/ 25 w 25"/>
                    <a:gd name="T18" fmla="*/ 19 h 19"/>
                  </a:gdLst>
                  <a:ahLst/>
                  <a:cxnLst>
                    <a:cxn ang="T10">
                      <a:pos x="T0" y="T1"/>
                    </a:cxn>
                    <a:cxn ang="T11">
                      <a:pos x="T2" y="T3"/>
                    </a:cxn>
                    <a:cxn ang="T12">
                      <a:pos x="T4" y="T5"/>
                    </a:cxn>
                    <a:cxn ang="T13">
                      <a:pos x="T6" y="T7"/>
                    </a:cxn>
                    <a:cxn ang="T14">
                      <a:pos x="T8" y="T9"/>
                    </a:cxn>
                  </a:cxnLst>
                  <a:rect l="T15" t="T16" r="T17" b="T18"/>
                  <a:pathLst>
                    <a:path w="25" h="19">
                      <a:moveTo>
                        <a:pt x="0" y="0"/>
                      </a:moveTo>
                      <a:lnTo>
                        <a:pt x="18" y="6"/>
                      </a:lnTo>
                      <a:lnTo>
                        <a:pt x="24" y="18"/>
                      </a:lnTo>
                      <a:lnTo>
                        <a:pt x="6" y="12"/>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06" name="Freeform 12"/>
                <p:cNvSpPr>
                  <a:spLocks/>
                </p:cNvSpPr>
                <p:nvPr/>
              </p:nvSpPr>
              <p:spPr bwMode="auto">
                <a:xfrm>
                  <a:off x="1399" y="2097"/>
                  <a:ext cx="9" cy="11"/>
                </a:xfrm>
                <a:custGeom>
                  <a:avLst/>
                  <a:gdLst>
                    <a:gd name="T0" fmla="*/ 0 w 9"/>
                    <a:gd name="T1" fmla="*/ 0 h 11"/>
                    <a:gd name="T2" fmla="*/ 4 w 9"/>
                    <a:gd name="T3" fmla="*/ 0 h 11"/>
                    <a:gd name="T4" fmla="*/ 8 w 9"/>
                    <a:gd name="T5" fmla="*/ 10 h 11"/>
                    <a:gd name="T6" fmla="*/ 4 w 9"/>
                    <a:gd name="T7" fmla="*/ 10 h 11"/>
                    <a:gd name="T8" fmla="*/ 0 w 9"/>
                    <a:gd name="T9" fmla="*/ 0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0" y="0"/>
                      </a:moveTo>
                      <a:lnTo>
                        <a:pt x="4" y="0"/>
                      </a:lnTo>
                      <a:lnTo>
                        <a:pt x="8" y="10"/>
                      </a:lnTo>
                      <a:lnTo>
                        <a:pt x="4"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07" name="Freeform 13"/>
                <p:cNvSpPr>
                  <a:spLocks/>
                </p:cNvSpPr>
                <p:nvPr/>
              </p:nvSpPr>
              <p:spPr bwMode="auto">
                <a:xfrm>
                  <a:off x="1436" y="2105"/>
                  <a:ext cx="9" cy="11"/>
                </a:xfrm>
                <a:custGeom>
                  <a:avLst/>
                  <a:gdLst>
                    <a:gd name="T0" fmla="*/ 0 w 9"/>
                    <a:gd name="T1" fmla="*/ 0 h 11"/>
                    <a:gd name="T2" fmla="*/ 4 w 9"/>
                    <a:gd name="T3" fmla="*/ 0 h 11"/>
                    <a:gd name="T4" fmla="*/ 8 w 9"/>
                    <a:gd name="T5" fmla="*/ 10 h 11"/>
                    <a:gd name="T6" fmla="*/ 4 w 9"/>
                    <a:gd name="T7" fmla="*/ 10 h 11"/>
                    <a:gd name="T8" fmla="*/ 0 w 9"/>
                    <a:gd name="T9" fmla="*/ 0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0" y="0"/>
                      </a:moveTo>
                      <a:lnTo>
                        <a:pt x="4" y="0"/>
                      </a:lnTo>
                      <a:lnTo>
                        <a:pt x="8" y="10"/>
                      </a:lnTo>
                      <a:lnTo>
                        <a:pt x="4"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08" name="Freeform 14"/>
                <p:cNvSpPr>
                  <a:spLocks/>
                </p:cNvSpPr>
                <p:nvPr/>
              </p:nvSpPr>
              <p:spPr bwMode="auto">
                <a:xfrm>
                  <a:off x="1428" y="2105"/>
                  <a:ext cx="25" cy="11"/>
                </a:xfrm>
                <a:custGeom>
                  <a:avLst/>
                  <a:gdLst>
                    <a:gd name="T0" fmla="*/ 0 w 25"/>
                    <a:gd name="T1" fmla="*/ 0 h 11"/>
                    <a:gd name="T2" fmla="*/ 18 w 25"/>
                    <a:gd name="T3" fmla="*/ 0 h 11"/>
                    <a:gd name="T4" fmla="*/ 24 w 25"/>
                    <a:gd name="T5" fmla="*/ 10 h 11"/>
                    <a:gd name="T6" fmla="*/ 6 w 25"/>
                    <a:gd name="T7" fmla="*/ 10 h 11"/>
                    <a:gd name="T8" fmla="*/ 0 w 25"/>
                    <a:gd name="T9" fmla="*/ 0 h 11"/>
                    <a:gd name="T10" fmla="*/ 0 60000 65536"/>
                    <a:gd name="T11" fmla="*/ 0 60000 65536"/>
                    <a:gd name="T12" fmla="*/ 0 60000 65536"/>
                    <a:gd name="T13" fmla="*/ 0 60000 65536"/>
                    <a:gd name="T14" fmla="*/ 0 60000 65536"/>
                    <a:gd name="T15" fmla="*/ 0 w 25"/>
                    <a:gd name="T16" fmla="*/ 0 h 11"/>
                    <a:gd name="T17" fmla="*/ 25 w 25"/>
                    <a:gd name="T18" fmla="*/ 11 h 11"/>
                  </a:gdLst>
                  <a:ahLst/>
                  <a:cxnLst>
                    <a:cxn ang="T10">
                      <a:pos x="T0" y="T1"/>
                    </a:cxn>
                    <a:cxn ang="T11">
                      <a:pos x="T2" y="T3"/>
                    </a:cxn>
                    <a:cxn ang="T12">
                      <a:pos x="T4" y="T5"/>
                    </a:cxn>
                    <a:cxn ang="T13">
                      <a:pos x="T6" y="T7"/>
                    </a:cxn>
                    <a:cxn ang="T14">
                      <a:pos x="T8" y="T9"/>
                    </a:cxn>
                  </a:cxnLst>
                  <a:rect l="T15" t="T16" r="T17" b="T18"/>
                  <a:pathLst>
                    <a:path w="25" h="11">
                      <a:moveTo>
                        <a:pt x="0" y="0"/>
                      </a:moveTo>
                      <a:lnTo>
                        <a:pt x="18" y="0"/>
                      </a:lnTo>
                      <a:lnTo>
                        <a:pt x="24" y="10"/>
                      </a:lnTo>
                      <a:lnTo>
                        <a:pt x="6"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09" name="Freeform 15"/>
                <p:cNvSpPr>
                  <a:spLocks/>
                </p:cNvSpPr>
                <p:nvPr/>
              </p:nvSpPr>
              <p:spPr bwMode="auto">
                <a:xfrm>
                  <a:off x="1465" y="2105"/>
                  <a:ext cx="18" cy="20"/>
                </a:xfrm>
                <a:custGeom>
                  <a:avLst/>
                  <a:gdLst>
                    <a:gd name="T0" fmla="*/ 0 w 18"/>
                    <a:gd name="T1" fmla="*/ 0 h 20"/>
                    <a:gd name="T2" fmla="*/ 11 w 18"/>
                    <a:gd name="T3" fmla="*/ 6 h 20"/>
                    <a:gd name="T4" fmla="*/ 17 w 18"/>
                    <a:gd name="T5" fmla="*/ 19 h 20"/>
                    <a:gd name="T6" fmla="*/ 6 w 18"/>
                    <a:gd name="T7" fmla="*/ 12 h 20"/>
                    <a:gd name="T8" fmla="*/ 0 w 18"/>
                    <a:gd name="T9" fmla="*/ 0 h 20"/>
                    <a:gd name="T10" fmla="*/ 0 60000 65536"/>
                    <a:gd name="T11" fmla="*/ 0 60000 65536"/>
                    <a:gd name="T12" fmla="*/ 0 60000 65536"/>
                    <a:gd name="T13" fmla="*/ 0 60000 65536"/>
                    <a:gd name="T14" fmla="*/ 0 60000 65536"/>
                    <a:gd name="T15" fmla="*/ 0 w 18"/>
                    <a:gd name="T16" fmla="*/ 0 h 20"/>
                    <a:gd name="T17" fmla="*/ 18 w 18"/>
                    <a:gd name="T18" fmla="*/ 20 h 20"/>
                  </a:gdLst>
                  <a:ahLst/>
                  <a:cxnLst>
                    <a:cxn ang="T10">
                      <a:pos x="T0" y="T1"/>
                    </a:cxn>
                    <a:cxn ang="T11">
                      <a:pos x="T2" y="T3"/>
                    </a:cxn>
                    <a:cxn ang="T12">
                      <a:pos x="T4" y="T5"/>
                    </a:cxn>
                    <a:cxn ang="T13">
                      <a:pos x="T6" y="T7"/>
                    </a:cxn>
                    <a:cxn ang="T14">
                      <a:pos x="T8" y="T9"/>
                    </a:cxn>
                  </a:cxnLst>
                  <a:rect l="T15" t="T16" r="T17" b="T18"/>
                  <a:pathLst>
                    <a:path w="18" h="20">
                      <a:moveTo>
                        <a:pt x="0" y="0"/>
                      </a:moveTo>
                      <a:lnTo>
                        <a:pt x="11" y="6"/>
                      </a:lnTo>
                      <a:lnTo>
                        <a:pt x="17" y="19"/>
                      </a:lnTo>
                      <a:lnTo>
                        <a:pt x="6" y="12"/>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10" name="Freeform 16"/>
                <p:cNvSpPr>
                  <a:spLocks/>
                </p:cNvSpPr>
                <p:nvPr/>
              </p:nvSpPr>
              <p:spPr bwMode="auto">
                <a:xfrm>
                  <a:off x="1465" y="2113"/>
                  <a:ext cx="18" cy="12"/>
                </a:xfrm>
                <a:custGeom>
                  <a:avLst/>
                  <a:gdLst>
                    <a:gd name="T0" fmla="*/ 0 w 18"/>
                    <a:gd name="T1" fmla="*/ 11 h 12"/>
                    <a:gd name="T2" fmla="*/ 11 w 18"/>
                    <a:gd name="T3" fmla="*/ 11 h 12"/>
                    <a:gd name="T4" fmla="*/ 17 w 18"/>
                    <a:gd name="T5" fmla="*/ 0 h 12"/>
                    <a:gd name="T6" fmla="*/ 6 w 18"/>
                    <a:gd name="T7" fmla="*/ 0 h 12"/>
                    <a:gd name="T8" fmla="*/ 0 w 18"/>
                    <a:gd name="T9" fmla="*/ 11 h 12"/>
                    <a:gd name="T10" fmla="*/ 0 60000 65536"/>
                    <a:gd name="T11" fmla="*/ 0 60000 65536"/>
                    <a:gd name="T12" fmla="*/ 0 60000 65536"/>
                    <a:gd name="T13" fmla="*/ 0 60000 65536"/>
                    <a:gd name="T14" fmla="*/ 0 60000 65536"/>
                    <a:gd name="T15" fmla="*/ 0 w 18"/>
                    <a:gd name="T16" fmla="*/ 0 h 12"/>
                    <a:gd name="T17" fmla="*/ 18 w 18"/>
                    <a:gd name="T18" fmla="*/ 12 h 12"/>
                  </a:gdLst>
                  <a:ahLst/>
                  <a:cxnLst>
                    <a:cxn ang="T10">
                      <a:pos x="T0" y="T1"/>
                    </a:cxn>
                    <a:cxn ang="T11">
                      <a:pos x="T2" y="T3"/>
                    </a:cxn>
                    <a:cxn ang="T12">
                      <a:pos x="T4" y="T5"/>
                    </a:cxn>
                    <a:cxn ang="T13">
                      <a:pos x="T6" y="T7"/>
                    </a:cxn>
                    <a:cxn ang="T14">
                      <a:pos x="T8" y="T9"/>
                    </a:cxn>
                  </a:cxnLst>
                  <a:rect l="T15" t="T16" r="T17" b="T18"/>
                  <a:pathLst>
                    <a:path w="18" h="12">
                      <a:moveTo>
                        <a:pt x="0" y="11"/>
                      </a:moveTo>
                      <a:lnTo>
                        <a:pt x="11" y="11"/>
                      </a:lnTo>
                      <a:lnTo>
                        <a:pt x="17" y="0"/>
                      </a:lnTo>
                      <a:lnTo>
                        <a:pt x="6"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11" name="Freeform 17"/>
                <p:cNvSpPr>
                  <a:spLocks/>
                </p:cNvSpPr>
                <p:nvPr/>
              </p:nvSpPr>
              <p:spPr bwMode="auto">
                <a:xfrm>
                  <a:off x="1510" y="2113"/>
                  <a:ext cx="17" cy="12"/>
                </a:xfrm>
                <a:custGeom>
                  <a:avLst/>
                  <a:gdLst>
                    <a:gd name="T0" fmla="*/ 0 w 17"/>
                    <a:gd name="T1" fmla="*/ 0 h 12"/>
                    <a:gd name="T2" fmla="*/ 11 w 17"/>
                    <a:gd name="T3" fmla="*/ 0 h 12"/>
                    <a:gd name="T4" fmla="*/ 16 w 17"/>
                    <a:gd name="T5" fmla="*/ 11 h 12"/>
                    <a:gd name="T6" fmla="*/ 5 w 17"/>
                    <a:gd name="T7" fmla="*/ 11 h 12"/>
                    <a:gd name="T8" fmla="*/ 0 w 17"/>
                    <a:gd name="T9" fmla="*/ 0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0"/>
                      </a:moveTo>
                      <a:lnTo>
                        <a:pt x="11" y="0"/>
                      </a:lnTo>
                      <a:lnTo>
                        <a:pt x="16" y="11"/>
                      </a:lnTo>
                      <a:lnTo>
                        <a:pt x="5"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12" name="Freeform 18"/>
                <p:cNvSpPr>
                  <a:spLocks/>
                </p:cNvSpPr>
                <p:nvPr/>
              </p:nvSpPr>
              <p:spPr bwMode="auto">
                <a:xfrm>
                  <a:off x="1510" y="2113"/>
                  <a:ext cx="17" cy="12"/>
                </a:xfrm>
                <a:custGeom>
                  <a:avLst/>
                  <a:gdLst>
                    <a:gd name="T0" fmla="*/ 0 w 17"/>
                    <a:gd name="T1" fmla="*/ 11 h 12"/>
                    <a:gd name="T2" fmla="*/ 11 w 17"/>
                    <a:gd name="T3" fmla="*/ 11 h 12"/>
                    <a:gd name="T4" fmla="*/ 16 w 17"/>
                    <a:gd name="T5" fmla="*/ 0 h 12"/>
                    <a:gd name="T6" fmla="*/ 5 w 17"/>
                    <a:gd name="T7" fmla="*/ 0 h 12"/>
                    <a:gd name="T8" fmla="*/ 0 w 17"/>
                    <a:gd name="T9" fmla="*/ 11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11"/>
                      </a:moveTo>
                      <a:lnTo>
                        <a:pt x="11" y="11"/>
                      </a:lnTo>
                      <a:lnTo>
                        <a:pt x="16" y="0"/>
                      </a:lnTo>
                      <a:lnTo>
                        <a:pt x="5"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13" name="Freeform 19"/>
                <p:cNvSpPr>
                  <a:spLocks/>
                </p:cNvSpPr>
                <p:nvPr/>
              </p:nvSpPr>
              <p:spPr bwMode="auto">
                <a:xfrm>
                  <a:off x="1540" y="2113"/>
                  <a:ext cx="24" cy="12"/>
                </a:xfrm>
                <a:custGeom>
                  <a:avLst/>
                  <a:gdLst>
                    <a:gd name="T0" fmla="*/ 0 w 24"/>
                    <a:gd name="T1" fmla="*/ 0 h 12"/>
                    <a:gd name="T2" fmla="*/ 17 w 24"/>
                    <a:gd name="T3" fmla="*/ 0 h 12"/>
                    <a:gd name="T4" fmla="*/ 23 w 24"/>
                    <a:gd name="T5" fmla="*/ 11 h 12"/>
                    <a:gd name="T6" fmla="*/ 6 w 24"/>
                    <a:gd name="T7" fmla="*/ 11 h 12"/>
                    <a:gd name="T8" fmla="*/ 0 w 24"/>
                    <a:gd name="T9" fmla="*/ 0 h 12"/>
                    <a:gd name="T10" fmla="*/ 0 60000 65536"/>
                    <a:gd name="T11" fmla="*/ 0 60000 65536"/>
                    <a:gd name="T12" fmla="*/ 0 60000 65536"/>
                    <a:gd name="T13" fmla="*/ 0 60000 65536"/>
                    <a:gd name="T14" fmla="*/ 0 60000 65536"/>
                    <a:gd name="T15" fmla="*/ 0 w 24"/>
                    <a:gd name="T16" fmla="*/ 0 h 12"/>
                    <a:gd name="T17" fmla="*/ 24 w 24"/>
                    <a:gd name="T18" fmla="*/ 12 h 12"/>
                  </a:gdLst>
                  <a:ahLst/>
                  <a:cxnLst>
                    <a:cxn ang="T10">
                      <a:pos x="T0" y="T1"/>
                    </a:cxn>
                    <a:cxn ang="T11">
                      <a:pos x="T2" y="T3"/>
                    </a:cxn>
                    <a:cxn ang="T12">
                      <a:pos x="T4" y="T5"/>
                    </a:cxn>
                    <a:cxn ang="T13">
                      <a:pos x="T6" y="T7"/>
                    </a:cxn>
                    <a:cxn ang="T14">
                      <a:pos x="T8" y="T9"/>
                    </a:cxn>
                  </a:cxnLst>
                  <a:rect l="T15" t="T16" r="T17" b="T18"/>
                  <a:pathLst>
                    <a:path w="24" h="12">
                      <a:moveTo>
                        <a:pt x="0" y="0"/>
                      </a:moveTo>
                      <a:lnTo>
                        <a:pt x="17" y="0"/>
                      </a:lnTo>
                      <a:lnTo>
                        <a:pt x="23" y="11"/>
                      </a:lnTo>
                      <a:lnTo>
                        <a:pt x="6"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14" name="Freeform 20"/>
                <p:cNvSpPr>
                  <a:spLocks/>
                </p:cNvSpPr>
                <p:nvPr/>
              </p:nvSpPr>
              <p:spPr bwMode="auto">
                <a:xfrm>
                  <a:off x="1547" y="2113"/>
                  <a:ext cx="10" cy="12"/>
                </a:xfrm>
                <a:custGeom>
                  <a:avLst/>
                  <a:gdLst>
                    <a:gd name="T0" fmla="*/ 0 w 10"/>
                    <a:gd name="T1" fmla="*/ 11 h 12"/>
                    <a:gd name="T2" fmla="*/ 4 w 10"/>
                    <a:gd name="T3" fmla="*/ 11 h 12"/>
                    <a:gd name="T4" fmla="*/ 9 w 10"/>
                    <a:gd name="T5" fmla="*/ 0 h 12"/>
                    <a:gd name="T6" fmla="*/ 4 w 10"/>
                    <a:gd name="T7" fmla="*/ 0 h 12"/>
                    <a:gd name="T8" fmla="*/ 0 w 10"/>
                    <a:gd name="T9" fmla="*/ 11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11"/>
                      </a:moveTo>
                      <a:lnTo>
                        <a:pt x="4" y="11"/>
                      </a:lnTo>
                      <a:lnTo>
                        <a:pt x="9" y="0"/>
                      </a:lnTo>
                      <a:lnTo>
                        <a:pt x="4"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15" name="Freeform 21"/>
                <p:cNvSpPr>
                  <a:spLocks/>
                </p:cNvSpPr>
                <p:nvPr/>
              </p:nvSpPr>
              <p:spPr bwMode="auto">
                <a:xfrm>
                  <a:off x="1584" y="2113"/>
                  <a:ext cx="10" cy="12"/>
                </a:xfrm>
                <a:custGeom>
                  <a:avLst/>
                  <a:gdLst>
                    <a:gd name="T0" fmla="*/ 0 w 10"/>
                    <a:gd name="T1" fmla="*/ 0 h 12"/>
                    <a:gd name="T2" fmla="*/ 4 w 10"/>
                    <a:gd name="T3" fmla="*/ 0 h 12"/>
                    <a:gd name="T4" fmla="*/ 9 w 10"/>
                    <a:gd name="T5" fmla="*/ 11 h 12"/>
                    <a:gd name="T6" fmla="*/ 4 w 10"/>
                    <a:gd name="T7" fmla="*/ 11 h 12"/>
                    <a:gd name="T8" fmla="*/ 0 w 10"/>
                    <a:gd name="T9" fmla="*/ 0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0"/>
                      </a:moveTo>
                      <a:lnTo>
                        <a:pt x="4" y="0"/>
                      </a:lnTo>
                      <a:lnTo>
                        <a:pt x="9" y="11"/>
                      </a:lnTo>
                      <a:lnTo>
                        <a:pt x="4"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16" name="Freeform 22"/>
                <p:cNvSpPr>
                  <a:spLocks/>
                </p:cNvSpPr>
                <p:nvPr/>
              </p:nvSpPr>
              <p:spPr bwMode="auto">
                <a:xfrm>
                  <a:off x="1584" y="2113"/>
                  <a:ext cx="2" cy="12"/>
                </a:xfrm>
                <a:custGeom>
                  <a:avLst/>
                  <a:gdLst>
                    <a:gd name="T0" fmla="*/ 0 w 2"/>
                    <a:gd name="T1" fmla="*/ 0 h 12"/>
                    <a:gd name="T2" fmla="*/ 1 w 2"/>
                    <a:gd name="T3" fmla="*/ 0 h 12"/>
                    <a:gd name="T4" fmla="*/ 1 w 2"/>
                    <a:gd name="T5" fmla="*/ 11 h 12"/>
                    <a:gd name="T6" fmla="*/ 0 w 2"/>
                    <a:gd name="T7" fmla="*/ 11 h 12"/>
                    <a:gd name="T8" fmla="*/ 0 w 2"/>
                    <a:gd name="T9" fmla="*/ 0 h 12"/>
                    <a:gd name="T10" fmla="*/ 0 60000 65536"/>
                    <a:gd name="T11" fmla="*/ 0 60000 65536"/>
                    <a:gd name="T12" fmla="*/ 0 60000 65536"/>
                    <a:gd name="T13" fmla="*/ 0 60000 65536"/>
                    <a:gd name="T14" fmla="*/ 0 60000 65536"/>
                    <a:gd name="T15" fmla="*/ 0 w 2"/>
                    <a:gd name="T16" fmla="*/ 0 h 12"/>
                    <a:gd name="T17" fmla="*/ 2 w 2"/>
                    <a:gd name="T18" fmla="*/ 12 h 12"/>
                  </a:gdLst>
                  <a:ahLst/>
                  <a:cxnLst>
                    <a:cxn ang="T10">
                      <a:pos x="T0" y="T1"/>
                    </a:cxn>
                    <a:cxn ang="T11">
                      <a:pos x="T2" y="T3"/>
                    </a:cxn>
                    <a:cxn ang="T12">
                      <a:pos x="T4" y="T5"/>
                    </a:cxn>
                    <a:cxn ang="T13">
                      <a:pos x="T6" y="T7"/>
                    </a:cxn>
                    <a:cxn ang="T14">
                      <a:pos x="T8" y="T9"/>
                    </a:cxn>
                  </a:cxnLst>
                  <a:rect l="T15" t="T16" r="T17" b="T18"/>
                  <a:pathLst>
                    <a:path w="2" h="12">
                      <a:moveTo>
                        <a:pt x="0" y="0"/>
                      </a:moveTo>
                      <a:lnTo>
                        <a:pt x="1" y="0"/>
                      </a:lnTo>
                      <a:lnTo>
                        <a:pt x="1" y="11"/>
                      </a:lnTo>
                      <a:lnTo>
                        <a:pt x="0"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17" name="Freeform 23"/>
                <p:cNvSpPr>
                  <a:spLocks/>
                </p:cNvSpPr>
                <p:nvPr/>
              </p:nvSpPr>
              <p:spPr bwMode="auto">
                <a:xfrm>
                  <a:off x="1584" y="2113"/>
                  <a:ext cx="17" cy="12"/>
                </a:xfrm>
                <a:custGeom>
                  <a:avLst/>
                  <a:gdLst>
                    <a:gd name="T0" fmla="*/ 0 w 17"/>
                    <a:gd name="T1" fmla="*/ 11 h 12"/>
                    <a:gd name="T2" fmla="*/ 11 w 17"/>
                    <a:gd name="T3" fmla="*/ 11 h 12"/>
                    <a:gd name="T4" fmla="*/ 16 w 17"/>
                    <a:gd name="T5" fmla="*/ 0 h 12"/>
                    <a:gd name="T6" fmla="*/ 5 w 17"/>
                    <a:gd name="T7" fmla="*/ 0 h 12"/>
                    <a:gd name="T8" fmla="*/ 0 w 17"/>
                    <a:gd name="T9" fmla="*/ 11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11"/>
                      </a:moveTo>
                      <a:lnTo>
                        <a:pt x="11" y="11"/>
                      </a:lnTo>
                      <a:lnTo>
                        <a:pt x="16" y="0"/>
                      </a:lnTo>
                      <a:lnTo>
                        <a:pt x="5"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18" name="Freeform 24"/>
                <p:cNvSpPr>
                  <a:spLocks/>
                </p:cNvSpPr>
                <p:nvPr/>
              </p:nvSpPr>
              <p:spPr bwMode="auto">
                <a:xfrm>
                  <a:off x="1628" y="2113"/>
                  <a:ext cx="10" cy="12"/>
                </a:xfrm>
                <a:custGeom>
                  <a:avLst/>
                  <a:gdLst>
                    <a:gd name="T0" fmla="*/ 0 w 10"/>
                    <a:gd name="T1" fmla="*/ 11 h 12"/>
                    <a:gd name="T2" fmla="*/ 5 w 10"/>
                    <a:gd name="T3" fmla="*/ 11 h 12"/>
                    <a:gd name="T4" fmla="*/ 9 w 10"/>
                    <a:gd name="T5" fmla="*/ 0 h 12"/>
                    <a:gd name="T6" fmla="*/ 5 w 10"/>
                    <a:gd name="T7" fmla="*/ 0 h 12"/>
                    <a:gd name="T8" fmla="*/ 0 w 10"/>
                    <a:gd name="T9" fmla="*/ 11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11"/>
                      </a:moveTo>
                      <a:lnTo>
                        <a:pt x="5" y="11"/>
                      </a:lnTo>
                      <a:lnTo>
                        <a:pt x="9" y="0"/>
                      </a:lnTo>
                      <a:lnTo>
                        <a:pt x="5"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19" name="Freeform 25"/>
                <p:cNvSpPr>
                  <a:spLocks/>
                </p:cNvSpPr>
                <p:nvPr/>
              </p:nvSpPr>
              <p:spPr bwMode="auto">
                <a:xfrm>
                  <a:off x="1621" y="2113"/>
                  <a:ext cx="25" cy="12"/>
                </a:xfrm>
                <a:custGeom>
                  <a:avLst/>
                  <a:gdLst>
                    <a:gd name="T0" fmla="*/ 0 w 25"/>
                    <a:gd name="T1" fmla="*/ 11 h 12"/>
                    <a:gd name="T2" fmla="*/ 18 w 25"/>
                    <a:gd name="T3" fmla="*/ 11 h 12"/>
                    <a:gd name="T4" fmla="*/ 24 w 25"/>
                    <a:gd name="T5" fmla="*/ 0 h 12"/>
                    <a:gd name="T6" fmla="*/ 6 w 25"/>
                    <a:gd name="T7" fmla="*/ 0 h 12"/>
                    <a:gd name="T8" fmla="*/ 0 w 25"/>
                    <a:gd name="T9" fmla="*/ 11 h 12"/>
                    <a:gd name="T10" fmla="*/ 0 60000 65536"/>
                    <a:gd name="T11" fmla="*/ 0 60000 65536"/>
                    <a:gd name="T12" fmla="*/ 0 60000 65536"/>
                    <a:gd name="T13" fmla="*/ 0 60000 65536"/>
                    <a:gd name="T14" fmla="*/ 0 60000 65536"/>
                    <a:gd name="T15" fmla="*/ 0 w 25"/>
                    <a:gd name="T16" fmla="*/ 0 h 12"/>
                    <a:gd name="T17" fmla="*/ 25 w 25"/>
                    <a:gd name="T18" fmla="*/ 12 h 12"/>
                  </a:gdLst>
                  <a:ahLst/>
                  <a:cxnLst>
                    <a:cxn ang="T10">
                      <a:pos x="T0" y="T1"/>
                    </a:cxn>
                    <a:cxn ang="T11">
                      <a:pos x="T2" y="T3"/>
                    </a:cxn>
                    <a:cxn ang="T12">
                      <a:pos x="T4" y="T5"/>
                    </a:cxn>
                    <a:cxn ang="T13">
                      <a:pos x="T6" y="T7"/>
                    </a:cxn>
                    <a:cxn ang="T14">
                      <a:pos x="T8" y="T9"/>
                    </a:cxn>
                  </a:cxnLst>
                  <a:rect l="T15" t="T16" r="T17" b="T18"/>
                  <a:pathLst>
                    <a:path w="25" h="12">
                      <a:moveTo>
                        <a:pt x="0" y="11"/>
                      </a:moveTo>
                      <a:lnTo>
                        <a:pt x="18" y="11"/>
                      </a:lnTo>
                      <a:lnTo>
                        <a:pt x="24" y="0"/>
                      </a:lnTo>
                      <a:lnTo>
                        <a:pt x="6"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20" name="Freeform 26"/>
                <p:cNvSpPr>
                  <a:spLocks/>
                </p:cNvSpPr>
                <p:nvPr/>
              </p:nvSpPr>
              <p:spPr bwMode="auto">
                <a:xfrm>
                  <a:off x="1658" y="2105"/>
                  <a:ext cx="25" cy="20"/>
                </a:xfrm>
                <a:custGeom>
                  <a:avLst/>
                  <a:gdLst>
                    <a:gd name="T0" fmla="*/ 0 w 25"/>
                    <a:gd name="T1" fmla="*/ 0 h 20"/>
                    <a:gd name="T2" fmla="*/ 18 w 25"/>
                    <a:gd name="T3" fmla="*/ 6 h 20"/>
                    <a:gd name="T4" fmla="*/ 24 w 25"/>
                    <a:gd name="T5" fmla="*/ 19 h 20"/>
                    <a:gd name="T6" fmla="*/ 6 w 25"/>
                    <a:gd name="T7" fmla="*/ 12 h 20"/>
                    <a:gd name="T8" fmla="*/ 0 w 25"/>
                    <a:gd name="T9" fmla="*/ 0 h 20"/>
                    <a:gd name="T10" fmla="*/ 0 60000 65536"/>
                    <a:gd name="T11" fmla="*/ 0 60000 65536"/>
                    <a:gd name="T12" fmla="*/ 0 60000 65536"/>
                    <a:gd name="T13" fmla="*/ 0 60000 65536"/>
                    <a:gd name="T14" fmla="*/ 0 60000 65536"/>
                    <a:gd name="T15" fmla="*/ 0 w 25"/>
                    <a:gd name="T16" fmla="*/ 0 h 20"/>
                    <a:gd name="T17" fmla="*/ 25 w 25"/>
                    <a:gd name="T18" fmla="*/ 20 h 20"/>
                  </a:gdLst>
                  <a:ahLst/>
                  <a:cxnLst>
                    <a:cxn ang="T10">
                      <a:pos x="T0" y="T1"/>
                    </a:cxn>
                    <a:cxn ang="T11">
                      <a:pos x="T2" y="T3"/>
                    </a:cxn>
                    <a:cxn ang="T12">
                      <a:pos x="T4" y="T5"/>
                    </a:cxn>
                    <a:cxn ang="T13">
                      <a:pos x="T6" y="T7"/>
                    </a:cxn>
                    <a:cxn ang="T14">
                      <a:pos x="T8" y="T9"/>
                    </a:cxn>
                  </a:cxnLst>
                  <a:rect l="T15" t="T16" r="T17" b="T18"/>
                  <a:pathLst>
                    <a:path w="25" h="20">
                      <a:moveTo>
                        <a:pt x="0" y="0"/>
                      </a:moveTo>
                      <a:lnTo>
                        <a:pt x="18" y="6"/>
                      </a:lnTo>
                      <a:lnTo>
                        <a:pt x="24" y="19"/>
                      </a:lnTo>
                      <a:lnTo>
                        <a:pt x="6" y="12"/>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21" name="Freeform 27"/>
                <p:cNvSpPr>
                  <a:spLocks/>
                </p:cNvSpPr>
                <p:nvPr/>
              </p:nvSpPr>
              <p:spPr bwMode="auto">
                <a:xfrm>
                  <a:off x="1665" y="2113"/>
                  <a:ext cx="10" cy="12"/>
                </a:xfrm>
                <a:custGeom>
                  <a:avLst/>
                  <a:gdLst>
                    <a:gd name="T0" fmla="*/ 0 w 10"/>
                    <a:gd name="T1" fmla="*/ 11 h 12"/>
                    <a:gd name="T2" fmla="*/ 5 w 10"/>
                    <a:gd name="T3" fmla="*/ 11 h 12"/>
                    <a:gd name="T4" fmla="*/ 9 w 10"/>
                    <a:gd name="T5" fmla="*/ 0 h 12"/>
                    <a:gd name="T6" fmla="*/ 5 w 10"/>
                    <a:gd name="T7" fmla="*/ 0 h 12"/>
                    <a:gd name="T8" fmla="*/ 0 w 10"/>
                    <a:gd name="T9" fmla="*/ 11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11"/>
                      </a:moveTo>
                      <a:lnTo>
                        <a:pt x="5" y="11"/>
                      </a:lnTo>
                      <a:lnTo>
                        <a:pt x="9" y="0"/>
                      </a:lnTo>
                      <a:lnTo>
                        <a:pt x="5"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22" name="Freeform 28"/>
                <p:cNvSpPr>
                  <a:spLocks/>
                </p:cNvSpPr>
                <p:nvPr/>
              </p:nvSpPr>
              <p:spPr bwMode="auto">
                <a:xfrm>
                  <a:off x="1710" y="2113"/>
                  <a:ext cx="2" cy="12"/>
                </a:xfrm>
                <a:custGeom>
                  <a:avLst/>
                  <a:gdLst>
                    <a:gd name="T0" fmla="*/ 0 w 2"/>
                    <a:gd name="T1" fmla="*/ 0 h 12"/>
                    <a:gd name="T2" fmla="*/ 1 w 2"/>
                    <a:gd name="T3" fmla="*/ 0 h 12"/>
                    <a:gd name="T4" fmla="*/ 1 w 2"/>
                    <a:gd name="T5" fmla="*/ 11 h 12"/>
                    <a:gd name="T6" fmla="*/ 0 w 2"/>
                    <a:gd name="T7" fmla="*/ 11 h 12"/>
                    <a:gd name="T8" fmla="*/ 0 w 2"/>
                    <a:gd name="T9" fmla="*/ 0 h 12"/>
                    <a:gd name="T10" fmla="*/ 0 60000 65536"/>
                    <a:gd name="T11" fmla="*/ 0 60000 65536"/>
                    <a:gd name="T12" fmla="*/ 0 60000 65536"/>
                    <a:gd name="T13" fmla="*/ 0 60000 65536"/>
                    <a:gd name="T14" fmla="*/ 0 60000 65536"/>
                    <a:gd name="T15" fmla="*/ 0 w 2"/>
                    <a:gd name="T16" fmla="*/ 0 h 12"/>
                    <a:gd name="T17" fmla="*/ 2 w 2"/>
                    <a:gd name="T18" fmla="*/ 12 h 12"/>
                  </a:gdLst>
                  <a:ahLst/>
                  <a:cxnLst>
                    <a:cxn ang="T10">
                      <a:pos x="T0" y="T1"/>
                    </a:cxn>
                    <a:cxn ang="T11">
                      <a:pos x="T2" y="T3"/>
                    </a:cxn>
                    <a:cxn ang="T12">
                      <a:pos x="T4" y="T5"/>
                    </a:cxn>
                    <a:cxn ang="T13">
                      <a:pos x="T6" y="T7"/>
                    </a:cxn>
                    <a:cxn ang="T14">
                      <a:pos x="T8" y="T9"/>
                    </a:cxn>
                  </a:cxnLst>
                  <a:rect l="T15" t="T16" r="T17" b="T18"/>
                  <a:pathLst>
                    <a:path w="2" h="12">
                      <a:moveTo>
                        <a:pt x="0" y="0"/>
                      </a:moveTo>
                      <a:lnTo>
                        <a:pt x="1" y="0"/>
                      </a:lnTo>
                      <a:lnTo>
                        <a:pt x="1" y="11"/>
                      </a:lnTo>
                      <a:lnTo>
                        <a:pt x="0"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23" name="Freeform 29"/>
                <p:cNvSpPr>
                  <a:spLocks/>
                </p:cNvSpPr>
                <p:nvPr/>
              </p:nvSpPr>
              <p:spPr bwMode="auto">
                <a:xfrm>
                  <a:off x="1695" y="2113"/>
                  <a:ext cx="24" cy="20"/>
                </a:xfrm>
                <a:custGeom>
                  <a:avLst/>
                  <a:gdLst>
                    <a:gd name="T0" fmla="*/ 0 w 24"/>
                    <a:gd name="T1" fmla="*/ 0 h 20"/>
                    <a:gd name="T2" fmla="*/ 17 w 24"/>
                    <a:gd name="T3" fmla="*/ 6 h 20"/>
                    <a:gd name="T4" fmla="*/ 23 w 24"/>
                    <a:gd name="T5" fmla="*/ 19 h 20"/>
                    <a:gd name="T6" fmla="*/ 6 w 24"/>
                    <a:gd name="T7" fmla="*/ 13 h 20"/>
                    <a:gd name="T8" fmla="*/ 0 w 24"/>
                    <a:gd name="T9" fmla="*/ 0 h 20"/>
                    <a:gd name="T10" fmla="*/ 0 60000 65536"/>
                    <a:gd name="T11" fmla="*/ 0 60000 65536"/>
                    <a:gd name="T12" fmla="*/ 0 60000 65536"/>
                    <a:gd name="T13" fmla="*/ 0 60000 65536"/>
                    <a:gd name="T14" fmla="*/ 0 60000 65536"/>
                    <a:gd name="T15" fmla="*/ 0 w 24"/>
                    <a:gd name="T16" fmla="*/ 0 h 20"/>
                    <a:gd name="T17" fmla="*/ 24 w 24"/>
                    <a:gd name="T18" fmla="*/ 20 h 20"/>
                  </a:gdLst>
                  <a:ahLst/>
                  <a:cxnLst>
                    <a:cxn ang="T10">
                      <a:pos x="T0" y="T1"/>
                    </a:cxn>
                    <a:cxn ang="T11">
                      <a:pos x="T2" y="T3"/>
                    </a:cxn>
                    <a:cxn ang="T12">
                      <a:pos x="T4" y="T5"/>
                    </a:cxn>
                    <a:cxn ang="T13">
                      <a:pos x="T6" y="T7"/>
                    </a:cxn>
                    <a:cxn ang="T14">
                      <a:pos x="T8" y="T9"/>
                    </a:cxn>
                  </a:cxnLst>
                  <a:rect l="T15" t="T16" r="T17" b="T18"/>
                  <a:pathLst>
                    <a:path w="24" h="20">
                      <a:moveTo>
                        <a:pt x="0" y="0"/>
                      </a:moveTo>
                      <a:lnTo>
                        <a:pt x="17" y="6"/>
                      </a:lnTo>
                      <a:lnTo>
                        <a:pt x="23" y="19"/>
                      </a:lnTo>
                      <a:lnTo>
                        <a:pt x="6" y="13"/>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24" name="Freeform 30"/>
                <p:cNvSpPr>
                  <a:spLocks/>
                </p:cNvSpPr>
                <p:nvPr/>
              </p:nvSpPr>
              <p:spPr bwMode="auto">
                <a:xfrm>
                  <a:off x="1702" y="2121"/>
                  <a:ext cx="3" cy="12"/>
                </a:xfrm>
                <a:custGeom>
                  <a:avLst/>
                  <a:gdLst>
                    <a:gd name="T0" fmla="*/ 0 w 3"/>
                    <a:gd name="T1" fmla="*/ 0 h 12"/>
                    <a:gd name="T2" fmla="*/ 0 w 3"/>
                    <a:gd name="T3" fmla="*/ 0 h 12"/>
                    <a:gd name="T4" fmla="*/ 2 w 3"/>
                    <a:gd name="T5" fmla="*/ 11 h 12"/>
                    <a:gd name="T6" fmla="*/ 0 w 3"/>
                    <a:gd name="T7" fmla="*/ 0 h 12"/>
                    <a:gd name="T8" fmla="*/ 0 60000 65536"/>
                    <a:gd name="T9" fmla="*/ 0 60000 65536"/>
                    <a:gd name="T10" fmla="*/ 0 60000 65536"/>
                    <a:gd name="T11" fmla="*/ 0 60000 65536"/>
                    <a:gd name="T12" fmla="*/ 0 w 3"/>
                    <a:gd name="T13" fmla="*/ 0 h 12"/>
                    <a:gd name="T14" fmla="*/ 3 w 3"/>
                    <a:gd name="T15" fmla="*/ 12 h 12"/>
                  </a:gdLst>
                  <a:ahLst/>
                  <a:cxnLst>
                    <a:cxn ang="T8">
                      <a:pos x="T0" y="T1"/>
                    </a:cxn>
                    <a:cxn ang="T9">
                      <a:pos x="T2" y="T3"/>
                    </a:cxn>
                    <a:cxn ang="T10">
                      <a:pos x="T4" y="T5"/>
                    </a:cxn>
                    <a:cxn ang="T11">
                      <a:pos x="T6" y="T7"/>
                    </a:cxn>
                  </a:cxnLst>
                  <a:rect l="T12" t="T13" r="T14" b="T15"/>
                  <a:pathLst>
                    <a:path w="3" h="12">
                      <a:moveTo>
                        <a:pt x="0" y="0"/>
                      </a:moveTo>
                      <a:lnTo>
                        <a:pt x="0" y="0"/>
                      </a:lnTo>
                      <a:lnTo>
                        <a:pt x="2"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25" name="Freeform 31"/>
                <p:cNvSpPr>
                  <a:spLocks/>
                </p:cNvSpPr>
                <p:nvPr/>
              </p:nvSpPr>
              <p:spPr bwMode="auto">
                <a:xfrm>
                  <a:off x="1739" y="2121"/>
                  <a:ext cx="10" cy="20"/>
                </a:xfrm>
                <a:custGeom>
                  <a:avLst/>
                  <a:gdLst>
                    <a:gd name="T0" fmla="*/ 0 w 10"/>
                    <a:gd name="T1" fmla="*/ 0 h 20"/>
                    <a:gd name="T2" fmla="*/ 5 w 10"/>
                    <a:gd name="T3" fmla="*/ 7 h 20"/>
                    <a:gd name="T4" fmla="*/ 9 w 10"/>
                    <a:gd name="T5" fmla="*/ 19 h 20"/>
                    <a:gd name="T6" fmla="*/ 5 w 10"/>
                    <a:gd name="T7" fmla="*/ 13 h 20"/>
                    <a:gd name="T8" fmla="*/ 0 w 10"/>
                    <a:gd name="T9" fmla="*/ 0 h 20"/>
                    <a:gd name="T10" fmla="*/ 0 60000 65536"/>
                    <a:gd name="T11" fmla="*/ 0 60000 65536"/>
                    <a:gd name="T12" fmla="*/ 0 60000 65536"/>
                    <a:gd name="T13" fmla="*/ 0 60000 65536"/>
                    <a:gd name="T14" fmla="*/ 0 60000 65536"/>
                    <a:gd name="T15" fmla="*/ 0 w 10"/>
                    <a:gd name="T16" fmla="*/ 0 h 20"/>
                    <a:gd name="T17" fmla="*/ 10 w 10"/>
                    <a:gd name="T18" fmla="*/ 20 h 20"/>
                  </a:gdLst>
                  <a:ahLst/>
                  <a:cxnLst>
                    <a:cxn ang="T10">
                      <a:pos x="T0" y="T1"/>
                    </a:cxn>
                    <a:cxn ang="T11">
                      <a:pos x="T2" y="T3"/>
                    </a:cxn>
                    <a:cxn ang="T12">
                      <a:pos x="T4" y="T5"/>
                    </a:cxn>
                    <a:cxn ang="T13">
                      <a:pos x="T6" y="T7"/>
                    </a:cxn>
                    <a:cxn ang="T14">
                      <a:pos x="T8" y="T9"/>
                    </a:cxn>
                  </a:cxnLst>
                  <a:rect l="T15" t="T16" r="T17" b="T18"/>
                  <a:pathLst>
                    <a:path w="10" h="20">
                      <a:moveTo>
                        <a:pt x="0" y="0"/>
                      </a:moveTo>
                      <a:lnTo>
                        <a:pt x="5" y="7"/>
                      </a:lnTo>
                      <a:lnTo>
                        <a:pt x="9" y="19"/>
                      </a:lnTo>
                      <a:lnTo>
                        <a:pt x="5" y="13"/>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26" name="Freeform 32"/>
                <p:cNvSpPr>
                  <a:spLocks/>
                </p:cNvSpPr>
                <p:nvPr/>
              </p:nvSpPr>
              <p:spPr bwMode="auto">
                <a:xfrm>
                  <a:off x="1732" y="2130"/>
                  <a:ext cx="24" cy="11"/>
                </a:xfrm>
                <a:custGeom>
                  <a:avLst/>
                  <a:gdLst>
                    <a:gd name="T0" fmla="*/ 0 w 24"/>
                    <a:gd name="T1" fmla="*/ 0 h 11"/>
                    <a:gd name="T2" fmla="*/ 17 w 24"/>
                    <a:gd name="T3" fmla="*/ 0 h 11"/>
                    <a:gd name="T4" fmla="*/ 23 w 24"/>
                    <a:gd name="T5" fmla="*/ 10 h 11"/>
                    <a:gd name="T6" fmla="*/ 6 w 24"/>
                    <a:gd name="T7" fmla="*/ 10 h 11"/>
                    <a:gd name="T8" fmla="*/ 0 w 24"/>
                    <a:gd name="T9" fmla="*/ 0 h 11"/>
                    <a:gd name="T10" fmla="*/ 0 60000 65536"/>
                    <a:gd name="T11" fmla="*/ 0 60000 65536"/>
                    <a:gd name="T12" fmla="*/ 0 60000 65536"/>
                    <a:gd name="T13" fmla="*/ 0 60000 65536"/>
                    <a:gd name="T14" fmla="*/ 0 60000 65536"/>
                    <a:gd name="T15" fmla="*/ 0 w 24"/>
                    <a:gd name="T16" fmla="*/ 0 h 11"/>
                    <a:gd name="T17" fmla="*/ 24 w 24"/>
                    <a:gd name="T18" fmla="*/ 11 h 11"/>
                  </a:gdLst>
                  <a:ahLst/>
                  <a:cxnLst>
                    <a:cxn ang="T10">
                      <a:pos x="T0" y="T1"/>
                    </a:cxn>
                    <a:cxn ang="T11">
                      <a:pos x="T2" y="T3"/>
                    </a:cxn>
                    <a:cxn ang="T12">
                      <a:pos x="T4" y="T5"/>
                    </a:cxn>
                    <a:cxn ang="T13">
                      <a:pos x="T6" y="T7"/>
                    </a:cxn>
                    <a:cxn ang="T14">
                      <a:pos x="T8" y="T9"/>
                    </a:cxn>
                  </a:cxnLst>
                  <a:rect l="T15" t="T16" r="T17" b="T18"/>
                  <a:pathLst>
                    <a:path w="24" h="11">
                      <a:moveTo>
                        <a:pt x="0" y="0"/>
                      </a:moveTo>
                      <a:lnTo>
                        <a:pt x="17" y="0"/>
                      </a:lnTo>
                      <a:lnTo>
                        <a:pt x="23" y="10"/>
                      </a:lnTo>
                      <a:lnTo>
                        <a:pt x="6"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27" name="Freeform 33"/>
                <p:cNvSpPr>
                  <a:spLocks/>
                </p:cNvSpPr>
                <p:nvPr/>
              </p:nvSpPr>
              <p:spPr bwMode="auto">
                <a:xfrm>
                  <a:off x="1769" y="2130"/>
                  <a:ext cx="17" cy="19"/>
                </a:xfrm>
                <a:custGeom>
                  <a:avLst/>
                  <a:gdLst>
                    <a:gd name="T0" fmla="*/ 0 w 17"/>
                    <a:gd name="T1" fmla="*/ 18 h 19"/>
                    <a:gd name="T2" fmla="*/ 11 w 17"/>
                    <a:gd name="T3" fmla="*/ 12 h 19"/>
                    <a:gd name="T4" fmla="*/ 16 w 17"/>
                    <a:gd name="T5" fmla="*/ 0 h 19"/>
                    <a:gd name="T6" fmla="*/ 5 w 17"/>
                    <a:gd name="T7" fmla="*/ 6 h 19"/>
                    <a:gd name="T8" fmla="*/ 0 w 17"/>
                    <a:gd name="T9" fmla="*/ 18 h 19"/>
                    <a:gd name="T10" fmla="*/ 0 60000 65536"/>
                    <a:gd name="T11" fmla="*/ 0 60000 65536"/>
                    <a:gd name="T12" fmla="*/ 0 60000 65536"/>
                    <a:gd name="T13" fmla="*/ 0 60000 65536"/>
                    <a:gd name="T14" fmla="*/ 0 60000 65536"/>
                    <a:gd name="T15" fmla="*/ 0 w 17"/>
                    <a:gd name="T16" fmla="*/ 0 h 19"/>
                    <a:gd name="T17" fmla="*/ 17 w 17"/>
                    <a:gd name="T18" fmla="*/ 19 h 19"/>
                  </a:gdLst>
                  <a:ahLst/>
                  <a:cxnLst>
                    <a:cxn ang="T10">
                      <a:pos x="T0" y="T1"/>
                    </a:cxn>
                    <a:cxn ang="T11">
                      <a:pos x="T2" y="T3"/>
                    </a:cxn>
                    <a:cxn ang="T12">
                      <a:pos x="T4" y="T5"/>
                    </a:cxn>
                    <a:cxn ang="T13">
                      <a:pos x="T6" y="T7"/>
                    </a:cxn>
                    <a:cxn ang="T14">
                      <a:pos x="T8" y="T9"/>
                    </a:cxn>
                  </a:cxnLst>
                  <a:rect l="T15" t="T16" r="T17" b="T18"/>
                  <a:pathLst>
                    <a:path w="17" h="19">
                      <a:moveTo>
                        <a:pt x="0" y="18"/>
                      </a:moveTo>
                      <a:lnTo>
                        <a:pt x="11" y="12"/>
                      </a:lnTo>
                      <a:lnTo>
                        <a:pt x="16" y="0"/>
                      </a:lnTo>
                      <a:lnTo>
                        <a:pt x="5" y="6"/>
                      </a:lnTo>
                      <a:lnTo>
                        <a:pt x="0" y="18"/>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28" name="Freeform 34"/>
                <p:cNvSpPr>
                  <a:spLocks/>
                </p:cNvSpPr>
                <p:nvPr/>
              </p:nvSpPr>
              <p:spPr bwMode="auto">
                <a:xfrm>
                  <a:off x="1769" y="2130"/>
                  <a:ext cx="17" cy="11"/>
                </a:xfrm>
                <a:custGeom>
                  <a:avLst/>
                  <a:gdLst>
                    <a:gd name="T0" fmla="*/ 0 w 17"/>
                    <a:gd name="T1" fmla="*/ 0 h 11"/>
                    <a:gd name="T2" fmla="*/ 11 w 17"/>
                    <a:gd name="T3" fmla="*/ 0 h 11"/>
                    <a:gd name="T4" fmla="*/ 16 w 17"/>
                    <a:gd name="T5" fmla="*/ 10 h 11"/>
                    <a:gd name="T6" fmla="*/ 5 w 17"/>
                    <a:gd name="T7" fmla="*/ 10 h 11"/>
                    <a:gd name="T8" fmla="*/ 0 w 17"/>
                    <a:gd name="T9" fmla="*/ 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0"/>
                      </a:moveTo>
                      <a:lnTo>
                        <a:pt x="11" y="0"/>
                      </a:lnTo>
                      <a:lnTo>
                        <a:pt x="16" y="10"/>
                      </a:lnTo>
                      <a:lnTo>
                        <a:pt x="5"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29" name="Freeform 35"/>
                <p:cNvSpPr>
                  <a:spLocks/>
                </p:cNvSpPr>
                <p:nvPr/>
              </p:nvSpPr>
              <p:spPr bwMode="auto">
                <a:xfrm>
                  <a:off x="1821" y="2138"/>
                  <a:ext cx="1" cy="11"/>
                </a:xfrm>
                <a:custGeom>
                  <a:avLst/>
                  <a:gdLst>
                    <a:gd name="T0" fmla="*/ 0 w 1"/>
                    <a:gd name="T1" fmla="*/ 0 h 11"/>
                    <a:gd name="T2" fmla="*/ 0 w 1"/>
                    <a:gd name="T3" fmla="*/ 0 h 11"/>
                    <a:gd name="T4" fmla="*/ 0 w 1"/>
                    <a:gd name="T5" fmla="*/ 10 h 11"/>
                    <a:gd name="T6" fmla="*/ 0 w 1"/>
                    <a:gd name="T7" fmla="*/ 0 h 11"/>
                    <a:gd name="T8" fmla="*/ 0 60000 65536"/>
                    <a:gd name="T9" fmla="*/ 0 60000 65536"/>
                    <a:gd name="T10" fmla="*/ 0 60000 65536"/>
                    <a:gd name="T11" fmla="*/ 0 60000 65536"/>
                    <a:gd name="T12" fmla="*/ 0 w 1"/>
                    <a:gd name="T13" fmla="*/ 0 h 11"/>
                    <a:gd name="T14" fmla="*/ 1 w 1"/>
                    <a:gd name="T15" fmla="*/ 11 h 11"/>
                  </a:gdLst>
                  <a:ahLst/>
                  <a:cxnLst>
                    <a:cxn ang="T8">
                      <a:pos x="T0" y="T1"/>
                    </a:cxn>
                    <a:cxn ang="T9">
                      <a:pos x="T2" y="T3"/>
                    </a:cxn>
                    <a:cxn ang="T10">
                      <a:pos x="T4" y="T5"/>
                    </a:cxn>
                    <a:cxn ang="T11">
                      <a:pos x="T6" y="T7"/>
                    </a:cxn>
                  </a:cxnLst>
                  <a:rect l="T12" t="T13" r="T14" b="T15"/>
                  <a:pathLst>
                    <a:path w="1" h="11">
                      <a:moveTo>
                        <a:pt x="0" y="0"/>
                      </a:moveTo>
                      <a:lnTo>
                        <a:pt x="0" y="0"/>
                      </a:lnTo>
                      <a:lnTo>
                        <a:pt x="0"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30" name="Freeform 36"/>
                <p:cNvSpPr>
                  <a:spLocks/>
                </p:cNvSpPr>
                <p:nvPr/>
              </p:nvSpPr>
              <p:spPr bwMode="auto">
                <a:xfrm>
                  <a:off x="1798" y="2138"/>
                  <a:ext cx="25" cy="11"/>
                </a:xfrm>
                <a:custGeom>
                  <a:avLst/>
                  <a:gdLst>
                    <a:gd name="T0" fmla="*/ 0 w 25"/>
                    <a:gd name="T1" fmla="*/ 10 h 11"/>
                    <a:gd name="T2" fmla="*/ 18 w 25"/>
                    <a:gd name="T3" fmla="*/ 10 h 11"/>
                    <a:gd name="T4" fmla="*/ 24 w 25"/>
                    <a:gd name="T5" fmla="*/ 0 h 11"/>
                    <a:gd name="T6" fmla="*/ 6 w 25"/>
                    <a:gd name="T7" fmla="*/ 0 h 11"/>
                    <a:gd name="T8" fmla="*/ 0 w 25"/>
                    <a:gd name="T9" fmla="*/ 10 h 11"/>
                    <a:gd name="T10" fmla="*/ 0 60000 65536"/>
                    <a:gd name="T11" fmla="*/ 0 60000 65536"/>
                    <a:gd name="T12" fmla="*/ 0 60000 65536"/>
                    <a:gd name="T13" fmla="*/ 0 60000 65536"/>
                    <a:gd name="T14" fmla="*/ 0 60000 65536"/>
                    <a:gd name="T15" fmla="*/ 0 w 25"/>
                    <a:gd name="T16" fmla="*/ 0 h 11"/>
                    <a:gd name="T17" fmla="*/ 25 w 25"/>
                    <a:gd name="T18" fmla="*/ 11 h 11"/>
                  </a:gdLst>
                  <a:ahLst/>
                  <a:cxnLst>
                    <a:cxn ang="T10">
                      <a:pos x="T0" y="T1"/>
                    </a:cxn>
                    <a:cxn ang="T11">
                      <a:pos x="T2" y="T3"/>
                    </a:cxn>
                    <a:cxn ang="T12">
                      <a:pos x="T4" y="T5"/>
                    </a:cxn>
                    <a:cxn ang="T13">
                      <a:pos x="T6" y="T7"/>
                    </a:cxn>
                    <a:cxn ang="T14">
                      <a:pos x="T8" y="T9"/>
                    </a:cxn>
                  </a:cxnLst>
                  <a:rect l="T15" t="T16" r="T17" b="T18"/>
                  <a:pathLst>
                    <a:path w="25" h="11">
                      <a:moveTo>
                        <a:pt x="0" y="10"/>
                      </a:moveTo>
                      <a:lnTo>
                        <a:pt x="18" y="10"/>
                      </a:lnTo>
                      <a:lnTo>
                        <a:pt x="24" y="0"/>
                      </a:lnTo>
                      <a:lnTo>
                        <a:pt x="6"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31" name="Freeform 37"/>
                <p:cNvSpPr>
                  <a:spLocks/>
                </p:cNvSpPr>
                <p:nvPr/>
              </p:nvSpPr>
              <p:spPr bwMode="auto">
                <a:xfrm>
                  <a:off x="1806" y="2138"/>
                  <a:ext cx="10" cy="11"/>
                </a:xfrm>
                <a:custGeom>
                  <a:avLst/>
                  <a:gdLst>
                    <a:gd name="T0" fmla="*/ 0 w 10"/>
                    <a:gd name="T1" fmla="*/ 10 h 11"/>
                    <a:gd name="T2" fmla="*/ 4 w 10"/>
                    <a:gd name="T3" fmla="*/ 10 h 11"/>
                    <a:gd name="T4" fmla="*/ 9 w 10"/>
                    <a:gd name="T5" fmla="*/ 0 h 11"/>
                    <a:gd name="T6" fmla="*/ 4 w 10"/>
                    <a:gd name="T7" fmla="*/ 0 h 11"/>
                    <a:gd name="T8" fmla="*/ 0 w 10"/>
                    <a:gd name="T9" fmla="*/ 1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10"/>
                      </a:moveTo>
                      <a:lnTo>
                        <a:pt x="4" y="10"/>
                      </a:lnTo>
                      <a:lnTo>
                        <a:pt x="9" y="0"/>
                      </a:lnTo>
                      <a:lnTo>
                        <a:pt x="4"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32" name="Freeform 38"/>
                <p:cNvSpPr>
                  <a:spLocks/>
                </p:cNvSpPr>
                <p:nvPr/>
              </p:nvSpPr>
              <p:spPr bwMode="auto">
                <a:xfrm>
                  <a:off x="1843" y="2138"/>
                  <a:ext cx="10" cy="19"/>
                </a:xfrm>
                <a:custGeom>
                  <a:avLst/>
                  <a:gdLst>
                    <a:gd name="T0" fmla="*/ 0 w 10"/>
                    <a:gd name="T1" fmla="*/ 0 h 19"/>
                    <a:gd name="T2" fmla="*/ 4 w 10"/>
                    <a:gd name="T3" fmla="*/ 6 h 19"/>
                    <a:gd name="T4" fmla="*/ 9 w 10"/>
                    <a:gd name="T5" fmla="*/ 18 h 19"/>
                    <a:gd name="T6" fmla="*/ 4 w 10"/>
                    <a:gd name="T7" fmla="*/ 12 h 19"/>
                    <a:gd name="T8" fmla="*/ 0 w 10"/>
                    <a:gd name="T9" fmla="*/ 0 h 19"/>
                    <a:gd name="T10" fmla="*/ 0 60000 65536"/>
                    <a:gd name="T11" fmla="*/ 0 60000 65536"/>
                    <a:gd name="T12" fmla="*/ 0 60000 65536"/>
                    <a:gd name="T13" fmla="*/ 0 60000 65536"/>
                    <a:gd name="T14" fmla="*/ 0 60000 65536"/>
                    <a:gd name="T15" fmla="*/ 0 w 10"/>
                    <a:gd name="T16" fmla="*/ 0 h 19"/>
                    <a:gd name="T17" fmla="*/ 10 w 10"/>
                    <a:gd name="T18" fmla="*/ 19 h 19"/>
                  </a:gdLst>
                  <a:ahLst/>
                  <a:cxnLst>
                    <a:cxn ang="T10">
                      <a:pos x="T0" y="T1"/>
                    </a:cxn>
                    <a:cxn ang="T11">
                      <a:pos x="T2" y="T3"/>
                    </a:cxn>
                    <a:cxn ang="T12">
                      <a:pos x="T4" y="T5"/>
                    </a:cxn>
                    <a:cxn ang="T13">
                      <a:pos x="T6" y="T7"/>
                    </a:cxn>
                    <a:cxn ang="T14">
                      <a:pos x="T8" y="T9"/>
                    </a:cxn>
                  </a:cxnLst>
                  <a:rect l="T15" t="T16" r="T17" b="T18"/>
                  <a:pathLst>
                    <a:path w="10" h="19">
                      <a:moveTo>
                        <a:pt x="0" y="0"/>
                      </a:moveTo>
                      <a:lnTo>
                        <a:pt x="4" y="6"/>
                      </a:lnTo>
                      <a:lnTo>
                        <a:pt x="9" y="18"/>
                      </a:lnTo>
                      <a:lnTo>
                        <a:pt x="4" y="12"/>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33" name="Freeform 39"/>
                <p:cNvSpPr>
                  <a:spLocks/>
                </p:cNvSpPr>
                <p:nvPr/>
              </p:nvSpPr>
              <p:spPr bwMode="auto">
                <a:xfrm>
                  <a:off x="1836" y="2138"/>
                  <a:ext cx="24" cy="19"/>
                </a:xfrm>
                <a:custGeom>
                  <a:avLst/>
                  <a:gdLst>
                    <a:gd name="T0" fmla="*/ 0 w 24"/>
                    <a:gd name="T1" fmla="*/ 18 h 19"/>
                    <a:gd name="T2" fmla="*/ 17 w 24"/>
                    <a:gd name="T3" fmla="*/ 12 h 19"/>
                    <a:gd name="T4" fmla="*/ 23 w 24"/>
                    <a:gd name="T5" fmla="*/ 0 h 19"/>
                    <a:gd name="T6" fmla="*/ 6 w 24"/>
                    <a:gd name="T7" fmla="*/ 6 h 19"/>
                    <a:gd name="T8" fmla="*/ 0 w 24"/>
                    <a:gd name="T9" fmla="*/ 18 h 19"/>
                    <a:gd name="T10" fmla="*/ 0 60000 65536"/>
                    <a:gd name="T11" fmla="*/ 0 60000 65536"/>
                    <a:gd name="T12" fmla="*/ 0 60000 65536"/>
                    <a:gd name="T13" fmla="*/ 0 60000 65536"/>
                    <a:gd name="T14" fmla="*/ 0 60000 65536"/>
                    <a:gd name="T15" fmla="*/ 0 w 24"/>
                    <a:gd name="T16" fmla="*/ 0 h 19"/>
                    <a:gd name="T17" fmla="*/ 24 w 24"/>
                    <a:gd name="T18" fmla="*/ 19 h 19"/>
                  </a:gdLst>
                  <a:ahLst/>
                  <a:cxnLst>
                    <a:cxn ang="T10">
                      <a:pos x="T0" y="T1"/>
                    </a:cxn>
                    <a:cxn ang="T11">
                      <a:pos x="T2" y="T3"/>
                    </a:cxn>
                    <a:cxn ang="T12">
                      <a:pos x="T4" y="T5"/>
                    </a:cxn>
                    <a:cxn ang="T13">
                      <a:pos x="T6" y="T7"/>
                    </a:cxn>
                    <a:cxn ang="T14">
                      <a:pos x="T8" y="T9"/>
                    </a:cxn>
                  </a:cxnLst>
                  <a:rect l="T15" t="T16" r="T17" b="T18"/>
                  <a:pathLst>
                    <a:path w="24" h="19">
                      <a:moveTo>
                        <a:pt x="0" y="18"/>
                      </a:moveTo>
                      <a:lnTo>
                        <a:pt x="17" y="12"/>
                      </a:lnTo>
                      <a:lnTo>
                        <a:pt x="23" y="0"/>
                      </a:lnTo>
                      <a:lnTo>
                        <a:pt x="6" y="6"/>
                      </a:lnTo>
                      <a:lnTo>
                        <a:pt x="0" y="18"/>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34" name="Freeform 40"/>
                <p:cNvSpPr>
                  <a:spLocks/>
                </p:cNvSpPr>
                <p:nvPr/>
              </p:nvSpPr>
              <p:spPr bwMode="auto">
                <a:xfrm>
                  <a:off x="1873" y="2130"/>
                  <a:ext cx="17" cy="11"/>
                </a:xfrm>
                <a:custGeom>
                  <a:avLst/>
                  <a:gdLst>
                    <a:gd name="T0" fmla="*/ 0 w 17"/>
                    <a:gd name="T1" fmla="*/ 10 h 11"/>
                    <a:gd name="T2" fmla="*/ 11 w 17"/>
                    <a:gd name="T3" fmla="*/ 10 h 11"/>
                    <a:gd name="T4" fmla="*/ 16 w 17"/>
                    <a:gd name="T5" fmla="*/ 0 h 11"/>
                    <a:gd name="T6" fmla="*/ 5 w 17"/>
                    <a:gd name="T7" fmla="*/ 0 h 11"/>
                    <a:gd name="T8" fmla="*/ 0 w 17"/>
                    <a:gd name="T9" fmla="*/ 1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10"/>
                      </a:moveTo>
                      <a:lnTo>
                        <a:pt x="11" y="10"/>
                      </a:lnTo>
                      <a:lnTo>
                        <a:pt x="16" y="0"/>
                      </a:lnTo>
                      <a:lnTo>
                        <a:pt x="5"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35" name="Freeform 41"/>
                <p:cNvSpPr>
                  <a:spLocks/>
                </p:cNvSpPr>
                <p:nvPr/>
              </p:nvSpPr>
              <p:spPr bwMode="auto">
                <a:xfrm>
                  <a:off x="1873" y="2130"/>
                  <a:ext cx="17" cy="11"/>
                </a:xfrm>
                <a:custGeom>
                  <a:avLst/>
                  <a:gdLst>
                    <a:gd name="T0" fmla="*/ 0 w 17"/>
                    <a:gd name="T1" fmla="*/ 10 h 11"/>
                    <a:gd name="T2" fmla="*/ 11 w 17"/>
                    <a:gd name="T3" fmla="*/ 10 h 11"/>
                    <a:gd name="T4" fmla="*/ 16 w 17"/>
                    <a:gd name="T5" fmla="*/ 0 h 11"/>
                    <a:gd name="T6" fmla="*/ 5 w 17"/>
                    <a:gd name="T7" fmla="*/ 0 h 11"/>
                    <a:gd name="T8" fmla="*/ 0 w 17"/>
                    <a:gd name="T9" fmla="*/ 1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10"/>
                      </a:moveTo>
                      <a:lnTo>
                        <a:pt x="11" y="10"/>
                      </a:lnTo>
                      <a:lnTo>
                        <a:pt x="16" y="0"/>
                      </a:lnTo>
                      <a:lnTo>
                        <a:pt x="5"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36" name="Freeform 42"/>
                <p:cNvSpPr>
                  <a:spLocks/>
                </p:cNvSpPr>
                <p:nvPr/>
              </p:nvSpPr>
              <p:spPr bwMode="auto">
                <a:xfrm>
                  <a:off x="1917" y="2113"/>
                  <a:ext cx="3" cy="12"/>
                </a:xfrm>
                <a:custGeom>
                  <a:avLst/>
                  <a:gdLst>
                    <a:gd name="T0" fmla="*/ 0 w 3"/>
                    <a:gd name="T1" fmla="*/ 11 h 12"/>
                    <a:gd name="T2" fmla="*/ 0 w 3"/>
                    <a:gd name="T3" fmla="*/ 11 h 12"/>
                    <a:gd name="T4" fmla="*/ 2 w 3"/>
                    <a:gd name="T5" fmla="*/ 0 h 12"/>
                    <a:gd name="T6" fmla="*/ 0 w 3"/>
                    <a:gd name="T7" fmla="*/ 11 h 12"/>
                    <a:gd name="T8" fmla="*/ 0 60000 65536"/>
                    <a:gd name="T9" fmla="*/ 0 60000 65536"/>
                    <a:gd name="T10" fmla="*/ 0 60000 65536"/>
                    <a:gd name="T11" fmla="*/ 0 60000 65536"/>
                    <a:gd name="T12" fmla="*/ 0 w 3"/>
                    <a:gd name="T13" fmla="*/ 0 h 12"/>
                    <a:gd name="T14" fmla="*/ 3 w 3"/>
                    <a:gd name="T15" fmla="*/ 12 h 12"/>
                  </a:gdLst>
                  <a:ahLst/>
                  <a:cxnLst>
                    <a:cxn ang="T8">
                      <a:pos x="T0" y="T1"/>
                    </a:cxn>
                    <a:cxn ang="T9">
                      <a:pos x="T2" y="T3"/>
                    </a:cxn>
                    <a:cxn ang="T10">
                      <a:pos x="T4" y="T5"/>
                    </a:cxn>
                    <a:cxn ang="T11">
                      <a:pos x="T6" y="T7"/>
                    </a:cxn>
                  </a:cxnLst>
                  <a:rect l="T12" t="T13" r="T14" b="T15"/>
                  <a:pathLst>
                    <a:path w="3" h="12">
                      <a:moveTo>
                        <a:pt x="0" y="11"/>
                      </a:moveTo>
                      <a:lnTo>
                        <a:pt x="0" y="11"/>
                      </a:lnTo>
                      <a:lnTo>
                        <a:pt x="2"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37" name="Freeform 43"/>
                <p:cNvSpPr>
                  <a:spLocks/>
                </p:cNvSpPr>
                <p:nvPr/>
              </p:nvSpPr>
              <p:spPr bwMode="auto">
                <a:xfrm>
                  <a:off x="1902" y="2105"/>
                  <a:ext cx="32" cy="20"/>
                </a:xfrm>
                <a:custGeom>
                  <a:avLst/>
                  <a:gdLst>
                    <a:gd name="T0" fmla="*/ 0 w 32"/>
                    <a:gd name="T1" fmla="*/ 19 h 20"/>
                    <a:gd name="T2" fmla="*/ 25 w 32"/>
                    <a:gd name="T3" fmla="*/ 12 h 20"/>
                    <a:gd name="T4" fmla="*/ 31 w 32"/>
                    <a:gd name="T5" fmla="*/ 0 h 20"/>
                    <a:gd name="T6" fmla="*/ 7 w 32"/>
                    <a:gd name="T7" fmla="*/ 6 h 20"/>
                    <a:gd name="T8" fmla="*/ 0 w 32"/>
                    <a:gd name="T9" fmla="*/ 19 h 20"/>
                    <a:gd name="T10" fmla="*/ 0 60000 65536"/>
                    <a:gd name="T11" fmla="*/ 0 60000 65536"/>
                    <a:gd name="T12" fmla="*/ 0 60000 65536"/>
                    <a:gd name="T13" fmla="*/ 0 60000 65536"/>
                    <a:gd name="T14" fmla="*/ 0 60000 65536"/>
                    <a:gd name="T15" fmla="*/ 0 w 32"/>
                    <a:gd name="T16" fmla="*/ 0 h 20"/>
                    <a:gd name="T17" fmla="*/ 32 w 32"/>
                    <a:gd name="T18" fmla="*/ 20 h 20"/>
                  </a:gdLst>
                  <a:ahLst/>
                  <a:cxnLst>
                    <a:cxn ang="T10">
                      <a:pos x="T0" y="T1"/>
                    </a:cxn>
                    <a:cxn ang="T11">
                      <a:pos x="T2" y="T3"/>
                    </a:cxn>
                    <a:cxn ang="T12">
                      <a:pos x="T4" y="T5"/>
                    </a:cxn>
                    <a:cxn ang="T13">
                      <a:pos x="T6" y="T7"/>
                    </a:cxn>
                    <a:cxn ang="T14">
                      <a:pos x="T8" y="T9"/>
                    </a:cxn>
                  </a:cxnLst>
                  <a:rect l="T15" t="T16" r="T17" b="T18"/>
                  <a:pathLst>
                    <a:path w="32" h="20">
                      <a:moveTo>
                        <a:pt x="0" y="19"/>
                      </a:moveTo>
                      <a:lnTo>
                        <a:pt x="25" y="12"/>
                      </a:lnTo>
                      <a:lnTo>
                        <a:pt x="31" y="0"/>
                      </a:lnTo>
                      <a:lnTo>
                        <a:pt x="7" y="6"/>
                      </a:lnTo>
                      <a:lnTo>
                        <a:pt x="0" y="19"/>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38" name="Freeform 44"/>
                <p:cNvSpPr>
                  <a:spLocks/>
                </p:cNvSpPr>
                <p:nvPr/>
              </p:nvSpPr>
              <p:spPr bwMode="auto">
                <a:xfrm>
                  <a:off x="1947" y="2097"/>
                  <a:ext cx="17" cy="11"/>
                </a:xfrm>
                <a:custGeom>
                  <a:avLst/>
                  <a:gdLst>
                    <a:gd name="T0" fmla="*/ 0 w 17"/>
                    <a:gd name="T1" fmla="*/ 10 h 11"/>
                    <a:gd name="T2" fmla="*/ 11 w 17"/>
                    <a:gd name="T3" fmla="*/ 10 h 11"/>
                    <a:gd name="T4" fmla="*/ 16 w 17"/>
                    <a:gd name="T5" fmla="*/ 0 h 11"/>
                    <a:gd name="T6" fmla="*/ 5 w 17"/>
                    <a:gd name="T7" fmla="*/ 0 h 11"/>
                    <a:gd name="T8" fmla="*/ 0 w 17"/>
                    <a:gd name="T9" fmla="*/ 1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10"/>
                      </a:moveTo>
                      <a:lnTo>
                        <a:pt x="11" y="10"/>
                      </a:lnTo>
                      <a:lnTo>
                        <a:pt x="16" y="0"/>
                      </a:lnTo>
                      <a:lnTo>
                        <a:pt x="5"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39" name="Freeform 45"/>
                <p:cNvSpPr>
                  <a:spLocks/>
                </p:cNvSpPr>
                <p:nvPr/>
              </p:nvSpPr>
              <p:spPr bwMode="auto">
                <a:xfrm>
                  <a:off x="1947" y="2097"/>
                  <a:ext cx="17" cy="11"/>
                </a:xfrm>
                <a:custGeom>
                  <a:avLst/>
                  <a:gdLst>
                    <a:gd name="T0" fmla="*/ 0 w 17"/>
                    <a:gd name="T1" fmla="*/ 10 h 11"/>
                    <a:gd name="T2" fmla="*/ 11 w 17"/>
                    <a:gd name="T3" fmla="*/ 10 h 11"/>
                    <a:gd name="T4" fmla="*/ 16 w 17"/>
                    <a:gd name="T5" fmla="*/ 0 h 11"/>
                    <a:gd name="T6" fmla="*/ 5 w 17"/>
                    <a:gd name="T7" fmla="*/ 0 h 11"/>
                    <a:gd name="T8" fmla="*/ 0 w 17"/>
                    <a:gd name="T9" fmla="*/ 1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10"/>
                      </a:moveTo>
                      <a:lnTo>
                        <a:pt x="11" y="10"/>
                      </a:lnTo>
                      <a:lnTo>
                        <a:pt x="16" y="0"/>
                      </a:lnTo>
                      <a:lnTo>
                        <a:pt x="5"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40" name="Freeform 46"/>
                <p:cNvSpPr>
                  <a:spLocks/>
                </p:cNvSpPr>
                <p:nvPr/>
              </p:nvSpPr>
              <p:spPr bwMode="auto">
                <a:xfrm>
                  <a:off x="1976" y="2073"/>
                  <a:ext cx="25" cy="19"/>
                </a:xfrm>
                <a:custGeom>
                  <a:avLst/>
                  <a:gdLst>
                    <a:gd name="T0" fmla="*/ 0 w 25"/>
                    <a:gd name="T1" fmla="*/ 18 h 19"/>
                    <a:gd name="T2" fmla="*/ 18 w 25"/>
                    <a:gd name="T3" fmla="*/ 12 h 19"/>
                    <a:gd name="T4" fmla="*/ 24 w 25"/>
                    <a:gd name="T5" fmla="*/ 0 h 19"/>
                    <a:gd name="T6" fmla="*/ 6 w 25"/>
                    <a:gd name="T7" fmla="*/ 6 h 19"/>
                    <a:gd name="T8" fmla="*/ 0 w 25"/>
                    <a:gd name="T9" fmla="*/ 18 h 19"/>
                    <a:gd name="T10" fmla="*/ 0 60000 65536"/>
                    <a:gd name="T11" fmla="*/ 0 60000 65536"/>
                    <a:gd name="T12" fmla="*/ 0 60000 65536"/>
                    <a:gd name="T13" fmla="*/ 0 60000 65536"/>
                    <a:gd name="T14" fmla="*/ 0 60000 65536"/>
                    <a:gd name="T15" fmla="*/ 0 w 25"/>
                    <a:gd name="T16" fmla="*/ 0 h 19"/>
                    <a:gd name="T17" fmla="*/ 25 w 25"/>
                    <a:gd name="T18" fmla="*/ 19 h 19"/>
                  </a:gdLst>
                  <a:ahLst/>
                  <a:cxnLst>
                    <a:cxn ang="T10">
                      <a:pos x="T0" y="T1"/>
                    </a:cxn>
                    <a:cxn ang="T11">
                      <a:pos x="T2" y="T3"/>
                    </a:cxn>
                    <a:cxn ang="T12">
                      <a:pos x="T4" y="T5"/>
                    </a:cxn>
                    <a:cxn ang="T13">
                      <a:pos x="T6" y="T7"/>
                    </a:cxn>
                    <a:cxn ang="T14">
                      <a:pos x="T8" y="T9"/>
                    </a:cxn>
                  </a:cxnLst>
                  <a:rect l="T15" t="T16" r="T17" b="T18"/>
                  <a:pathLst>
                    <a:path w="25" h="19">
                      <a:moveTo>
                        <a:pt x="0" y="18"/>
                      </a:moveTo>
                      <a:lnTo>
                        <a:pt x="18" y="12"/>
                      </a:lnTo>
                      <a:lnTo>
                        <a:pt x="24" y="0"/>
                      </a:lnTo>
                      <a:lnTo>
                        <a:pt x="6" y="6"/>
                      </a:lnTo>
                      <a:lnTo>
                        <a:pt x="0" y="18"/>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41" name="Freeform 47"/>
                <p:cNvSpPr>
                  <a:spLocks/>
                </p:cNvSpPr>
                <p:nvPr/>
              </p:nvSpPr>
              <p:spPr bwMode="auto">
                <a:xfrm>
                  <a:off x="1984" y="2073"/>
                  <a:ext cx="2" cy="11"/>
                </a:xfrm>
                <a:custGeom>
                  <a:avLst/>
                  <a:gdLst>
                    <a:gd name="T0" fmla="*/ 0 w 2"/>
                    <a:gd name="T1" fmla="*/ 10 h 11"/>
                    <a:gd name="T2" fmla="*/ 0 w 2"/>
                    <a:gd name="T3" fmla="*/ 10 h 11"/>
                    <a:gd name="T4" fmla="*/ 1 w 2"/>
                    <a:gd name="T5" fmla="*/ 0 h 11"/>
                    <a:gd name="T6" fmla="*/ 0 w 2"/>
                    <a:gd name="T7" fmla="*/ 10 h 11"/>
                    <a:gd name="T8" fmla="*/ 0 60000 65536"/>
                    <a:gd name="T9" fmla="*/ 0 60000 65536"/>
                    <a:gd name="T10" fmla="*/ 0 60000 65536"/>
                    <a:gd name="T11" fmla="*/ 0 60000 65536"/>
                    <a:gd name="T12" fmla="*/ 0 w 2"/>
                    <a:gd name="T13" fmla="*/ 0 h 11"/>
                    <a:gd name="T14" fmla="*/ 2 w 2"/>
                    <a:gd name="T15" fmla="*/ 11 h 11"/>
                  </a:gdLst>
                  <a:ahLst/>
                  <a:cxnLst>
                    <a:cxn ang="T8">
                      <a:pos x="T0" y="T1"/>
                    </a:cxn>
                    <a:cxn ang="T9">
                      <a:pos x="T2" y="T3"/>
                    </a:cxn>
                    <a:cxn ang="T10">
                      <a:pos x="T4" y="T5"/>
                    </a:cxn>
                    <a:cxn ang="T11">
                      <a:pos x="T6" y="T7"/>
                    </a:cxn>
                  </a:cxnLst>
                  <a:rect l="T12" t="T13" r="T14" b="T15"/>
                  <a:pathLst>
                    <a:path w="2" h="11">
                      <a:moveTo>
                        <a:pt x="0" y="10"/>
                      </a:moveTo>
                      <a:lnTo>
                        <a:pt x="0" y="10"/>
                      </a:lnTo>
                      <a:lnTo>
                        <a:pt x="1"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42" name="Freeform 48"/>
                <p:cNvSpPr>
                  <a:spLocks/>
                </p:cNvSpPr>
                <p:nvPr/>
              </p:nvSpPr>
              <p:spPr bwMode="auto">
                <a:xfrm>
                  <a:off x="2013" y="2064"/>
                  <a:ext cx="17" cy="20"/>
                </a:xfrm>
                <a:custGeom>
                  <a:avLst/>
                  <a:gdLst>
                    <a:gd name="T0" fmla="*/ 0 w 17"/>
                    <a:gd name="T1" fmla="*/ 19 h 20"/>
                    <a:gd name="T2" fmla="*/ 11 w 17"/>
                    <a:gd name="T3" fmla="*/ 13 h 20"/>
                    <a:gd name="T4" fmla="*/ 16 w 17"/>
                    <a:gd name="T5" fmla="*/ 0 h 20"/>
                    <a:gd name="T6" fmla="*/ 6 w 17"/>
                    <a:gd name="T7" fmla="*/ 7 h 20"/>
                    <a:gd name="T8" fmla="*/ 0 w 17"/>
                    <a:gd name="T9" fmla="*/ 19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19"/>
                      </a:moveTo>
                      <a:lnTo>
                        <a:pt x="11" y="13"/>
                      </a:lnTo>
                      <a:lnTo>
                        <a:pt x="16" y="0"/>
                      </a:lnTo>
                      <a:lnTo>
                        <a:pt x="6" y="7"/>
                      </a:lnTo>
                      <a:lnTo>
                        <a:pt x="0" y="19"/>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43" name="Freeform 49"/>
                <p:cNvSpPr>
                  <a:spLocks/>
                </p:cNvSpPr>
                <p:nvPr/>
              </p:nvSpPr>
              <p:spPr bwMode="auto">
                <a:xfrm>
                  <a:off x="2013" y="2064"/>
                  <a:ext cx="17" cy="12"/>
                </a:xfrm>
                <a:custGeom>
                  <a:avLst/>
                  <a:gdLst>
                    <a:gd name="T0" fmla="*/ 0 w 17"/>
                    <a:gd name="T1" fmla="*/ 11 h 12"/>
                    <a:gd name="T2" fmla="*/ 11 w 17"/>
                    <a:gd name="T3" fmla="*/ 11 h 12"/>
                    <a:gd name="T4" fmla="*/ 16 w 17"/>
                    <a:gd name="T5" fmla="*/ 0 h 12"/>
                    <a:gd name="T6" fmla="*/ 6 w 17"/>
                    <a:gd name="T7" fmla="*/ 0 h 12"/>
                    <a:gd name="T8" fmla="*/ 0 w 17"/>
                    <a:gd name="T9" fmla="*/ 11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11"/>
                      </a:moveTo>
                      <a:lnTo>
                        <a:pt x="11" y="11"/>
                      </a:lnTo>
                      <a:lnTo>
                        <a:pt x="16" y="0"/>
                      </a:lnTo>
                      <a:lnTo>
                        <a:pt x="6"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44" name="Freeform 50"/>
                <p:cNvSpPr>
                  <a:spLocks/>
                </p:cNvSpPr>
                <p:nvPr/>
              </p:nvSpPr>
              <p:spPr bwMode="auto">
                <a:xfrm>
                  <a:off x="2050" y="2056"/>
                  <a:ext cx="17" cy="12"/>
                </a:xfrm>
                <a:custGeom>
                  <a:avLst/>
                  <a:gdLst>
                    <a:gd name="T0" fmla="*/ 0 w 17"/>
                    <a:gd name="T1" fmla="*/ 11 h 12"/>
                    <a:gd name="T2" fmla="*/ 11 w 17"/>
                    <a:gd name="T3" fmla="*/ 11 h 12"/>
                    <a:gd name="T4" fmla="*/ 16 w 17"/>
                    <a:gd name="T5" fmla="*/ 0 h 12"/>
                    <a:gd name="T6" fmla="*/ 6 w 17"/>
                    <a:gd name="T7" fmla="*/ 0 h 12"/>
                    <a:gd name="T8" fmla="*/ 0 w 17"/>
                    <a:gd name="T9" fmla="*/ 11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11"/>
                      </a:moveTo>
                      <a:lnTo>
                        <a:pt x="11" y="11"/>
                      </a:lnTo>
                      <a:lnTo>
                        <a:pt x="16" y="0"/>
                      </a:lnTo>
                      <a:lnTo>
                        <a:pt x="6"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45" name="Freeform 51"/>
                <p:cNvSpPr>
                  <a:spLocks/>
                </p:cNvSpPr>
                <p:nvPr/>
              </p:nvSpPr>
              <p:spPr bwMode="auto">
                <a:xfrm>
                  <a:off x="2050" y="2056"/>
                  <a:ext cx="17" cy="12"/>
                </a:xfrm>
                <a:custGeom>
                  <a:avLst/>
                  <a:gdLst>
                    <a:gd name="T0" fmla="*/ 0 w 17"/>
                    <a:gd name="T1" fmla="*/ 11 h 12"/>
                    <a:gd name="T2" fmla="*/ 11 w 17"/>
                    <a:gd name="T3" fmla="*/ 11 h 12"/>
                    <a:gd name="T4" fmla="*/ 16 w 17"/>
                    <a:gd name="T5" fmla="*/ 0 h 12"/>
                    <a:gd name="T6" fmla="*/ 6 w 17"/>
                    <a:gd name="T7" fmla="*/ 0 h 12"/>
                    <a:gd name="T8" fmla="*/ 0 w 17"/>
                    <a:gd name="T9" fmla="*/ 11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11"/>
                      </a:moveTo>
                      <a:lnTo>
                        <a:pt x="11" y="11"/>
                      </a:lnTo>
                      <a:lnTo>
                        <a:pt x="16" y="0"/>
                      </a:lnTo>
                      <a:lnTo>
                        <a:pt x="6"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46" name="Freeform 52"/>
                <p:cNvSpPr>
                  <a:spLocks/>
                </p:cNvSpPr>
                <p:nvPr/>
              </p:nvSpPr>
              <p:spPr bwMode="auto">
                <a:xfrm>
                  <a:off x="2095" y="2048"/>
                  <a:ext cx="9" cy="11"/>
                </a:xfrm>
                <a:custGeom>
                  <a:avLst/>
                  <a:gdLst>
                    <a:gd name="T0" fmla="*/ 0 w 9"/>
                    <a:gd name="T1" fmla="*/ 0 h 11"/>
                    <a:gd name="T2" fmla="*/ 4 w 9"/>
                    <a:gd name="T3" fmla="*/ 0 h 11"/>
                    <a:gd name="T4" fmla="*/ 8 w 9"/>
                    <a:gd name="T5" fmla="*/ 10 h 11"/>
                    <a:gd name="T6" fmla="*/ 4 w 9"/>
                    <a:gd name="T7" fmla="*/ 10 h 11"/>
                    <a:gd name="T8" fmla="*/ 0 w 9"/>
                    <a:gd name="T9" fmla="*/ 0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0" y="0"/>
                      </a:moveTo>
                      <a:lnTo>
                        <a:pt x="4" y="0"/>
                      </a:lnTo>
                      <a:lnTo>
                        <a:pt x="8" y="10"/>
                      </a:lnTo>
                      <a:lnTo>
                        <a:pt x="4"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47" name="Freeform 53"/>
                <p:cNvSpPr>
                  <a:spLocks/>
                </p:cNvSpPr>
                <p:nvPr/>
              </p:nvSpPr>
              <p:spPr bwMode="auto">
                <a:xfrm>
                  <a:off x="2087" y="2048"/>
                  <a:ext cx="25" cy="11"/>
                </a:xfrm>
                <a:custGeom>
                  <a:avLst/>
                  <a:gdLst>
                    <a:gd name="T0" fmla="*/ 0 w 25"/>
                    <a:gd name="T1" fmla="*/ 10 h 11"/>
                    <a:gd name="T2" fmla="*/ 18 w 25"/>
                    <a:gd name="T3" fmla="*/ 10 h 11"/>
                    <a:gd name="T4" fmla="*/ 24 w 25"/>
                    <a:gd name="T5" fmla="*/ 0 h 11"/>
                    <a:gd name="T6" fmla="*/ 6 w 25"/>
                    <a:gd name="T7" fmla="*/ 0 h 11"/>
                    <a:gd name="T8" fmla="*/ 0 w 25"/>
                    <a:gd name="T9" fmla="*/ 10 h 11"/>
                    <a:gd name="T10" fmla="*/ 0 60000 65536"/>
                    <a:gd name="T11" fmla="*/ 0 60000 65536"/>
                    <a:gd name="T12" fmla="*/ 0 60000 65536"/>
                    <a:gd name="T13" fmla="*/ 0 60000 65536"/>
                    <a:gd name="T14" fmla="*/ 0 60000 65536"/>
                    <a:gd name="T15" fmla="*/ 0 w 25"/>
                    <a:gd name="T16" fmla="*/ 0 h 11"/>
                    <a:gd name="T17" fmla="*/ 25 w 25"/>
                    <a:gd name="T18" fmla="*/ 11 h 11"/>
                  </a:gdLst>
                  <a:ahLst/>
                  <a:cxnLst>
                    <a:cxn ang="T10">
                      <a:pos x="T0" y="T1"/>
                    </a:cxn>
                    <a:cxn ang="T11">
                      <a:pos x="T2" y="T3"/>
                    </a:cxn>
                    <a:cxn ang="T12">
                      <a:pos x="T4" y="T5"/>
                    </a:cxn>
                    <a:cxn ang="T13">
                      <a:pos x="T6" y="T7"/>
                    </a:cxn>
                    <a:cxn ang="T14">
                      <a:pos x="T8" y="T9"/>
                    </a:cxn>
                  </a:cxnLst>
                  <a:rect l="T15" t="T16" r="T17" b="T18"/>
                  <a:pathLst>
                    <a:path w="25" h="11">
                      <a:moveTo>
                        <a:pt x="0" y="10"/>
                      </a:moveTo>
                      <a:lnTo>
                        <a:pt x="18" y="10"/>
                      </a:lnTo>
                      <a:lnTo>
                        <a:pt x="24" y="0"/>
                      </a:lnTo>
                      <a:lnTo>
                        <a:pt x="6"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48" name="Freeform 54"/>
                <p:cNvSpPr>
                  <a:spLocks/>
                </p:cNvSpPr>
                <p:nvPr/>
              </p:nvSpPr>
              <p:spPr bwMode="auto">
                <a:xfrm>
                  <a:off x="2139" y="2032"/>
                  <a:ext cx="2" cy="19"/>
                </a:xfrm>
                <a:custGeom>
                  <a:avLst/>
                  <a:gdLst>
                    <a:gd name="T0" fmla="*/ 0 w 2"/>
                    <a:gd name="T1" fmla="*/ 18 h 19"/>
                    <a:gd name="T2" fmla="*/ 0 w 2"/>
                    <a:gd name="T3" fmla="*/ 12 h 19"/>
                    <a:gd name="T4" fmla="*/ 1 w 2"/>
                    <a:gd name="T5" fmla="*/ 0 h 19"/>
                    <a:gd name="T6" fmla="*/ 1 w 2"/>
                    <a:gd name="T7" fmla="*/ 6 h 19"/>
                    <a:gd name="T8" fmla="*/ 0 w 2"/>
                    <a:gd name="T9" fmla="*/ 18 h 19"/>
                    <a:gd name="T10" fmla="*/ 0 60000 65536"/>
                    <a:gd name="T11" fmla="*/ 0 60000 65536"/>
                    <a:gd name="T12" fmla="*/ 0 60000 65536"/>
                    <a:gd name="T13" fmla="*/ 0 60000 65536"/>
                    <a:gd name="T14" fmla="*/ 0 60000 65536"/>
                    <a:gd name="T15" fmla="*/ 0 w 2"/>
                    <a:gd name="T16" fmla="*/ 0 h 19"/>
                    <a:gd name="T17" fmla="*/ 2 w 2"/>
                    <a:gd name="T18" fmla="*/ 19 h 19"/>
                  </a:gdLst>
                  <a:ahLst/>
                  <a:cxnLst>
                    <a:cxn ang="T10">
                      <a:pos x="T0" y="T1"/>
                    </a:cxn>
                    <a:cxn ang="T11">
                      <a:pos x="T2" y="T3"/>
                    </a:cxn>
                    <a:cxn ang="T12">
                      <a:pos x="T4" y="T5"/>
                    </a:cxn>
                    <a:cxn ang="T13">
                      <a:pos x="T6" y="T7"/>
                    </a:cxn>
                    <a:cxn ang="T14">
                      <a:pos x="T8" y="T9"/>
                    </a:cxn>
                  </a:cxnLst>
                  <a:rect l="T15" t="T16" r="T17" b="T18"/>
                  <a:pathLst>
                    <a:path w="2" h="19">
                      <a:moveTo>
                        <a:pt x="0" y="18"/>
                      </a:moveTo>
                      <a:lnTo>
                        <a:pt x="0" y="12"/>
                      </a:lnTo>
                      <a:lnTo>
                        <a:pt x="1" y="0"/>
                      </a:lnTo>
                      <a:lnTo>
                        <a:pt x="1" y="6"/>
                      </a:lnTo>
                      <a:lnTo>
                        <a:pt x="0" y="18"/>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49" name="Freeform 55"/>
                <p:cNvSpPr>
                  <a:spLocks/>
                </p:cNvSpPr>
                <p:nvPr/>
              </p:nvSpPr>
              <p:spPr bwMode="auto">
                <a:xfrm>
                  <a:off x="2124" y="2032"/>
                  <a:ext cx="32" cy="11"/>
                </a:xfrm>
                <a:custGeom>
                  <a:avLst/>
                  <a:gdLst>
                    <a:gd name="T0" fmla="*/ 0 w 32"/>
                    <a:gd name="T1" fmla="*/ 10 h 11"/>
                    <a:gd name="T2" fmla="*/ 25 w 32"/>
                    <a:gd name="T3" fmla="*/ 10 h 11"/>
                    <a:gd name="T4" fmla="*/ 31 w 32"/>
                    <a:gd name="T5" fmla="*/ 0 h 11"/>
                    <a:gd name="T6" fmla="*/ 7 w 32"/>
                    <a:gd name="T7" fmla="*/ 0 h 11"/>
                    <a:gd name="T8" fmla="*/ 0 w 32"/>
                    <a:gd name="T9" fmla="*/ 10 h 11"/>
                    <a:gd name="T10" fmla="*/ 0 60000 65536"/>
                    <a:gd name="T11" fmla="*/ 0 60000 65536"/>
                    <a:gd name="T12" fmla="*/ 0 60000 65536"/>
                    <a:gd name="T13" fmla="*/ 0 60000 65536"/>
                    <a:gd name="T14" fmla="*/ 0 60000 65536"/>
                    <a:gd name="T15" fmla="*/ 0 w 32"/>
                    <a:gd name="T16" fmla="*/ 0 h 11"/>
                    <a:gd name="T17" fmla="*/ 32 w 32"/>
                    <a:gd name="T18" fmla="*/ 11 h 11"/>
                  </a:gdLst>
                  <a:ahLst/>
                  <a:cxnLst>
                    <a:cxn ang="T10">
                      <a:pos x="T0" y="T1"/>
                    </a:cxn>
                    <a:cxn ang="T11">
                      <a:pos x="T2" y="T3"/>
                    </a:cxn>
                    <a:cxn ang="T12">
                      <a:pos x="T4" y="T5"/>
                    </a:cxn>
                    <a:cxn ang="T13">
                      <a:pos x="T6" y="T7"/>
                    </a:cxn>
                    <a:cxn ang="T14">
                      <a:pos x="T8" y="T9"/>
                    </a:cxn>
                  </a:cxnLst>
                  <a:rect l="T15" t="T16" r="T17" b="T18"/>
                  <a:pathLst>
                    <a:path w="32" h="11">
                      <a:moveTo>
                        <a:pt x="0" y="10"/>
                      </a:moveTo>
                      <a:lnTo>
                        <a:pt x="25" y="10"/>
                      </a:lnTo>
                      <a:lnTo>
                        <a:pt x="31" y="0"/>
                      </a:lnTo>
                      <a:lnTo>
                        <a:pt x="7"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50" name="Freeform 56"/>
                <p:cNvSpPr>
                  <a:spLocks/>
                </p:cNvSpPr>
                <p:nvPr/>
              </p:nvSpPr>
              <p:spPr bwMode="auto">
                <a:xfrm>
                  <a:off x="2169" y="2024"/>
                  <a:ext cx="17" cy="11"/>
                </a:xfrm>
                <a:custGeom>
                  <a:avLst/>
                  <a:gdLst>
                    <a:gd name="T0" fmla="*/ 0 w 17"/>
                    <a:gd name="T1" fmla="*/ 0 h 11"/>
                    <a:gd name="T2" fmla="*/ 11 w 17"/>
                    <a:gd name="T3" fmla="*/ 0 h 11"/>
                    <a:gd name="T4" fmla="*/ 16 w 17"/>
                    <a:gd name="T5" fmla="*/ 10 h 11"/>
                    <a:gd name="T6" fmla="*/ 5 w 17"/>
                    <a:gd name="T7" fmla="*/ 10 h 11"/>
                    <a:gd name="T8" fmla="*/ 0 w 17"/>
                    <a:gd name="T9" fmla="*/ 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0"/>
                      </a:moveTo>
                      <a:lnTo>
                        <a:pt x="11" y="0"/>
                      </a:lnTo>
                      <a:lnTo>
                        <a:pt x="16" y="10"/>
                      </a:lnTo>
                      <a:lnTo>
                        <a:pt x="5"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51" name="Freeform 57"/>
                <p:cNvSpPr>
                  <a:spLocks/>
                </p:cNvSpPr>
                <p:nvPr/>
              </p:nvSpPr>
              <p:spPr bwMode="auto">
                <a:xfrm>
                  <a:off x="2169" y="2024"/>
                  <a:ext cx="17" cy="11"/>
                </a:xfrm>
                <a:custGeom>
                  <a:avLst/>
                  <a:gdLst>
                    <a:gd name="T0" fmla="*/ 0 w 17"/>
                    <a:gd name="T1" fmla="*/ 10 h 11"/>
                    <a:gd name="T2" fmla="*/ 11 w 17"/>
                    <a:gd name="T3" fmla="*/ 10 h 11"/>
                    <a:gd name="T4" fmla="*/ 16 w 17"/>
                    <a:gd name="T5" fmla="*/ 0 h 11"/>
                    <a:gd name="T6" fmla="*/ 5 w 17"/>
                    <a:gd name="T7" fmla="*/ 0 h 11"/>
                    <a:gd name="T8" fmla="*/ 0 w 17"/>
                    <a:gd name="T9" fmla="*/ 1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10"/>
                      </a:moveTo>
                      <a:lnTo>
                        <a:pt x="11" y="10"/>
                      </a:lnTo>
                      <a:lnTo>
                        <a:pt x="16" y="0"/>
                      </a:lnTo>
                      <a:lnTo>
                        <a:pt x="5"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52" name="Freeform 58"/>
                <p:cNvSpPr>
                  <a:spLocks/>
                </p:cNvSpPr>
                <p:nvPr/>
              </p:nvSpPr>
              <p:spPr bwMode="auto">
                <a:xfrm>
                  <a:off x="2198" y="2016"/>
                  <a:ext cx="25" cy="11"/>
                </a:xfrm>
                <a:custGeom>
                  <a:avLst/>
                  <a:gdLst>
                    <a:gd name="T0" fmla="*/ 0 w 25"/>
                    <a:gd name="T1" fmla="*/ 10 h 11"/>
                    <a:gd name="T2" fmla="*/ 18 w 25"/>
                    <a:gd name="T3" fmla="*/ 10 h 11"/>
                    <a:gd name="T4" fmla="*/ 24 w 25"/>
                    <a:gd name="T5" fmla="*/ 0 h 11"/>
                    <a:gd name="T6" fmla="*/ 6 w 25"/>
                    <a:gd name="T7" fmla="*/ 0 h 11"/>
                    <a:gd name="T8" fmla="*/ 0 w 25"/>
                    <a:gd name="T9" fmla="*/ 10 h 11"/>
                    <a:gd name="T10" fmla="*/ 0 60000 65536"/>
                    <a:gd name="T11" fmla="*/ 0 60000 65536"/>
                    <a:gd name="T12" fmla="*/ 0 60000 65536"/>
                    <a:gd name="T13" fmla="*/ 0 60000 65536"/>
                    <a:gd name="T14" fmla="*/ 0 60000 65536"/>
                    <a:gd name="T15" fmla="*/ 0 w 25"/>
                    <a:gd name="T16" fmla="*/ 0 h 11"/>
                    <a:gd name="T17" fmla="*/ 25 w 25"/>
                    <a:gd name="T18" fmla="*/ 11 h 11"/>
                  </a:gdLst>
                  <a:ahLst/>
                  <a:cxnLst>
                    <a:cxn ang="T10">
                      <a:pos x="T0" y="T1"/>
                    </a:cxn>
                    <a:cxn ang="T11">
                      <a:pos x="T2" y="T3"/>
                    </a:cxn>
                    <a:cxn ang="T12">
                      <a:pos x="T4" y="T5"/>
                    </a:cxn>
                    <a:cxn ang="T13">
                      <a:pos x="T6" y="T7"/>
                    </a:cxn>
                    <a:cxn ang="T14">
                      <a:pos x="T8" y="T9"/>
                    </a:cxn>
                  </a:cxnLst>
                  <a:rect l="T15" t="T16" r="T17" b="T18"/>
                  <a:pathLst>
                    <a:path w="25" h="11">
                      <a:moveTo>
                        <a:pt x="0" y="10"/>
                      </a:moveTo>
                      <a:lnTo>
                        <a:pt x="18" y="10"/>
                      </a:lnTo>
                      <a:lnTo>
                        <a:pt x="24" y="0"/>
                      </a:lnTo>
                      <a:lnTo>
                        <a:pt x="6"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53" name="Freeform 59"/>
                <p:cNvSpPr>
                  <a:spLocks/>
                </p:cNvSpPr>
                <p:nvPr/>
              </p:nvSpPr>
              <p:spPr bwMode="auto">
                <a:xfrm>
                  <a:off x="2206" y="2016"/>
                  <a:ext cx="10" cy="11"/>
                </a:xfrm>
                <a:custGeom>
                  <a:avLst/>
                  <a:gdLst>
                    <a:gd name="T0" fmla="*/ 0 w 10"/>
                    <a:gd name="T1" fmla="*/ 10 h 11"/>
                    <a:gd name="T2" fmla="*/ 4 w 10"/>
                    <a:gd name="T3" fmla="*/ 10 h 11"/>
                    <a:gd name="T4" fmla="*/ 9 w 10"/>
                    <a:gd name="T5" fmla="*/ 0 h 11"/>
                    <a:gd name="T6" fmla="*/ 4 w 10"/>
                    <a:gd name="T7" fmla="*/ 0 h 11"/>
                    <a:gd name="T8" fmla="*/ 0 w 10"/>
                    <a:gd name="T9" fmla="*/ 1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10"/>
                      </a:moveTo>
                      <a:lnTo>
                        <a:pt x="4" y="10"/>
                      </a:lnTo>
                      <a:lnTo>
                        <a:pt x="9" y="0"/>
                      </a:lnTo>
                      <a:lnTo>
                        <a:pt x="4"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54" name="Freeform 60"/>
                <p:cNvSpPr>
                  <a:spLocks/>
                </p:cNvSpPr>
                <p:nvPr/>
              </p:nvSpPr>
              <p:spPr bwMode="auto">
                <a:xfrm>
                  <a:off x="2243" y="2016"/>
                  <a:ext cx="10" cy="11"/>
                </a:xfrm>
                <a:custGeom>
                  <a:avLst/>
                  <a:gdLst>
                    <a:gd name="T0" fmla="*/ 0 w 10"/>
                    <a:gd name="T1" fmla="*/ 0 h 11"/>
                    <a:gd name="T2" fmla="*/ 4 w 10"/>
                    <a:gd name="T3" fmla="*/ 0 h 11"/>
                    <a:gd name="T4" fmla="*/ 9 w 10"/>
                    <a:gd name="T5" fmla="*/ 10 h 11"/>
                    <a:gd name="T6" fmla="*/ 4 w 10"/>
                    <a:gd name="T7" fmla="*/ 10 h 11"/>
                    <a:gd name="T8" fmla="*/ 0 w 10"/>
                    <a:gd name="T9" fmla="*/ 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0"/>
                      </a:moveTo>
                      <a:lnTo>
                        <a:pt x="4" y="0"/>
                      </a:lnTo>
                      <a:lnTo>
                        <a:pt x="9" y="10"/>
                      </a:lnTo>
                      <a:lnTo>
                        <a:pt x="4"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55" name="Freeform 61"/>
                <p:cNvSpPr>
                  <a:spLocks/>
                </p:cNvSpPr>
                <p:nvPr/>
              </p:nvSpPr>
              <p:spPr bwMode="auto">
                <a:xfrm>
                  <a:off x="2236" y="2016"/>
                  <a:ext cx="24" cy="11"/>
                </a:xfrm>
                <a:custGeom>
                  <a:avLst/>
                  <a:gdLst>
                    <a:gd name="T0" fmla="*/ 0 w 24"/>
                    <a:gd name="T1" fmla="*/ 10 h 11"/>
                    <a:gd name="T2" fmla="*/ 17 w 24"/>
                    <a:gd name="T3" fmla="*/ 10 h 11"/>
                    <a:gd name="T4" fmla="*/ 23 w 24"/>
                    <a:gd name="T5" fmla="*/ 0 h 11"/>
                    <a:gd name="T6" fmla="*/ 6 w 24"/>
                    <a:gd name="T7" fmla="*/ 0 h 11"/>
                    <a:gd name="T8" fmla="*/ 0 w 24"/>
                    <a:gd name="T9" fmla="*/ 10 h 11"/>
                    <a:gd name="T10" fmla="*/ 0 60000 65536"/>
                    <a:gd name="T11" fmla="*/ 0 60000 65536"/>
                    <a:gd name="T12" fmla="*/ 0 60000 65536"/>
                    <a:gd name="T13" fmla="*/ 0 60000 65536"/>
                    <a:gd name="T14" fmla="*/ 0 60000 65536"/>
                    <a:gd name="T15" fmla="*/ 0 w 24"/>
                    <a:gd name="T16" fmla="*/ 0 h 11"/>
                    <a:gd name="T17" fmla="*/ 24 w 24"/>
                    <a:gd name="T18" fmla="*/ 11 h 11"/>
                  </a:gdLst>
                  <a:ahLst/>
                  <a:cxnLst>
                    <a:cxn ang="T10">
                      <a:pos x="T0" y="T1"/>
                    </a:cxn>
                    <a:cxn ang="T11">
                      <a:pos x="T2" y="T3"/>
                    </a:cxn>
                    <a:cxn ang="T12">
                      <a:pos x="T4" y="T5"/>
                    </a:cxn>
                    <a:cxn ang="T13">
                      <a:pos x="T6" y="T7"/>
                    </a:cxn>
                    <a:cxn ang="T14">
                      <a:pos x="T8" y="T9"/>
                    </a:cxn>
                  </a:cxnLst>
                  <a:rect l="T15" t="T16" r="T17" b="T18"/>
                  <a:pathLst>
                    <a:path w="24" h="11">
                      <a:moveTo>
                        <a:pt x="0" y="10"/>
                      </a:moveTo>
                      <a:lnTo>
                        <a:pt x="17" y="10"/>
                      </a:lnTo>
                      <a:lnTo>
                        <a:pt x="23" y="0"/>
                      </a:lnTo>
                      <a:lnTo>
                        <a:pt x="6"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56" name="Freeform 62"/>
                <p:cNvSpPr>
                  <a:spLocks/>
                </p:cNvSpPr>
                <p:nvPr/>
              </p:nvSpPr>
              <p:spPr bwMode="auto">
                <a:xfrm>
                  <a:off x="2272" y="2032"/>
                  <a:ext cx="18" cy="11"/>
                </a:xfrm>
                <a:custGeom>
                  <a:avLst/>
                  <a:gdLst>
                    <a:gd name="T0" fmla="*/ 0 w 18"/>
                    <a:gd name="T1" fmla="*/ 10 h 11"/>
                    <a:gd name="T2" fmla="*/ 11 w 18"/>
                    <a:gd name="T3" fmla="*/ 10 h 11"/>
                    <a:gd name="T4" fmla="*/ 17 w 18"/>
                    <a:gd name="T5" fmla="*/ 0 h 11"/>
                    <a:gd name="T6" fmla="*/ 6 w 18"/>
                    <a:gd name="T7" fmla="*/ 0 h 11"/>
                    <a:gd name="T8" fmla="*/ 0 w 18"/>
                    <a:gd name="T9" fmla="*/ 10 h 11"/>
                    <a:gd name="T10" fmla="*/ 0 60000 65536"/>
                    <a:gd name="T11" fmla="*/ 0 60000 65536"/>
                    <a:gd name="T12" fmla="*/ 0 60000 65536"/>
                    <a:gd name="T13" fmla="*/ 0 60000 65536"/>
                    <a:gd name="T14" fmla="*/ 0 60000 65536"/>
                    <a:gd name="T15" fmla="*/ 0 w 18"/>
                    <a:gd name="T16" fmla="*/ 0 h 11"/>
                    <a:gd name="T17" fmla="*/ 18 w 18"/>
                    <a:gd name="T18" fmla="*/ 11 h 11"/>
                  </a:gdLst>
                  <a:ahLst/>
                  <a:cxnLst>
                    <a:cxn ang="T10">
                      <a:pos x="T0" y="T1"/>
                    </a:cxn>
                    <a:cxn ang="T11">
                      <a:pos x="T2" y="T3"/>
                    </a:cxn>
                    <a:cxn ang="T12">
                      <a:pos x="T4" y="T5"/>
                    </a:cxn>
                    <a:cxn ang="T13">
                      <a:pos x="T6" y="T7"/>
                    </a:cxn>
                    <a:cxn ang="T14">
                      <a:pos x="T8" y="T9"/>
                    </a:cxn>
                  </a:cxnLst>
                  <a:rect l="T15" t="T16" r="T17" b="T18"/>
                  <a:pathLst>
                    <a:path w="18" h="11">
                      <a:moveTo>
                        <a:pt x="0" y="10"/>
                      </a:moveTo>
                      <a:lnTo>
                        <a:pt x="11" y="10"/>
                      </a:lnTo>
                      <a:lnTo>
                        <a:pt x="17" y="0"/>
                      </a:lnTo>
                      <a:lnTo>
                        <a:pt x="6"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57" name="Freeform 63"/>
                <p:cNvSpPr>
                  <a:spLocks/>
                </p:cNvSpPr>
                <p:nvPr/>
              </p:nvSpPr>
              <p:spPr bwMode="auto">
                <a:xfrm>
                  <a:off x="2272" y="2032"/>
                  <a:ext cx="18" cy="11"/>
                </a:xfrm>
                <a:custGeom>
                  <a:avLst/>
                  <a:gdLst>
                    <a:gd name="T0" fmla="*/ 0 w 18"/>
                    <a:gd name="T1" fmla="*/ 0 h 11"/>
                    <a:gd name="T2" fmla="*/ 11 w 18"/>
                    <a:gd name="T3" fmla="*/ 0 h 11"/>
                    <a:gd name="T4" fmla="*/ 17 w 18"/>
                    <a:gd name="T5" fmla="*/ 10 h 11"/>
                    <a:gd name="T6" fmla="*/ 6 w 18"/>
                    <a:gd name="T7" fmla="*/ 10 h 11"/>
                    <a:gd name="T8" fmla="*/ 0 w 18"/>
                    <a:gd name="T9" fmla="*/ 0 h 11"/>
                    <a:gd name="T10" fmla="*/ 0 60000 65536"/>
                    <a:gd name="T11" fmla="*/ 0 60000 65536"/>
                    <a:gd name="T12" fmla="*/ 0 60000 65536"/>
                    <a:gd name="T13" fmla="*/ 0 60000 65536"/>
                    <a:gd name="T14" fmla="*/ 0 60000 65536"/>
                    <a:gd name="T15" fmla="*/ 0 w 18"/>
                    <a:gd name="T16" fmla="*/ 0 h 11"/>
                    <a:gd name="T17" fmla="*/ 18 w 18"/>
                    <a:gd name="T18" fmla="*/ 11 h 11"/>
                  </a:gdLst>
                  <a:ahLst/>
                  <a:cxnLst>
                    <a:cxn ang="T10">
                      <a:pos x="T0" y="T1"/>
                    </a:cxn>
                    <a:cxn ang="T11">
                      <a:pos x="T2" y="T3"/>
                    </a:cxn>
                    <a:cxn ang="T12">
                      <a:pos x="T4" y="T5"/>
                    </a:cxn>
                    <a:cxn ang="T13">
                      <a:pos x="T6" y="T7"/>
                    </a:cxn>
                    <a:cxn ang="T14">
                      <a:pos x="T8" y="T9"/>
                    </a:cxn>
                  </a:cxnLst>
                  <a:rect l="T15" t="T16" r="T17" b="T18"/>
                  <a:pathLst>
                    <a:path w="18" h="11">
                      <a:moveTo>
                        <a:pt x="0" y="0"/>
                      </a:moveTo>
                      <a:lnTo>
                        <a:pt x="11" y="0"/>
                      </a:lnTo>
                      <a:lnTo>
                        <a:pt x="17" y="10"/>
                      </a:lnTo>
                      <a:lnTo>
                        <a:pt x="6"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58" name="Freeform 64"/>
                <p:cNvSpPr>
                  <a:spLocks/>
                </p:cNvSpPr>
                <p:nvPr/>
              </p:nvSpPr>
              <p:spPr bwMode="auto">
                <a:xfrm>
                  <a:off x="2317" y="2048"/>
                  <a:ext cx="2" cy="11"/>
                </a:xfrm>
                <a:custGeom>
                  <a:avLst/>
                  <a:gdLst>
                    <a:gd name="T0" fmla="*/ 0 w 2"/>
                    <a:gd name="T1" fmla="*/ 0 h 11"/>
                    <a:gd name="T2" fmla="*/ 0 w 2"/>
                    <a:gd name="T3" fmla="*/ 0 h 11"/>
                    <a:gd name="T4" fmla="*/ 1 w 2"/>
                    <a:gd name="T5" fmla="*/ 10 h 11"/>
                    <a:gd name="T6" fmla="*/ 0 w 2"/>
                    <a:gd name="T7" fmla="*/ 0 h 11"/>
                    <a:gd name="T8" fmla="*/ 0 60000 65536"/>
                    <a:gd name="T9" fmla="*/ 0 60000 65536"/>
                    <a:gd name="T10" fmla="*/ 0 60000 65536"/>
                    <a:gd name="T11" fmla="*/ 0 60000 65536"/>
                    <a:gd name="T12" fmla="*/ 0 w 2"/>
                    <a:gd name="T13" fmla="*/ 0 h 11"/>
                    <a:gd name="T14" fmla="*/ 2 w 2"/>
                    <a:gd name="T15" fmla="*/ 11 h 11"/>
                  </a:gdLst>
                  <a:ahLst/>
                  <a:cxnLst>
                    <a:cxn ang="T8">
                      <a:pos x="T0" y="T1"/>
                    </a:cxn>
                    <a:cxn ang="T9">
                      <a:pos x="T2" y="T3"/>
                    </a:cxn>
                    <a:cxn ang="T10">
                      <a:pos x="T4" y="T5"/>
                    </a:cxn>
                    <a:cxn ang="T11">
                      <a:pos x="T6" y="T7"/>
                    </a:cxn>
                  </a:cxnLst>
                  <a:rect l="T12" t="T13" r="T14" b="T15"/>
                  <a:pathLst>
                    <a:path w="2" h="11">
                      <a:moveTo>
                        <a:pt x="0" y="0"/>
                      </a:moveTo>
                      <a:lnTo>
                        <a:pt x="0" y="0"/>
                      </a:lnTo>
                      <a:lnTo>
                        <a:pt x="1"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59" name="Freeform 65"/>
                <p:cNvSpPr>
                  <a:spLocks/>
                </p:cNvSpPr>
                <p:nvPr/>
              </p:nvSpPr>
              <p:spPr bwMode="auto">
                <a:xfrm>
                  <a:off x="2302" y="2048"/>
                  <a:ext cx="25" cy="20"/>
                </a:xfrm>
                <a:custGeom>
                  <a:avLst/>
                  <a:gdLst>
                    <a:gd name="T0" fmla="*/ 0 w 25"/>
                    <a:gd name="T1" fmla="*/ 0 h 20"/>
                    <a:gd name="T2" fmla="*/ 18 w 25"/>
                    <a:gd name="T3" fmla="*/ 6 h 20"/>
                    <a:gd name="T4" fmla="*/ 24 w 25"/>
                    <a:gd name="T5" fmla="*/ 19 h 20"/>
                    <a:gd name="T6" fmla="*/ 6 w 25"/>
                    <a:gd name="T7" fmla="*/ 12 h 20"/>
                    <a:gd name="T8" fmla="*/ 0 w 25"/>
                    <a:gd name="T9" fmla="*/ 0 h 20"/>
                    <a:gd name="T10" fmla="*/ 0 60000 65536"/>
                    <a:gd name="T11" fmla="*/ 0 60000 65536"/>
                    <a:gd name="T12" fmla="*/ 0 60000 65536"/>
                    <a:gd name="T13" fmla="*/ 0 60000 65536"/>
                    <a:gd name="T14" fmla="*/ 0 60000 65536"/>
                    <a:gd name="T15" fmla="*/ 0 w 25"/>
                    <a:gd name="T16" fmla="*/ 0 h 20"/>
                    <a:gd name="T17" fmla="*/ 25 w 25"/>
                    <a:gd name="T18" fmla="*/ 20 h 20"/>
                  </a:gdLst>
                  <a:ahLst/>
                  <a:cxnLst>
                    <a:cxn ang="T10">
                      <a:pos x="T0" y="T1"/>
                    </a:cxn>
                    <a:cxn ang="T11">
                      <a:pos x="T2" y="T3"/>
                    </a:cxn>
                    <a:cxn ang="T12">
                      <a:pos x="T4" y="T5"/>
                    </a:cxn>
                    <a:cxn ang="T13">
                      <a:pos x="T6" y="T7"/>
                    </a:cxn>
                    <a:cxn ang="T14">
                      <a:pos x="T8" y="T9"/>
                    </a:cxn>
                  </a:cxnLst>
                  <a:rect l="T15" t="T16" r="T17" b="T18"/>
                  <a:pathLst>
                    <a:path w="25" h="20">
                      <a:moveTo>
                        <a:pt x="0" y="0"/>
                      </a:moveTo>
                      <a:lnTo>
                        <a:pt x="18" y="6"/>
                      </a:lnTo>
                      <a:lnTo>
                        <a:pt x="24" y="19"/>
                      </a:lnTo>
                      <a:lnTo>
                        <a:pt x="6" y="12"/>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60" name="Freeform 66"/>
                <p:cNvSpPr>
                  <a:spLocks/>
                </p:cNvSpPr>
                <p:nvPr/>
              </p:nvSpPr>
              <p:spPr bwMode="auto">
                <a:xfrm>
                  <a:off x="2317" y="2056"/>
                  <a:ext cx="1" cy="12"/>
                </a:xfrm>
                <a:custGeom>
                  <a:avLst/>
                  <a:gdLst>
                    <a:gd name="T0" fmla="*/ 0 w 1"/>
                    <a:gd name="T1" fmla="*/ 0 h 12"/>
                    <a:gd name="T2" fmla="*/ 0 w 1"/>
                    <a:gd name="T3" fmla="*/ 0 h 12"/>
                    <a:gd name="T4" fmla="*/ 0 w 1"/>
                    <a:gd name="T5" fmla="*/ 11 h 12"/>
                    <a:gd name="T6" fmla="*/ 0 w 1"/>
                    <a:gd name="T7" fmla="*/ 0 h 12"/>
                    <a:gd name="T8" fmla="*/ 0 60000 65536"/>
                    <a:gd name="T9" fmla="*/ 0 60000 65536"/>
                    <a:gd name="T10" fmla="*/ 0 60000 65536"/>
                    <a:gd name="T11" fmla="*/ 0 60000 65536"/>
                    <a:gd name="T12" fmla="*/ 0 w 1"/>
                    <a:gd name="T13" fmla="*/ 0 h 12"/>
                    <a:gd name="T14" fmla="*/ 1 w 1"/>
                    <a:gd name="T15" fmla="*/ 12 h 12"/>
                  </a:gdLst>
                  <a:ahLst/>
                  <a:cxnLst>
                    <a:cxn ang="T8">
                      <a:pos x="T0" y="T1"/>
                    </a:cxn>
                    <a:cxn ang="T9">
                      <a:pos x="T2" y="T3"/>
                    </a:cxn>
                    <a:cxn ang="T10">
                      <a:pos x="T4" y="T5"/>
                    </a:cxn>
                    <a:cxn ang="T11">
                      <a:pos x="T6" y="T7"/>
                    </a:cxn>
                  </a:cxnLst>
                  <a:rect l="T12" t="T13" r="T14" b="T15"/>
                  <a:pathLst>
                    <a:path w="1" h="12">
                      <a:moveTo>
                        <a:pt x="0" y="0"/>
                      </a:moveTo>
                      <a:lnTo>
                        <a:pt x="0" y="0"/>
                      </a:lnTo>
                      <a:lnTo>
                        <a:pt x="0"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61" name="Freeform 67"/>
                <p:cNvSpPr>
                  <a:spLocks/>
                </p:cNvSpPr>
                <p:nvPr/>
              </p:nvSpPr>
              <p:spPr bwMode="auto">
                <a:xfrm>
                  <a:off x="2339" y="2073"/>
                  <a:ext cx="17" cy="11"/>
                </a:xfrm>
                <a:custGeom>
                  <a:avLst/>
                  <a:gdLst>
                    <a:gd name="T0" fmla="*/ 0 w 17"/>
                    <a:gd name="T1" fmla="*/ 0 h 11"/>
                    <a:gd name="T2" fmla="*/ 11 w 17"/>
                    <a:gd name="T3" fmla="*/ 0 h 11"/>
                    <a:gd name="T4" fmla="*/ 16 w 17"/>
                    <a:gd name="T5" fmla="*/ 10 h 11"/>
                    <a:gd name="T6" fmla="*/ 5 w 17"/>
                    <a:gd name="T7" fmla="*/ 10 h 11"/>
                    <a:gd name="T8" fmla="*/ 0 w 17"/>
                    <a:gd name="T9" fmla="*/ 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0"/>
                      </a:moveTo>
                      <a:lnTo>
                        <a:pt x="11" y="0"/>
                      </a:lnTo>
                      <a:lnTo>
                        <a:pt x="16" y="10"/>
                      </a:lnTo>
                      <a:lnTo>
                        <a:pt x="5"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62" name="Freeform 68"/>
                <p:cNvSpPr>
                  <a:spLocks/>
                </p:cNvSpPr>
                <p:nvPr/>
              </p:nvSpPr>
              <p:spPr bwMode="auto">
                <a:xfrm>
                  <a:off x="2346" y="2064"/>
                  <a:ext cx="18" cy="20"/>
                </a:xfrm>
                <a:custGeom>
                  <a:avLst/>
                  <a:gdLst>
                    <a:gd name="T0" fmla="*/ 0 w 18"/>
                    <a:gd name="T1" fmla="*/ 0 h 20"/>
                    <a:gd name="T2" fmla="*/ 6 w 18"/>
                    <a:gd name="T3" fmla="*/ 13 h 20"/>
                    <a:gd name="T4" fmla="*/ 17 w 18"/>
                    <a:gd name="T5" fmla="*/ 19 h 20"/>
                    <a:gd name="T6" fmla="*/ 11 w 18"/>
                    <a:gd name="T7" fmla="*/ 7 h 20"/>
                    <a:gd name="T8" fmla="*/ 0 w 18"/>
                    <a:gd name="T9" fmla="*/ 0 h 20"/>
                    <a:gd name="T10" fmla="*/ 0 60000 65536"/>
                    <a:gd name="T11" fmla="*/ 0 60000 65536"/>
                    <a:gd name="T12" fmla="*/ 0 60000 65536"/>
                    <a:gd name="T13" fmla="*/ 0 60000 65536"/>
                    <a:gd name="T14" fmla="*/ 0 60000 65536"/>
                    <a:gd name="T15" fmla="*/ 0 w 18"/>
                    <a:gd name="T16" fmla="*/ 0 h 20"/>
                    <a:gd name="T17" fmla="*/ 18 w 18"/>
                    <a:gd name="T18" fmla="*/ 20 h 20"/>
                  </a:gdLst>
                  <a:ahLst/>
                  <a:cxnLst>
                    <a:cxn ang="T10">
                      <a:pos x="T0" y="T1"/>
                    </a:cxn>
                    <a:cxn ang="T11">
                      <a:pos x="T2" y="T3"/>
                    </a:cxn>
                    <a:cxn ang="T12">
                      <a:pos x="T4" y="T5"/>
                    </a:cxn>
                    <a:cxn ang="T13">
                      <a:pos x="T6" y="T7"/>
                    </a:cxn>
                    <a:cxn ang="T14">
                      <a:pos x="T8" y="T9"/>
                    </a:cxn>
                  </a:cxnLst>
                  <a:rect l="T15" t="T16" r="T17" b="T18"/>
                  <a:pathLst>
                    <a:path w="18" h="20">
                      <a:moveTo>
                        <a:pt x="0" y="0"/>
                      </a:moveTo>
                      <a:lnTo>
                        <a:pt x="6" y="13"/>
                      </a:lnTo>
                      <a:lnTo>
                        <a:pt x="17" y="19"/>
                      </a:lnTo>
                      <a:lnTo>
                        <a:pt x="11" y="7"/>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63" name="Freeform 69"/>
                <p:cNvSpPr>
                  <a:spLocks/>
                </p:cNvSpPr>
                <p:nvPr/>
              </p:nvSpPr>
              <p:spPr bwMode="auto">
                <a:xfrm>
                  <a:off x="2383" y="2097"/>
                  <a:ext cx="3" cy="11"/>
                </a:xfrm>
                <a:custGeom>
                  <a:avLst/>
                  <a:gdLst>
                    <a:gd name="T0" fmla="*/ 0 w 3"/>
                    <a:gd name="T1" fmla="*/ 0 h 11"/>
                    <a:gd name="T2" fmla="*/ 0 w 3"/>
                    <a:gd name="T3" fmla="*/ 0 h 11"/>
                    <a:gd name="T4" fmla="*/ 2 w 3"/>
                    <a:gd name="T5" fmla="*/ 10 h 11"/>
                    <a:gd name="T6" fmla="*/ 0 w 3"/>
                    <a:gd name="T7" fmla="*/ 0 h 11"/>
                    <a:gd name="T8" fmla="*/ 0 60000 65536"/>
                    <a:gd name="T9" fmla="*/ 0 60000 65536"/>
                    <a:gd name="T10" fmla="*/ 0 60000 65536"/>
                    <a:gd name="T11" fmla="*/ 0 60000 65536"/>
                    <a:gd name="T12" fmla="*/ 0 w 3"/>
                    <a:gd name="T13" fmla="*/ 0 h 11"/>
                    <a:gd name="T14" fmla="*/ 3 w 3"/>
                    <a:gd name="T15" fmla="*/ 11 h 11"/>
                  </a:gdLst>
                  <a:ahLst/>
                  <a:cxnLst>
                    <a:cxn ang="T8">
                      <a:pos x="T0" y="T1"/>
                    </a:cxn>
                    <a:cxn ang="T9">
                      <a:pos x="T2" y="T3"/>
                    </a:cxn>
                    <a:cxn ang="T10">
                      <a:pos x="T4" y="T5"/>
                    </a:cxn>
                    <a:cxn ang="T11">
                      <a:pos x="T6" y="T7"/>
                    </a:cxn>
                  </a:cxnLst>
                  <a:rect l="T12" t="T13" r="T14" b="T15"/>
                  <a:pathLst>
                    <a:path w="3" h="11">
                      <a:moveTo>
                        <a:pt x="0" y="0"/>
                      </a:moveTo>
                      <a:lnTo>
                        <a:pt x="0" y="0"/>
                      </a:lnTo>
                      <a:lnTo>
                        <a:pt x="2"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64" name="Freeform 70"/>
                <p:cNvSpPr>
                  <a:spLocks/>
                </p:cNvSpPr>
                <p:nvPr/>
              </p:nvSpPr>
              <p:spPr bwMode="auto">
                <a:xfrm>
                  <a:off x="2369" y="2097"/>
                  <a:ext cx="24" cy="11"/>
                </a:xfrm>
                <a:custGeom>
                  <a:avLst/>
                  <a:gdLst>
                    <a:gd name="T0" fmla="*/ 0 w 24"/>
                    <a:gd name="T1" fmla="*/ 10 h 11"/>
                    <a:gd name="T2" fmla="*/ 17 w 24"/>
                    <a:gd name="T3" fmla="*/ 10 h 11"/>
                    <a:gd name="T4" fmla="*/ 23 w 24"/>
                    <a:gd name="T5" fmla="*/ 0 h 11"/>
                    <a:gd name="T6" fmla="*/ 6 w 24"/>
                    <a:gd name="T7" fmla="*/ 0 h 11"/>
                    <a:gd name="T8" fmla="*/ 0 w 24"/>
                    <a:gd name="T9" fmla="*/ 10 h 11"/>
                    <a:gd name="T10" fmla="*/ 0 60000 65536"/>
                    <a:gd name="T11" fmla="*/ 0 60000 65536"/>
                    <a:gd name="T12" fmla="*/ 0 60000 65536"/>
                    <a:gd name="T13" fmla="*/ 0 60000 65536"/>
                    <a:gd name="T14" fmla="*/ 0 60000 65536"/>
                    <a:gd name="T15" fmla="*/ 0 w 24"/>
                    <a:gd name="T16" fmla="*/ 0 h 11"/>
                    <a:gd name="T17" fmla="*/ 24 w 24"/>
                    <a:gd name="T18" fmla="*/ 11 h 11"/>
                  </a:gdLst>
                  <a:ahLst/>
                  <a:cxnLst>
                    <a:cxn ang="T10">
                      <a:pos x="T0" y="T1"/>
                    </a:cxn>
                    <a:cxn ang="T11">
                      <a:pos x="T2" y="T3"/>
                    </a:cxn>
                    <a:cxn ang="T12">
                      <a:pos x="T4" y="T5"/>
                    </a:cxn>
                    <a:cxn ang="T13">
                      <a:pos x="T6" y="T7"/>
                    </a:cxn>
                    <a:cxn ang="T14">
                      <a:pos x="T8" y="T9"/>
                    </a:cxn>
                  </a:cxnLst>
                  <a:rect l="T15" t="T16" r="T17" b="T18"/>
                  <a:pathLst>
                    <a:path w="24" h="11">
                      <a:moveTo>
                        <a:pt x="0" y="10"/>
                      </a:moveTo>
                      <a:lnTo>
                        <a:pt x="17" y="10"/>
                      </a:lnTo>
                      <a:lnTo>
                        <a:pt x="23" y="0"/>
                      </a:lnTo>
                      <a:lnTo>
                        <a:pt x="6"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65" name="Freeform 71"/>
                <p:cNvSpPr>
                  <a:spLocks/>
                </p:cNvSpPr>
                <p:nvPr/>
              </p:nvSpPr>
              <p:spPr bwMode="auto">
                <a:xfrm>
                  <a:off x="2376" y="2097"/>
                  <a:ext cx="10" cy="11"/>
                </a:xfrm>
                <a:custGeom>
                  <a:avLst/>
                  <a:gdLst>
                    <a:gd name="T0" fmla="*/ 0 w 10"/>
                    <a:gd name="T1" fmla="*/ 0 h 11"/>
                    <a:gd name="T2" fmla="*/ 4 w 10"/>
                    <a:gd name="T3" fmla="*/ 0 h 11"/>
                    <a:gd name="T4" fmla="*/ 9 w 10"/>
                    <a:gd name="T5" fmla="*/ 10 h 11"/>
                    <a:gd name="T6" fmla="*/ 4 w 10"/>
                    <a:gd name="T7" fmla="*/ 10 h 11"/>
                    <a:gd name="T8" fmla="*/ 0 w 10"/>
                    <a:gd name="T9" fmla="*/ 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0"/>
                      </a:moveTo>
                      <a:lnTo>
                        <a:pt x="4" y="0"/>
                      </a:lnTo>
                      <a:lnTo>
                        <a:pt x="9" y="10"/>
                      </a:lnTo>
                      <a:lnTo>
                        <a:pt x="4"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66" name="Freeform 72"/>
                <p:cNvSpPr>
                  <a:spLocks/>
                </p:cNvSpPr>
                <p:nvPr/>
              </p:nvSpPr>
              <p:spPr bwMode="auto">
                <a:xfrm>
                  <a:off x="2413" y="2105"/>
                  <a:ext cx="10" cy="11"/>
                </a:xfrm>
                <a:custGeom>
                  <a:avLst/>
                  <a:gdLst>
                    <a:gd name="T0" fmla="*/ 0 w 10"/>
                    <a:gd name="T1" fmla="*/ 0 h 11"/>
                    <a:gd name="T2" fmla="*/ 4 w 10"/>
                    <a:gd name="T3" fmla="*/ 0 h 11"/>
                    <a:gd name="T4" fmla="*/ 9 w 10"/>
                    <a:gd name="T5" fmla="*/ 10 h 11"/>
                    <a:gd name="T6" fmla="*/ 4 w 10"/>
                    <a:gd name="T7" fmla="*/ 10 h 11"/>
                    <a:gd name="T8" fmla="*/ 0 w 10"/>
                    <a:gd name="T9" fmla="*/ 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0"/>
                      </a:moveTo>
                      <a:lnTo>
                        <a:pt x="4" y="0"/>
                      </a:lnTo>
                      <a:lnTo>
                        <a:pt x="9" y="10"/>
                      </a:lnTo>
                      <a:lnTo>
                        <a:pt x="4"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67" name="Freeform 73"/>
                <p:cNvSpPr>
                  <a:spLocks/>
                </p:cNvSpPr>
                <p:nvPr/>
              </p:nvSpPr>
              <p:spPr bwMode="auto">
                <a:xfrm>
                  <a:off x="2405" y="2105"/>
                  <a:ext cx="25" cy="11"/>
                </a:xfrm>
                <a:custGeom>
                  <a:avLst/>
                  <a:gdLst>
                    <a:gd name="T0" fmla="*/ 0 w 25"/>
                    <a:gd name="T1" fmla="*/ 10 h 11"/>
                    <a:gd name="T2" fmla="*/ 18 w 25"/>
                    <a:gd name="T3" fmla="*/ 10 h 11"/>
                    <a:gd name="T4" fmla="*/ 24 w 25"/>
                    <a:gd name="T5" fmla="*/ 0 h 11"/>
                    <a:gd name="T6" fmla="*/ 6 w 25"/>
                    <a:gd name="T7" fmla="*/ 0 h 11"/>
                    <a:gd name="T8" fmla="*/ 0 w 25"/>
                    <a:gd name="T9" fmla="*/ 10 h 11"/>
                    <a:gd name="T10" fmla="*/ 0 60000 65536"/>
                    <a:gd name="T11" fmla="*/ 0 60000 65536"/>
                    <a:gd name="T12" fmla="*/ 0 60000 65536"/>
                    <a:gd name="T13" fmla="*/ 0 60000 65536"/>
                    <a:gd name="T14" fmla="*/ 0 60000 65536"/>
                    <a:gd name="T15" fmla="*/ 0 w 25"/>
                    <a:gd name="T16" fmla="*/ 0 h 11"/>
                    <a:gd name="T17" fmla="*/ 25 w 25"/>
                    <a:gd name="T18" fmla="*/ 11 h 11"/>
                  </a:gdLst>
                  <a:ahLst/>
                  <a:cxnLst>
                    <a:cxn ang="T10">
                      <a:pos x="T0" y="T1"/>
                    </a:cxn>
                    <a:cxn ang="T11">
                      <a:pos x="T2" y="T3"/>
                    </a:cxn>
                    <a:cxn ang="T12">
                      <a:pos x="T4" y="T5"/>
                    </a:cxn>
                    <a:cxn ang="T13">
                      <a:pos x="T6" y="T7"/>
                    </a:cxn>
                    <a:cxn ang="T14">
                      <a:pos x="T8" y="T9"/>
                    </a:cxn>
                  </a:cxnLst>
                  <a:rect l="T15" t="T16" r="T17" b="T18"/>
                  <a:pathLst>
                    <a:path w="25" h="11">
                      <a:moveTo>
                        <a:pt x="0" y="10"/>
                      </a:moveTo>
                      <a:lnTo>
                        <a:pt x="18" y="10"/>
                      </a:lnTo>
                      <a:lnTo>
                        <a:pt x="24" y="0"/>
                      </a:lnTo>
                      <a:lnTo>
                        <a:pt x="6"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68" name="Freeform 74"/>
                <p:cNvSpPr>
                  <a:spLocks/>
                </p:cNvSpPr>
                <p:nvPr/>
              </p:nvSpPr>
              <p:spPr bwMode="auto">
                <a:xfrm>
                  <a:off x="2442" y="2105"/>
                  <a:ext cx="25" cy="20"/>
                </a:xfrm>
                <a:custGeom>
                  <a:avLst/>
                  <a:gdLst>
                    <a:gd name="T0" fmla="*/ 0 w 25"/>
                    <a:gd name="T1" fmla="*/ 19 h 20"/>
                    <a:gd name="T2" fmla="*/ 18 w 25"/>
                    <a:gd name="T3" fmla="*/ 12 h 20"/>
                    <a:gd name="T4" fmla="*/ 24 w 25"/>
                    <a:gd name="T5" fmla="*/ 0 h 20"/>
                    <a:gd name="T6" fmla="*/ 6 w 25"/>
                    <a:gd name="T7" fmla="*/ 6 h 20"/>
                    <a:gd name="T8" fmla="*/ 0 w 25"/>
                    <a:gd name="T9" fmla="*/ 19 h 20"/>
                    <a:gd name="T10" fmla="*/ 0 60000 65536"/>
                    <a:gd name="T11" fmla="*/ 0 60000 65536"/>
                    <a:gd name="T12" fmla="*/ 0 60000 65536"/>
                    <a:gd name="T13" fmla="*/ 0 60000 65536"/>
                    <a:gd name="T14" fmla="*/ 0 60000 65536"/>
                    <a:gd name="T15" fmla="*/ 0 w 25"/>
                    <a:gd name="T16" fmla="*/ 0 h 20"/>
                    <a:gd name="T17" fmla="*/ 25 w 25"/>
                    <a:gd name="T18" fmla="*/ 20 h 20"/>
                  </a:gdLst>
                  <a:ahLst/>
                  <a:cxnLst>
                    <a:cxn ang="T10">
                      <a:pos x="T0" y="T1"/>
                    </a:cxn>
                    <a:cxn ang="T11">
                      <a:pos x="T2" y="T3"/>
                    </a:cxn>
                    <a:cxn ang="T12">
                      <a:pos x="T4" y="T5"/>
                    </a:cxn>
                    <a:cxn ang="T13">
                      <a:pos x="T6" y="T7"/>
                    </a:cxn>
                    <a:cxn ang="T14">
                      <a:pos x="T8" y="T9"/>
                    </a:cxn>
                  </a:cxnLst>
                  <a:rect l="T15" t="T16" r="T17" b="T18"/>
                  <a:pathLst>
                    <a:path w="25" h="20">
                      <a:moveTo>
                        <a:pt x="0" y="19"/>
                      </a:moveTo>
                      <a:lnTo>
                        <a:pt x="18" y="12"/>
                      </a:lnTo>
                      <a:lnTo>
                        <a:pt x="24" y="0"/>
                      </a:lnTo>
                      <a:lnTo>
                        <a:pt x="6" y="6"/>
                      </a:lnTo>
                      <a:lnTo>
                        <a:pt x="0" y="19"/>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69" name="Freeform 75"/>
                <p:cNvSpPr>
                  <a:spLocks/>
                </p:cNvSpPr>
                <p:nvPr/>
              </p:nvSpPr>
              <p:spPr bwMode="auto">
                <a:xfrm>
                  <a:off x="2450" y="2105"/>
                  <a:ext cx="10" cy="20"/>
                </a:xfrm>
                <a:custGeom>
                  <a:avLst/>
                  <a:gdLst>
                    <a:gd name="T0" fmla="*/ 0 w 10"/>
                    <a:gd name="T1" fmla="*/ 0 h 20"/>
                    <a:gd name="T2" fmla="*/ 4 w 10"/>
                    <a:gd name="T3" fmla="*/ 6 h 20"/>
                    <a:gd name="T4" fmla="*/ 9 w 10"/>
                    <a:gd name="T5" fmla="*/ 19 h 20"/>
                    <a:gd name="T6" fmla="*/ 4 w 10"/>
                    <a:gd name="T7" fmla="*/ 12 h 20"/>
                    <a:gd name="T8" fmla="*/ 0 w 10"/>
                    <a:gd name="T9" fmla="*/ 0 h 20"/>
                    <a:gd name="T10" fmla="*/ 0 60000 65536"/>
                    <a:gd name="T11" fmla="*/ 0 60000 65536"/>
                    <a:gd name="T12" fmla="*/ 0 60000 65536"/>
                    <a:gd name="T13" fmla="*/ 0 60000 65536"/>
                    <a:gd name="T14" fmla="*/ 0 60000 65536"/>
                    <a:gd name="T15" fmla="*/ 0 w 10"/>
                    <a:gd name="T16" fmla="*/ 0 h 20"/>
                    <a:gd name="T17" fmla="*/ 10 w 10"/>
                    <a:gd name="T18" fmla="*/ 20 h 20"/>
                  </a:gdLst>
                  <a:ahLst/>
                  <a:cxnLst>
                    <a:cxn ang="T10">
                      <a:pos x="T0" y="T1"/>
                    </a:cxn>
                    <a:cxn ang="T11">
                      <a:pos x="T2" y="T3"/>
                    </a:cxn>
                    <a:cxn ang="T12">
                      <a:pos x="T4" y="T5"/>
                    </a:cxn>
                    <a:cxn ang="T13">
                      <a:pos x="T6" y="T7"/>
                    </a:cxn>
                    <a:cxn ang="T14">
                      <a:pos x="T8" y="T9"/>
                    </a:cxn>
                  </a:cxnLst>
                  <a:rect l="T15" t="T16" r="T17" b="T18"/>
                  <a:pathLst>
                    <a:path w="10" h="20">
                      <a:moveTo>
                        <a:pt x="0" y="0"/>
                      </a:moveTo>
                      <a:lnTo>
                        <a:pt x="4" y="6"/>
                      </a:lnTo>
                      <a:lnTo>
                        <a:pt x="9" y="19"/>
                      </a:lnTo>
                      <a:lnTo>
                        <a:pt x="4" y="12"/>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70" name="Freeform 76"/>
                <p:cNvSpPr>
                  <a:spLocks/>
                </p:cNvSpPr>
                <p:nvPr/>
              </p:nvSpPr>
              <p:spPr bwMode="auto">
                <a:xfrm>
                  <a:off x="2487" y="2105"/>
                  <a:ext cx="10" cy="11"/>
                </a:xfrm>
                <a:custGeom>
                  <a:avLst/>
                  <a:gdLst>
                    <a:gd name="T0" fmla="*/ 0 w 10"/>
                    <a:gd name="T1" fmla="*/ 10 h 11"/>
                    <a:gd name="T2" fmla="*/ 4 w 10"/>
                    <a:gd name="T3" fmla="*/ 10 h 11"/>
                    <a:gd name="T4" fmla="*/ 9 w 10"/>
                    <a:gd name="T5" fmla="*/ 0 h 11"/>
                    <a:gd name="T6" fmla="*/ 4 w 10"/>
                    <a:gd name="T7" fmla="*/ 0 h 11"/>
                    <a:gd name="T8" fmla="*/ 0 w 10"/>
                    <a:gd name="T9" fmla="*/ 1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10"/>
                      </a:moveTo>
                      <a:lnTo>
                        <a:pt x="4" y="10"/>
                      </a:lnTo>
                      <a:lnTo>
                        <a:pt x="9" y="0"/>
                      </a:lnTo>
                      <a:lnTo>
                        <a:pt x="4"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71" name="Freeform 77"/>
                <p:cNvSpPr>
                  <a:spLocks/>
                </p:cNvSpPr>
                <p:nvPr/>
              </p:nvSpPr>
              <p:spPr bwMode="auto">
                <a:xfrm>
                  <a:off x="2487" y="2105"/>
                  <a:ext cx="2" cy="11"/>
                </a:xfrm>
                <a:custGeom>
                  <a:avLst/>
                  <a:gdLst>
                    <a:gd name="T0" fmla="*/ 0 w 2"/>
                    <a:gd name="T1" fmla="*/ 0 h 11"/>
                    <a:gd name="T2" fmla="*/ 1 w 2"/>
                    <a:gd name="T3" fmla="*/ 0 h 11"/>
                    <a:gd name="T4" fmla="*/ 1 w 2"/>
                    <a:gd name="T5" fmla="*/ 10 h 11"/>
                    <a:gd name="T6" fmla="*/ 0 w 2"/>
                    <a:gd name="T7" fmla="*/ 10 h 11"/>
                    <a:gd name="T8" fmla="*/ 0 w 2"/>
                    <a:gd name="T9" fmla="*/ 0 h 11"/>
                    <a:gd name="T10" fmla="*/ 0 60000 65536"/>
                    <a:gd name="T11" fmla="*/ 0 60000 65536"/>
                    <a:gd name="T12" fmla="*/ 0 60000 65536"/>
                    <a:gd name="T13" fmla="*/ 0 60000 65536"/>
                    <a:gd name="T14" fmla="*/ 0 60000 65536"/>
                    <a:gd name="T15" fmla="*/ 0 w 2"/>
                    <a:gd name="T16" fmla="*/ 0 h 11"/>
                    <a:gd name="T17" fmla="*/ 2 w 2"/>
                    <a:gd name="T18" fmla="*/ 11 h 11"/>
                  </a:gdLst>
                  <a:ahLst/>
                  <a:cxnLst>
                    <a:cxn ang="T10">
                      <a:pos x="T0" y="T1"/>
                    </a:cxn>
                    <a:cxn ang="T11">
                      <a:pos x="T2" y="T3"/>
                    </a:cxn>
                    <a:cxn ang="T12">
                      <a:pos x="T4" y="T5"/>
                    </a:cxn>
                    <a:cxn ang="T13">
                      <a:pos x="T6" y="T7"/>
                    </a:cxn>
                    <a:cxn ang="T14">
                      <a:pos x="T8" y="T9"/>
                    </a:cxn>
                  </a:cxnLst>
                  <a:rect l="T15" t="T16" r="T17" b="T18"/>
                  <a:pathLst>
                    <a:path w="2" h="11">
                      <a:moveTo>
                        <a:pt x="0" y="0"/>
                      </a:moveTo>
                      <a:lnTo>
                        <a:pt x="1" y="0"/>
                      </a:lnTo>
                      <a:lnTo>
                        <a:pt x="1" y="10"/>
                      </a:lnTo>
                      <a:lnTo>
                        <a:pt x="0"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72" name="Freeform 78"/>
                <p:cNvSpPr>
                  <a:spLocks/>
                </p:cNvSpPr>
                <p:nvPr/>
              </p:nvSpPr>
              <p:spPr bwMode="auto">
                <a:xfrm>
                  <a:off x="2494" y="2105"/>
                  <a:ext cx="3" cy="11"/>
                </a:xfrm>
                <a:custGeom>
                  <a:avLst/>
                  <a:gdLst>
                    <a:gd name="T0" fmla="*/ 0 w 3"/>
                    <a:gd name="T1" fmla="*/ 0 h 11"/>
                    <a:gd name="T2" fmla="*/ 2 w 3"/>
                    <a:gd name="T3" fmla="*/ 0 h 11"/>
                    <a:gd name="T4" fmla="*/ 2 w 3"/>
                    <a:gd name="T5" fmla="*/ 10 h 11"/>
                    <a:gd name="T6" fmla="*/ 0 w 3"/>
                    <a:gd name="T7" fmla="*/ 10 h 11"/>
                    <a:gd name="T8" fmla="*/ 0 w 3"/>
                    <a:gd name="T9" fmla="*/ 0 h 11"/>
                    <a:gd name="T10" fmla="*/ 0 60000 65536"/>
                    <a:gd name="T11" fmla="*/ 0 60000 65536"/>
                    <a:gd name="T12" fmla="*/ 0 60000 65536"/>
                    <a:gd name="T13" fmla="*/ 0 60000 65536"/>
                    <a:gd name="T14" fmla="*/ 0 60000 65536"/>
                    <a:gd name="T15" fmla="*/ 0 w 3"/>
                    <a:gd name="T16" fmla="*/ 0 h 11"/>
                    <a:gd name="T17" fmla="*/ 3 w 3"/>
                    <a:gd name="T18" fmla="*/ 11 h 11"/>
                  </a:gdLst>
                  <a:ahLst/>
                  <a:cxnLst>
                    <a:cxn ang="T10">
                      <a:pos x="T0" y="T1"/>
                    </a:cxn>
                    <a:cxn ang="T11">
                      <a:pos x="T2" y="T3"/>
                    </a:cxn>
                    <a:cxn ang="T12">
                      <a:pos x="T4" y="T5"/>
                    </a:cxn>
                    <a:cxn ang="T13">
                      <a:pos x="T6" y="T7"/>
                    </a:cxn>
                    <a:cxn ang="T14">
                      <a:pos x="T8" y="T9"/>
                    </a:cxn>
                  </a:cxnLst>
                  <a:rect l="T15" t="T16" r="T17" b="T18"/>
                  <a:pathLst>
                    <a:path w="3" h="11">
                      <a:moveTo>
                        <a:pt x="0" y="0"/>
                      </a:moveTo>
                      <a:lnTo>
                        <a:pt x="2" y="0"/>
                      </a:lnTo>
                      <a:lnTo>
                        <a:pt x="2" y="10"/>
                      </a:lnTo>
                      <a:lnTo>
                        <a:pt x="0"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73" name="Freeform 79"/>
                <p:cNvSpPr>
                  <a:spLocks/>
                </p:cNvSpPr>
                <p:nvPr/>
              </p:nvSpPr>
              <p:spPr bwMode="auto">
                <a:xfrm>
                  <a:off x="2494" y="2105"/>
                  <a:ext cx="10" cy="11"/>
                </a:xfrm>
                <a:custGeom>
                  <a:avLst/>
                  <a:gdLst>
                    <a:gd name="T0" fmla="*/ 0 w 10"/>
                    <a:gd name="T1" fmla="*/ 10 h 11"/>
                    <a:gd name="T2" fmla="*/ 5 w 10"/>
                    <a:gd name="T3" fmla="*/ 10 h 11"/>
                    <a:gd name="T4" fmla="*/ 9 w 10"/>
                    <a:gd name="T5" fmla="*/ 0 h 11"/>
                    <a:gd name="T6" fmla="*/ 5 w 10"/>
                    <a:gd name="T7" fmla="*/ 0 h 11"/>
                    <a:gd name="T8" fmla="*/ 0 w 10"/>
                    <a:gd name="T9" fmla="*/ 1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10"/>
                      </a:moveTo>
                      <a:lnTo>
                        <a:pt x="5" y="10"/>
                      </a:lnTo>
                      <a:lnTo>
                        <a:pt x="9" y="0"/>
                      </a:lnTo>
                      <a:lnTo>
                        <a:pt x="5"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74" name="Freeform 80"/>
                <p:cNvSpPr>
                  <a:spLocks/>
                </p:cNvSpPr>
                <p:nvPr/>
              </p:nvSpPr>
              <p:spPr bwMode="auto">
                <a:xfrm>
                  <a:off x="2532" y="2105"/>
                  <a:ext cx="9" cy="11"/>
                </a:xfrm>
                <a:custGeom>
                  <a:avLst/>
                  <a:gdLst>
                    <a:gd name="T0" fmla="*/ 0 w 9"/>
                    <a:gd name="T1" fmla="*/ 0 h 11"/>
                    <a:gd name="T2" fmla="*/ 4 w 9"/>
                    <a:gd name="T3" fmla="*/ 0 h 11"/>
                    <a:gd name="T4" fmla="*/ 8 w 9"/>
                    <a:gd name="T5" fmla="*/ 10 h 11"/>
                    <a:gd name="T6" fmla="*/ 4 w 9"/>
                    <a:gd name="T7" fmla="*/ 10 h 11"/>
                    <a:gd name="T8" fmla="*/ 0 w 9"/>
                    <a:gd name="T9" fmla="*/ 0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0" y="0"/>
                      </a:moveTo>
                      <a:lnTo>
                        <a:pt x="4" y="0"/>
                      </a:lnTo>
                      <a:lnTo>
                        <a:pt x="8" y="10"/>
                      </a:lnTo>
                      <a:lnTo>
                        <a:pt x="4"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75" name="Freeform 81"/>
                <p:cNvSpPr>
                  <a:spLocks/>
                </p:cNvSpPr>
                <p:nvPr/>
              </p:nvSpPr>
              <p:spPr bwMode="auto">
                <a:xfrm>
                  <a:off x="2524" y="2105"/>
                  <a:ext cx="25" cy="11"/>
                </a:xfrm>
                <a:custGeom>
                  <a:avLst/>
                  <a:gdLst>
                    <a:gd name="T0" fmla="*/ 0 w 25"/>
                    <a:gd name="T1" fmla="*/ 10 h 11"/>
                    <a:gd name="T2" fmla="*/ 18 w 25"/>
                    <a:gd name="T3" fmla="*/ 10 h 11"/>
                    <a:gd name="T4" fmla="*/ 24 w 25"/>
                    <a:gd name="T5" fmla="*/ 0 h 11"/>
                    <a:gd name="T6" fmla="*/ 6 w 25"/>
                    <a:gd name="T7" fmla="*/ 0 h 11"/>
                    <a:gd name="T8" fmla="*/ 0 w 25"/>
                    <a:gd name="T9" fmla="*/ 10 h 11"/>
                    <a:gd name="T10" fmla="*/ 0 60000 65536"/>
                    <a:gd name="T11" fmla="*/ 0 60000 65536"/>
                    <a:gd name="T12" fmla="*/ 0 60000 65536"/>
                    <a:gd name="T13" fmla="*/ 0 60000 65536"/>
                    <a:gd name="T14" fmla="*/ 0 60000 65536"/>
                    <a:gd name="T15" fmla="*/ 0 w 25"/>
                    <a:gd name="T16" fmla="*/ 0 h 11"/>
                    <a:gd name="T17" fmla="*/ 25 w 25"/>
                    <a:gd name="T18" fmla="*/ 11 h 11"/>
                  </a:gdLst>
                  <a:ahLst/>
                  <a:cxnLst>
                    <a:cxn ang="T10">
                      <a:pos x="T0" y="T1"/>
                    </a:cxn>
                    <a:cxn ang="T11">
                      <a:pos x="T2" y="T3"/>
                    </a:cxn>
                    <a:cxn ang="T12">
                      <a:pos x="T4" y="T5"/>
                    </a:cxn>
                    <a:cxn ang="T13">
                      <a:pos x="T6" y="T7"/>
                    </a:cxn>
                    <a:cxn ang="T14">
                      <a:pos x="T8" y="T9"/>
                    </a:cxn>
                  </a:cxnLst>
                  <a:rect l="T15" t="T16" r="T17" b="T18"/>
                  <a:pathLst>
                    <a:path w="25" h="11">
                      <a:moveTo>
                        <a:pt x="0" y="10"/>
                      </a:moveTo>
                      <a:lnTo>
                        <a:pt x="18" y="10"/>
                      </a:lnTo>
                      <a:lnTo>
                        <a:pt x="24" y="0"/>
                      </a:lnTo>
                      <a:lnTo>
                        <a:pt x="6"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76" name="Freeform 82"/>
                <p:cNvSpPr>
                  <a:spLocks/>
                </p:cNvSpPr>
                <p:nvPr/>
              </p:nvSpPr>
              <p:spPr bwMode="auto">
                <a:xfrm>
                  <a:off x="2561" y="2097"/>
                  <a:ext cx="17" cy="11"/>
                </a:xfrm>
                <a:custGeom>
                  <a:avLst/>
                  <a:gdLst>
                    <a:gd name="T0" fmla="*/ 0 w 17"/>
                    <a:gd name="T1" fmla="*/ 0 h 11"/>
                    <a:gd name="T2" fmla="*/ 11 w 17"/>
                    <a:gd name="T3" fmla="*/ 0 h 11"/>
                    <a:gd name="T4" fmla="*/ 16 w 17"/>
                    <a:gd name="T5" fmla="*/ 10 h 11"/>
                    <a:gd name="T6" fmla="*/ 6 w 17"/>
                    <a:gd name="T7" fmla="*/ 10 h 11"/>
                    <a:gd name="T8" fmla="*/ 0 w 17"/>
                    <a:gd name="T9" fmla="*/ 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0"/>
                      </a:moveTo>
                      <a:lnTo>
                        <a:pt x="11" y="0"/>
                      </a:lnTo>
                      <a:lnTo>
                        <a:pt x="16" y="10"/>
                      </a:lnTo>
                      <a:lnTo>
                        <a:pt x="6"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77" name="Freeform 83"/>
                <p:cNvSpPr>
                  <a:spLocks/>
                </p:cNvSpPr>
                <p:nvPr/>
              </p:nvSpPr>
              <p:spPr bwMode="auto">
                <a:xfrm>
                  <a:off x="2561" y="2097"/>
                  <a:ext cx="17" cy="11"/>
                </a:xfrm>
                <a:custGeom>
                  <a:avLst/>
                  <a:gdLst>
                    <a:gd name="T0" fmla="*/ 0 w 17"/>
                    <a:gd name="T1" fmla="*/ 10 h 11"/>
                    <a:gd name="T2" fmla="*/ 11 w 17"/>
                    <a:gd name="T3" fmla="*/ 10 h 11"/>
                    <a:gd name="T4" fmla="*/ 16 w 17"/>
                    <a:gd name="T5" fmla="*/ 0 h 11"/>
                    <a:gd name="T6" fmla="*/ 6 w 17"/>
                    <a:gd name="T7" fmla="*/ 0 h 11"/>
                    <a:gd name="T8" fmla="*/ 0 w 17"/>
                    <a:gd name="T9" fmla="*/ 1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10"/>
                      </a:moveTo>
                      <a:lnTo>
                        <a:pt x="11" y="10"/>
                      </a:lnTo>
                      <a:lnTo>
                        <a:pt x="16" y="0"/>
                      </a:lnTo>
                      <a:lnTo>
                        <a:pt x="6"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78" name="Freeform 84"/>
                <p:cNvSpPr>
                  <a:spLocks/>
                </p:cNvSpPr>
                <p:nvPr/>
              </p:nvSpPr>
              <p:spPr bwMode="auto">
                <a:xfrm>
                  <a:off x="2613" y="2097"/>
                  <a:ext cx="1" cy="11"/>
                </a:xfrm>
                <a:custGeom>
                  <a:avLst/>
                  <a:gdLst>
                    <a:gd name="T0" fmla="*/ 0 w 1"/>
                    <a:gd name="T1" fmla="*/ 0 h 11"/>
                    <a:gd name="T2" fmla="*/ 0 w 1"/>
                    <a:gd name="T3" fmla="*/ 0 h 11"/>
                    <a:gd name="T4" fmla="*/ 0 w 1"/>
                    <a:gd name="T5" fmla="*/ 10 h 11"/>
                    <a:gd name="T6" fmla="*/ 0 w 1"/>
                    <a:gd name="T7" fmla="*/ 0 h 11"/>
                    <a:gd name="T8" fmla="*/ 0 60000 65536"/>
                    <a:gd name="T9" fmla="*/ 0 60000 65536"/>
                    <a:gd name="T10" fmla="*/ 0 60000 65536"/>
                    <a:gd name="T11" fmla="*/ 0 60000 65536"/>
                    <a:gd name="T12" fmla="*/ 0 w 1"/>
                    <a:gd name="T13" fmla="*/ 0 h 11"/>
                    <a:gd name="T14" fmla="*/ 1 w 1"/>
                    <a:gd name="T15" fmla="*/ 11 h 11"/>
                  </a:gdLst>
                  <a:ahLst/>
                  <a:cxnLst>
                    <a:cxn ang="T8">
                      <a:pos x="T0" y="T1"/>
                    </a:cxn>
                    <a:cxn ang="T9">
                      <a:pos x="T2" y="T3"/>
                    </a:cxn>
                    <a:cxn ang="T10">
                      <a:pos x="T4" y="T5"/>
                    </a:cxn>
                    <a:cxn ang="T11">
                      <a:pos x="T6" y="T7"/>
                    </a:cxn>
                  </a:cxnLst>
                  <a:rect l="T12" t="T13" r="T14" b="T15"/>
                  <a:pathLst>
                    <a:path w="1" h="11">
                      <a:moveTo>
                        <a:pt x="0" y="0"/>
                      </a:moveTo>
                      <a:lnTo>
                        <a:pt x="0" y="0"/>
                      </a:lnTo>
                      <a:lnTo>
                        <a:pt x="0"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79" name="Freeform 85"/>
                <p:cNvSpPr>
                  <a:spLocks/>
                </p:cNvSpPr>
                <p:nvPr/>
              </p:nvSpPr>
              <p:spPr bwMode="auto">
                <a:xfrm>
                  <a:off x="2591" y="2097"/>
                  <a:ext cx="32" cy="11"/>
                </a:xfrm>
                <a:custGeom>
                  <a:avLst/>
                  <a:gdLst>
                    <a:gd name="T0" fmla="*/ 0 w 32"/>
                    <a:gd name="T1" fmla="*/ 0 h 11"/>
                    <a:gd name="T2" fmla="*/ 24 w 32"/>
                    <a:gd name="T3" fmla="*/ 0 h 11"/>
                    <a:gd name="T4" fmla="*/ 31 w 32"/>
                    <a:gd name="T5" fmla="*/ 10 h 11"/>
                    <a:gd name="T6" fmla="*/ 6 w 32"/>
                    <a:gd name="T7" fmla="*/ 10 h 11"/>
                    <a:gd name="T8" fmla="*/ 0 w 32"/>
                    <a:gd name="T9" fmla="*/ 0 h 11"/>
                    <a:gd name="T10" fmla="*/ 0 60000 65536"/>
                    <a:gd name="T11" fmla="*/ 0 60000 65536"/>
                    <a:gd name="T12" fmla="*/ 0 60000 65536"/>
                    <a:gd name="T13" fmla="*/ 0 60000 65536"/>
                    <a:gd name="T14" fmla="*/ 0 60000 65536"/>
                    <a:gd name="T15" fmla="*/ 0 w 32"/>
                    <a:gd name="T16" fmla="*/ 0 h 11"/>
                    <a:gd name="T17" fmla="*/ 32 w 32"/>
                    <a:gd name="T18" fmla="*/ 11 h 11"/>
                  </a:gdLst>
                  <a:ahLst/>
                  <a:cxnLst>
                    <a:cxn ang="T10">
                      <a:pos x="T0" y="T1"/>
                    </a:cxn>
                    <a:cxn ang="T11">
                      <a:pos x="T2" y="T3"/>
                    </a:cxn>
                    <a:cxn ang="T12">
                      <a:pos x="T4" y="T5"/>
                    </a:cxn>
                    <a:cxn ang="T13">
                      <a:pos x="T6" y="T7"/>
                    </a:cxn>
                    <a:cxn ang="T14">
                      <a:pos x="T8" y="T9"/>
                    </a:cxn>
                  </a:cxnLst>
                  <a:rect l="T15" t="T16" r="T17" b="T18"/>
                  <a:pathLst>
                    <a:path w="32" h="11">
                      <a:moveTo>
                        <a:pt x="0" y="0"/>
                      </a:moveTo>
                      <a:lnTo>
                        <a:pt x="24" y="0"/>
                      </a:lnTo>
                      <a:lnTo>
                        <a:pt x="31" y="10"/>
                      </a:lnTo>
                      <a:lnTo>
                        <a:pt x="6"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80" name="Freeform 86"/>
                <p:cNvSpPr>
                  <a:spLocks/>
                </p:cNvSpPr>
                <p:nvPr/>
              </p:nvSpPr>
              <p:spPr bwMode="auto">
                <a:xfrm>
                  <a:off x="2606" y="2097"/>
                  <a:ext cx="2" cy="11"/>
                </a:xfrm>
                <a:custGeom>
                  <a:avLst/>
                  <a:gdLst>
                    <a:gd name="T0" fmla="*/ 0 w 2"/>
                    <a:gd name="T1" fmla="*/ 0 h 11"/>
                    <a:gd name="T2" fmla="*/ 0 w 2"/>
                    <a:gd name="T3" fmla="*/ 0 h 11"/>
                    <a:gd name="T4" fmla="*/ 1 w 2"/>
                    <a:gd name="T5" fmla="*/ 10 h 11"/>
                    <a:gd name="T6" fmla="*/ 0 w 2"/>
                    <a:gd name="T7" fmla="*/ 0 h 11"/>
                    <a:gd name="T8" fmla="*/ 0 60000 65536"/>
                    <a:gd name="T9" fmla="*/ 0 60000 65536"/>
                    <a:gd name="T10" fmla="*/ 0 60000 65536"/>
                    <a:gd name="T11" fmla="*/ 0 60000 65536"/>
                    <a:gd name="T12" fmla="*/ 0 w 2"/>
                    <a:gd name="T13" fmla="*/ 0 h 11"/>
                    <a:gd name="T14" fmla="*/ 2 w 2"/>
                    <a:gd name="T15" fmla="*/ 11 h 11"/>
                  </a:gdLst>
                  <a:ahLst/>
                  <a:cxnLst>
                    <a:cxn ang="T8">
                      <a:pos x="T0" y="T1"/>
                    </a:cxn>
                    <a:cxn ang="T9">
                      <a:pos x="T2" y="T3"/>
                    </a:cxn>
                    <a:cxn ang="T10">
                      <a:pos x="T4" y="T5"/>
                    </a:cxn>
                    <a:cxn ang="T11">
                      <a:pos x="T6" y="T7"/>
                    </a:cxn>
                  </a:cxnLst>
                  <a:rect l="T12" t="T13" r="T14" b="T15"/>
                  <a:pathLst>
                    <a:path w="2" h="11">
                      <a:moveTo>
                        <a:pt x="0" y="0"/>
                      </a:moveTo>
                      <a:lnTo>
                        <a:pt x="0" y="0"/>
                      </a:lnTo>
                      <a:lnTo>
                        <a:pt x="1"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81" name="Freeform 87"/>
                <p:cNvSpPr>
                  <a:spLocks/>
                </p:cNvSpPr>
                <p:nvPr/>
              </p:nvSpPr>
              <p:spPr bwMode="auto">
                <a:xfrm>
                  <a:off x="2635" y="2105"/>
                  <a:ext cx="10" cy="11"/>
                </a:xfrm>
                <a:custGeom>
                  <a:avLst/>
                  <a:gdLst>
                    <a:gd name="T0" fmla="*/ 0 w 10"/>
                    <a:gd name="T1" fmla="*/ 10 h 11"/>
                    <a:gd name="T2" fmla="*/ 5 w 10"/>
                    <a:gd name="T3" fmla="*/ 10 h 11"/>
                    <a:gd name="T4" fmla="*/ 9 w 10"/>
                    <a:gd name="T5" fmla="*/ 0 h 11"/>
                    <a:gd name="T6" fmla="*/ 5 w 10"/>
                    <a:gd name="T7" fmla="*/ 0 h 11"/>
                    <a:gd name="T8" fmla="*/ 0 w 10"/>
                    <a:gd name="T9" fmla="*/ 1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10"/>
                      </a:moveTo>
                      <a:lnTo>
                        <a:pt x="5" y="10"/>
                      </a:lnTo>
                      <a:lnTo>
                        <a:pt x="9" y="0"/>
                      </a:lnTo>
                      <a:lnTo>
                        <a:pt x="5"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82" name="Freeform 88"/>
                <p:cNvSpPr>
                  <a:spLocks/>
                </p:cNvSpPr>
                <p:nvPr/>
              </p:nvSpPr>
              <p:spPr bwMode="auto">
                <a:xfrm>
                  <a:off x="2635" y="2105"/>
                  <a:ext cx="17" cy="11"/>
                </a:xfrm>
                <a:custGeom>
                  <a:avLst/>
                  <a:gdLst>
                    <a:gd name="T0" fmla="*/ 0 w 17"/>
                    <a:gd name="T1" fmla="*/ 0 h 11"/>
                    <a:gd name="T2" fmla="*/ 11 w 17"/>
                    <a:gd name="T3" fmla="*/ 0 h 11"/>
                    <a:gd name="T4" fmla="*/ 16 w 17"/>
                    <a:gd name="T5" fmla="*/ 10 h 11"/>
                    <a:gd name="T6" fmla="*/ 6 w 17"/>
                    <a:gd name="T7" fmla="*/ 10 h 11"/>
                    <a:gd name="T8" fmla="*/ 0 w 17"/>
                    <a:gd name="T9" fmla="*/ 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0"/>
                      </a:moveTo>
                      <a:lnTo>
                        <a:pt x="11" y="0"/>
                      </a:lnTo>
                      <a:lnTo>
                        <a:pt x="16" y="10"/>
                      </a:lnTo>
                      <a:lnTo>
                        <a:pt x="6"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83" name="Freeform 89"/>
                <p:cNvSpPr>
                  <a:spLocks/>
                </p:cNvSpPr>
                <p:nvPr/>
              </p:nvSpPr>
              <p:spPr bwMode="auto">
                <a:xfrm>
                  <a:off x="2665" y="2121"/>
                  <a:ext cx="24" cy="12"/>
                </a:xfrm>
                <a:custGeom>
                  <a:avLst/>
                  <a:gdLst>
                    <a:gd name="T0" fmla="*/ 0 w 24"/>
                    <a:gd name="T1" fmla="*/ 0 h 12"/>
                    <a:gd name="T2" fmla="*/ 17 w 24"/>
                    <a:gd name="T3" fmla="*/ 0 h 12"/>
                    <a:gd name="T4" fmla="*/ 23 w 24"/>
                    <a:gd name="T5" fmla="*/ 11 h 12"/>
                    <a:gd name="T6" fmla="*/ 6 w 24"/>
                    <a:gd name="T7" fmla="*/ 11 h 12"/>
                    <a:gd name="T8" fmla="*/ 0 w 24"/>
                    <a:gd name="T9" fmla="*/ 0 h 12"/>
                    <a:gd name="T10" fmla="*/ 0 60000 65536"/>
                    <a:gd name="T11" fmla="*/ 0 60000 65536"/>
                    <a:gd name="T12" fmla="*/ 0 60000 65536"/>
                    <a:gd name="T13" fmla="*/ 0 60000 65536"/>
                    <a:gd name="T14" fmla="*/ 0 60000 65536"/>
                    <a:gd name="T15" fmla="*/ 0 w 24"/>
                    <a:gd name="T16" fmla="*/ 0 h 12"/>
                    <a:gd name="T17" fmla="*/ 24 w 24"/>
                    <a:gd name="T18" fmla="*/ 12 h 12"/>
                  </a:gdLst>
                  <a:ahLst/>
                  <a:cxnLst>
                    <a:cxn ang="T10">
                      <a:pos x="T0" y="T1"/>
                    </a:cxn>
                    <a:cxn ang="T11">
                      <a:pos x="T2" y="T3"/>
                    </a:cxn>
                    <a:cxn ang="T12">
                      <a:pos x="T4" y="T5"/>
                    </a:cxn>
                    <a:cxn ang="T13">
                      <a:pos x="T6" y="T7"/>
                    </a:cxn>
                    <a:cxn ang="T14">
                      <a:pos x="T8" y="T9"/>
                    </a:cxn>
                  </a:cxnLst>
                  <a:rect l="T15" t="T16" r="T17" b="T18"/>
                  <a:pathLst>
                    <a:path w="24" h="12">
                      <a:moveTo>
                        <a:pt x="0" y="0"/>
                      </a:moveTo>
                      <a:lnTo>
                        <a:pt x="17" y="0"/>
                      </a:lnTo>
                      <a:lnTo>
                        <a:pt x="23" y="11"/>
                      </a:lnTo>
                      <a:lnTo>
                        <a:pt x="6"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84" name="Freeform 90"/>
                <p:cNvSpPr>
                  <a:spLocks/>
                </p:cNvSpPr>
                <p:nvPr/>
              </p:nvSpPr>
              <p:spPr bwMode="auto">
                <a:xfrm>
                  <a:off x="2672" y="2121"/>
                  <a:ext cx="10" cy="20"/>
                </a:xfrm>
                <a:custGeom>
                  <a:avLst/>
                  <a:gdLst>
                    <a:gd name="T0" fmla="*/ 0 w 10"/>
                    <a:gd name="T1" fmla="*/ 0 h 20"/>
                    <a:gd name="T2" fmla="*/ 4 w 10"/>
                    <a:gd name="T3" fmla="*/ 7 h 20"/>
                    <a:gd name="T4" fmla="*/ 9 w 10"/>
                    <a:gd name="T5" fmla="*/ 19 h 20"/>
                    <a:gd name="T6" fmla="*/ 4 w 10"/>
                    <a:gd name="T7" fmla="*/ 13 h 20"/>
                    <a:gd name="T8" fmla="*/ 0 w 10"/>
                    <a:gd name="T9" fmla="*/ 0 h 20"/>
                    <a:gd name="T10" fmla="*/ 0 60000 65536"/>
                    <a:gd name="T11" fmla="*/ 0 60000 65536"/>
                    <a:gd name="T12" fmla="*/ 0 60000 65536"/>
                    <a:gd name="T13" fmla="*/ 0 60000 65536"/>
                    <a:gd name="T14" fmla="*/ 0 60000 65536"/>
                    <a:gd name="T15" fmla="*/ 0 w 10"/>
                    <a:gd name="T16" fmla="*/ 0 h 20"/>
                    <a:gd name="T17" fmla="*/ 10 w 10"/>
                    <a:gd name="T18" fmla="*/ 20 h 20"/>
                  </a:gdLst>
                  <a:ahLst/>
                  <a:cxnLst>
                    <a:cxn ang="T10">
                      <a:pos x="T0" y="T1"/>
                    </a:cxn>
                    <a:cxn ang="T11">
                      <a:pos x="T2" y="T3"/>
                    </a:cxn>
                    <a:cxn ang="T12">
                      <a:pos x="T4" y="T5"/>
                    </a:cxn>
                    <a:cxn ang="T13">
                      <a:pos x="T6" y="T7"/>
                    </a:cxn>
                    <a:cxn ang="T14">
                      <a:pos x="T8" y="T9"/>
                    </a:cxn>
                  </a:cxnLst>
                  <a:rect l="T15" t="T16" r="T17" b="T18"/>
                  <a:pathLst>
                    <a:path w="10" h="20">
                      <a:moveTo>
                        <a:pt x="0" y="0"/>
                      </a:moveTo>
                      <a:lnTo>
                        <a:pt x="4" y="7"/>
                      </a:lnTo>
                      <a:lnTo>
                        <a:pt x="9" y="19"/>
                      </a:lnTo>
                      <a:lnTo>
                        <a:pt x="4" y="13"/>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85" name="Freeform 91"/>
                <p:cNvSpPr>
                  <a:spLocks/>
                </p:cNvSpPr>
                <p:nvPr/>
              </p:nvSpPr>
              <p:spPr bwMode="auto">
                <a:xfrm>
                  <a:off x="2702" y="2146"/>
                  <a:ext cx="17" cy="11"/>
                </a:xfrm>
                <a:custGeom>
                  <a:avLst/>
                  <a:gdLst>
                    <a:gd name="T0" fmla="*/ 0 w 17"/>
                    <a:gd name="T1" fmla="*/ 0 h 11"/>
                    <a:gd name="T2" fmla="*/ 5 w 17"/>
                    <a:gd name="T3" fmla="*/ 5 h 11"/>
                    <a:gd name="T4" fmla="*/ 16 w 17"/>
                    <a:gd name="T5" fmla="*/ 10 h 11"/>
                    <a:gd name="T6" fmla="*/ 10 w 17"/>
                    <a:gd name="T7" fmla="*/ 5 h 11"/>
                    <a:gd name="T8" fmla="*/ 0 w 17"/>
                    <a:gd name="T9" fmla="*/ 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0"/>
                      </a:moveTo>
                      <a:lnTo>
                        <a:pt x="5" y="5"/>
                      </a:lnTo>
                      <a:lnTo>
                        <a:pt x="16" y="10"/>
                      </a:lnTo>
                      <a:lnTo>
                        <a:pt x="10" y="5"/>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86" name="Freeform 92"/>
                <p:cNvSpPr>
                  <a:spLocks/>
                </p:cNvSpPr>
                <p:nvPr/>
              </p:nvSpPr>
              <p:spPr bwMode="auto">
                <a:xfrm>
                  <a:off x="2709" y="2146"/>
                  <a:ext cx="2" cy="11"/>
                </a:xfrm>
                <a:custGeom>
                  <a:avLst/>
                  <a:gdLst>
                    <a:gd name="T0" fmla="*/ 0 w 2"/>
                    <a:gd name="T1" fmla="*/ 0 h 11"/>
                    <a:gd name="T2" fmla="*/ 1 w 2"/>
                    <a:gd name="T3" fmla="*/ 0 h 11"/>
                    <a:gd name="T4" fmla="*/ 1 w 2"/>
                    <a:gd name="T5" fmla="*/ 10 h 11"/>
                    <a:gd name="T6" fmla="*/ 0 w 2"/>
                    <a:gd name="T7" fmla="*/ 10 h 11"/>
                    <a:gd name="T8" fmla="*/ 0 w 2"/>
                    <a:gd name="T9" fmla="*/ 0 h 11"/>
                    <a:gd name="T10" fmla="*/ 0 60000 65536"/>
                    <a:gd name="T11" fmla="*/ 0 60000 65536"/>
                    <a:gd name="T12" fmla="*/ 0 60000 65536"/>
                    <a:gd name="T13" fmla="*/ 0 60000 65536"/>
                    <a:gd name="T14" fmla="*/ 0 60000 65536"/>
                    <a:gd name="T15" fmla="*/ 0 w 2"/>
                    <a:gd name="T16" fmla="*/ 0 h 11"/>
                    <a:gd name="T17" fmla="*/ 2 w 2"/>
                    <a:gd name="T18" fmla="*/ 11 h 11"/>
                  </a:gdLst>
                  <a:ahLst/>
                  <a:cxnLst>
                    <a:cxn ang="T10">
                      <a:pos x="T0" y="T1"/>
                    </a:cxn>
                    <a:cxn ang="T11">
                      <a:pos x="T2" y="T3"/>
                    </a:cxn>
                    <a:cxn ang="T12">
                      <a:pos x="T4" y="T5"/>
                    </a:cxn>
                    <a:cxn ang="T13">
                      <a:pos x="T6" y="T7"/>
                    </a:cxn>
                    <a:cxn ang="T14">
                      <a:pos x="T8" y="T9"/>
                    </a:cxn>
                  </a:cxnLst>
                  <a:rect l="T15" t="T16" r="T17" b="T18"/>
                  <a:pathLst>
                    <a:path w="2" h="11">
                      <a:moveTo>
                        <a:pt x="0" y="0"/>
                      </a:moveTo>
                      <a:lnTo>
                        <a:pt x="1" y="0"/>
                      </a:lnTo>
                      <a:lnTo>
                        <a:pt x="1" y="10"/>
                      </a:lnTo>
                      <a:lnTo>
                        <a:pt x="0"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87" name="Freeform 93"/>
                <p:cNvSpPr>
                  <a:spLocks/>
                </p:cNvSpPr>
                <p:nvPr/>
              </p:nvSpPr>
              <p:spPr bwMode="auto">
                <a:xfrm>
                  <a:off x="2716" y="2138"/>
                  <a:ext cx="10" cy="11"/>
                </a:xfrm>
                <a:custGeom>
                  <a:avLst/>
                  <a:gdLst>
                    <a:gd name="T0" fmla="*/ 0 w 10"/>
                    <a:gd name="T1" fmla="*/ 0 h 11"/>
                    <a:gd name="T2" fmla="*/ 0 w 10"/>
                    <a:gd name="T3" fmla="*/ 5 h 11"/>
                    <a:gd name="T4" fmla="*/ 9 w 10"/>
                    <a:gd name="T5" fmla="*/ 10 h 11"/>
                    <a:gd name="T6" fmla="*/ 9 w 10"/>
                    <a:gd name="T7" fmla="*/ 5 h 11"/>
                    <a:gd name="T8" fmla="*/ 0 w 10"/>
                    <a:gd name="T9" fmla="*/ 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0"/>
                      </a:moveTo>
                      <a:lnTo>
                        <a:pt x="0" y="5"/>
                      </a:lnTo>
                      <a:lnTo>
                        <a:pt x="9" y="10"/>
                      </a:lnTo>
                      <a:lnTo>
                        <a:pt x="9" y="5"/>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88" name="Freeform 94"/>
                <p:cNvSpPr>
                  <a:spLocks/>
                </p:cNvSpPr>
                <p:nvPr/>
              </p:nvSpPr>
              <p:spPr bwMode="auto">
                <a:xfrm>
                  <a:off x="2739" y="2178"/>
                  <a:ext cx="17" cy="12"/>
                </a:xfrm>
                <a:custGeom>
                  <a:avLst/>
                  <a:gdLst>
                    <a:gd name="T0" fmla="*/ 0 w 17"/>
                    <a:gd name="T1" fmla="*/ 0 h 12"/>
                    <a:gd name="T2" fmla="*/ 10 w 17"/>
                    <a:gd name="T3" fmla="*/ 0 h 12"/>
                    <a:gd name="T4" fmla="*/ 16 w 17"/>
                    <a:gd name="T5" fmla="*/ 11 h 12"/>
                    <a:gd name="T6" fmla="*/ 5 w 17"/>
                    <a:gd name="T7" fmla="*/ 11 h 12"/>
                    <a:gd name="T8" fmla="*/ 0 w 17"/>
                    <a:gd name="T9" fmla="*/ 0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0"/>
                      </a:moveTo>
                      <a:lnTo>
                        <a:pt x="10" y="0"/>
                      </a:lnTo>
                      <a:lnTo>
                        <a:pt x="16" y="11"/>
                      </a:lnTo>
                      <a:lnTo>
                        <a:pt x="5"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89" name="Freeform 95"/>
                <p:cNvSpPr>
                  <a:spLocks/>
                </p:cNvSpPr>
                <p:nvPr/>
              </p:nvSpPr>
              <p:spPr bwMode="auto">
                <a:xfrm>
                  <a:off x="2746" y="2170"/>
                  <a:ext cx="17" cy="20"/>
                </a:xfrm>
                <a:custGeom>
                  <a:avLst/>
                  <a:gdLst>
                    <a:gd name="T0" fmla="*/ 0 w 17"/>
                    <a:gd name="T1" fmla="*/ 0 h 20"/>
                    <a:gd name="T2" fmla="*/ 5 w 17"/>
                    <a:gd name="T3" fmla="*/ 13 h 20"/>
                    <a:gd name="T4" fmla="*/ 16 w 17"/>
                    <a:gd name="T5" fmla="*/ 19 h 20"/>
                    <a:gd name="T6" fmla="*/ 11 w 17"/>
                    <a:gd name="T7" fmla="*/ 6 h 20"/>
                    <a:gd name="T8" fmla="*/ 0 w 17"/>
                    <a:gd name="T9" fmla="*/ 0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0"/>
                      </a:moveTo>
                      <a:lnTo>
                        <a:pt x="5" y="13"/>
                      </a:lnTo>
                      <a:lnTo>
                        <a:pt x="16" y="19"/>
                      </a:lnTo>
                      <a:lnTo>
                        <a:pt x="11" y="6"/>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90" name="Freeform 96"/>
                <p:cNvSpPr>
                  <a:spLocks/>
                </p:cNvSpPr>
                <p:nvPr/>
              </p:nvSpPr>
              <p:spPr bwMode="auto">
                <a:xfrm>
                  <a:off x="2768" y="2219"/>
                  <a:ext cx="17" cy="11"/>
                </a:xfrm>
                <a:custGeom>
                  <a:avLst/>
                  <a:gdLst>
                    <a:gd name="T0" fmla="*/ 0 w 17"/>
                    <a:gd name="T1" fmla="*/ 0 h 11"/>
                    <a:gd name="T2" fmla="*/ 6 w 17"/>
                    <a:gd name="T3" fmla="*/ 5 h 11"/>
                    <a:gd name="T4" fmla="*/ 16 w 17"/>
                    <a:gd name="T5" fmla="*/ 10 h 11"/>
                    <a:gd name="T6" fmla="*/ 11 w 17"/>
                    <a:gd name="T7" fmla="*/ 5 h 11"/>
                    <a:gd name="T8" fmla="*/ 0 w 17"/>
                    <a:gd name="T9" fmla="*/ 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0"/>
                      </a:moveTo>
                      <a:lnTo>
                        <a:pt x="6" y="5"/>
                      </a:lnTo>
                      <a:lnTo>
                        <a:pt x="16" y="10"/>
                      </a:lnTo>
                      <a:lnTo>
                        <a:pt x="11" y="5"/>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91" name="Freeform 97"/>
                <p:cNvSpPr>
                  <a:spLocks/>
                </p:cNvSpPr>
                <p:nvPr/>
              </p:nvSpPr>
              <p:spPr bwMode="auto">
                <a:xfrm>
                  <a:off x="2768" y="2219"/>
                  <a:ext cx="17" cy="20"/>
                </a:xfrm>
                <a:custGeom>
                  <a:avLst/>
                  <a:gdLst>
                    <a:gd name="T0" fmla="*/ 0 w 17"/>
                    <a:gd name="T1" fmla="*/ 0 h 20"/>
                    <a:gd name="T2" fmla="*/ 11 w 17"/>
                    <a:gd name="T3" fmla="*/ 6 h 20"/>
                    <a:gd name="T4" fmla="*/ 16 w 17"/>
                    <a:gd name="T5" fmla="*/ 19 h 20"/>
                    <a:gd name="T6" fmla="*/ 6 w 17"/>
                    <a:gd name="T7" fmla="*/ 12 h 20"/>
                    <a:gd name="T8" fmla="*/ 0 w 17"/>
                    <a:gd name="T9" fmla="*/ 0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0"/>
                      </a:moveTo>
                      <a:lnTo>
                        <a:pt x="11" y="6"/>
                      </a:lnTo>
                      <a:lnTo>
                        <a:pt x="16" y="19"/>
                      </a:lnTo>
                      <a:lnTo>
                        <a:pt x="6" y="12"/>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92" name="Freeform 98"/>
                <p:cNvSpPr>
                  <a:spLocks/>
                </p:cNvSpPr>
                <p:nvPr/>
              </p:nvSpPr>
              <p:spPr bwMode="auto">
                <a:xfrm>
                  <a:off x="2798" y="2260"/>
                  <a:ext cx="17" cy="3"/>
                </a:xfrm>
                <a:custGeom>
                  <a:avLst/>
                  <a:gdLst>
                    <a:gd name="T0" fmla="*/ 0 w 17"/>
                    <a:gd name="T1" fmla="*/ 0 h 3"/>
                    <a:gd name="T2" fmla="*/ 5 w 17"/>
                    <a:gd name="T3" fmla="*/ 0 h 3"/>
                    <a:gd name="T4" fmla="*/ 16 w 17"/>
                    <a:gd name="T5" fmla="*/ 2 h 3"/>
                    <a:gd name="T6" fmla="*/ 0 w 17"/>
                    <a:gd name="T7" fmla="*/ 0 h 3"/>
                    <a:gd name="T8" fmla="*/ 0 60000 65536"/>
                    <a:gd name="T9" fmla="*/ 0 60000 65536"/>
                    <a:gd name="T10" fmla="*/ 0 60000 65536"/>
                    <a:gd name="T11" fmla="*/ 0 60000 65536"/>
                    <a:gd name="T12" fmla="*/ 0 w 17"/>
                    <a:gd name="T13" fmla="*/ 0 h 3"/>
                    <a:gd name="T14" fmla="*/ 17 w 17"/>
                    <a:gd name="T15" fmla="*/ 3 h 3"/>
                  </a:gdLst>
                  <a:ahLst/>
                  <a:cxnLst>
                    <a:cxn ang="T8">
                      <a:pos x="T0" y="T1"/>
                    </a:cxn>
                    <a:cxn ang="T9">
                      <a:pos x="T2" y="T3"/>
                    </a:cxn>
                    <a:cxn ang="T10">
                      <a:pos x="T4" y="T5"/>
                    </a:cxn>
                    <a:cxn ang="T11">
                      <a:pos x="T6" y="T7"/>
                    </a:cxn>
                  </a:cxnLst>
                  <a:rect l="T12" t="T13" r="T14" b="T15"/>
                  <a:pathLst>
                    <a:path w="17" h="3">
                      <a:moveTo>
                        <a:pt x="0" y="0"/>
                      </a:moveTo>
                      <a:lnTo>
                        <a:pt x="5" y="0"/>
                      </a:lnTo>
                      <a:lnTo>
                        <a:pt x="16" y="2"/>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93" name="Freeform 99"/>
                <p:cNvSpPr>
                  <a:spLocks/>
                </p:cNvSpPr>
                <p:nvPr/>
              </p:nvSpPr>
              <p:spPr bwMode="auto">
                <a:xfrm>
                  <a:off x="2805" y="2244"/>
                  <a:ext cx="18" cy="27"/>
                </a:xfrm>
                <a:custGeom>
                  <a:avLst/>
                  <a:gdLst>
                    <a:gd name="T0" fmla="*/ 0 w 18"/>
                    <a:gd name="T1" fmla="*/ 0 h 27"/>
                    <a:gd name="T2" fmla="*/ 6 w 18"/>
                    <a:gd name="T3" fmla="*/ 20 h 27"/>
                    <a:gd name="T4" fmla="*/ 17 w 18"/>
                    <a:gd name="T5" fmla="*/ 26 h 27"/>
                    <a:gd name="T6" fmla="*/ 11 w 18"/>
                    <a:gd name="T7" fmla="*/ 7 h 27"/>
                    <a:gd name="T8" fmla="*/ 0 w 18"/>
                    <a:gd name="T9" fmla="*/ 0 h 27"/>
                    <a:gd name="T10" fmla="*/ 0 60000 65536"/>
                    <a:gd name="T11" fmla="*/ 0 60000 65536"/>
                    <a:gd name="T12" fmla="*/ 0 60000 65536"/>
                    <a:gd name="T13" fmla="*/ 0 60000 65536"/>
                    <a:gd name="T14" fmla="*/ 0 60000 65536"/>
                    <a:gd name="T15" fmla="*/ 0 w 18"/>
                    <a:gd name="T16" fmla="*/ 0 h 27"/>
                    <a:gd name="T17" fmla="*/ 18 w 18"/>
                    <a:gd name="T18" fmla="*/ 27 h 27"/>
                  </a:gdLst>
                  <a:ahLst/>
                  <a:cxnLst>
                    <a:cxn ang="T10">
                      <a:pos x="T0" y="T1"/>
                    </a:cxn>
                    <a:cxn ang="T11">
                      <a:pos x="T2" y="T3"/>
                    </a:cxn>
                    <a:cxn ang="T12">
                      <a:pos x="T4" y="T5"/>
                    </a:cxn>
                    <a:cxn ang="T13">
                      <a:pos x="T6" y="T7"/>
                    </a:cxn>
                    <a:cxn ang="T14">
                      <a:pos x="T8" y="T9"/>
                    </a:cxn>
                  </a:cxnLst>
                  <a:rect l="T15" t="T16" r="T17" b="T18"/>
                  <a:pathLst>
                    <a:path w="18" h="27">
                      <a:moveTo>
                        <a:pt x="0" y="0"/>
                      </a:moveTo>
                      <a:lnTo>
                        <a:pt x="6" y="20"/>
                      </a:lnTo>
                      <a:lnTo>
                        <a:pt x="17" y="26"/>
                      </a:lnTo>
                      <a:lnTo>
                        <a:pt x="11" y="7"/>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94" name="Freeform 100"/>
                <p:cNvSpPr>
                  <a:spLocks/>
                </p:cNvSpPr>
                <p:nvPr/>
              </p:nvSpPr>
              <p:spPr bwMode="auto">
                <a:xfrm>
                  <a:off x="2828" y="2301"/>
                  <a:ext cx="17" cy="19"/>
                </a:xfrm>
                <a:custGeom>
                  <a:avLst/>
                  <a:gdLst>
                    <a:gd name="T0" fmla="*/ 0 w 17"/>
                    <a:gd name="T1" fmla="*/ 0 h 19"/>
                    <a:gd name="T2" fmla="*/ 5 w 17"/>
                    <a:gd name="T3" fmla="*/ 12 h 19"/>
                    <a:gd name="T4" fmla="*/ 16 w 17"/>
                    <a:gd name="T5" fmla="*/ 18 h 19"/>
                    <a:gd name="T6" fmla="*/ 10 w 17"/>
                    <a:gd name="T7" fmla="*/ 6 h 19"/>
                    <a:gd name="T8" fmla="*/ 0 w 17"/>
                    <a:gd name="T9" fmla="*/ 0 h 19"/>
                    <a:gd name="T10" fmla="*/ 0 60000 65536"/>
                    <a:gd name="T11" fmla="*/ 0 60000 65536"/>
                    <a:gd name="T12" fmla="*/ 0 60000 65536"/>
                    <a:gd name="T13" fmla="*/ 0 60000 65536"/>
                    <a:gd name="T14" fmla="*/ 0 60000 65536"/>
                    <a:gd name="T15" fmla="*/ 0 w 17"/>
                    <a:gd name="T16" fmla="*/ 0 h 19"/>
                    <a:gd name="T17" fmla="*/ 17 w 17"/>
                    <a:gd name="T18" fmla="*/ 19 h 19"/>
                  </a:gdLst>
                  <a:ahLst/>
                  <a:cxnLst>
                    <a:cxn ang="T10">
                      <a:pos x="T0" y="T1"/>
                    </a:cxn>
                    <a:cxn ang="T11">
                      <a:pos x="T2" y="T3"/>
                    </a:cxn>
                    <a:cxn ang="T12">
                      <a:pos x="T4" y="T5"/>
                    </a:cxn>
                    <a:cxn ang="T13">
                      <a:pos x="T6" y="T7"/>
                    </a:cxn>
                    <a:cxn ang="T14">
                      <a:pos x="T8" y="T9"/>
                    </a:cxn>
                  </a:cxnLst>
                  <a:rect l="T15" t="T16" r="T17" b="T18"/>
                  <a:pathLst>
                    <a:path w="17" h="19">
                      <a:moveTo>
                        <a:pt x="0" y="0"/>
                      </a:moveTo>
                      <a:lnTo>
                        <a:pt x="5" y="12"/>
                      </a:lnTo>
                      <a:lnTo>
                        <a:pt x="16" y="18"/>
                      </a:lnTo>
                      <a:lnTo>
                        <a:pt x="10" y="6"/>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95" name="Freeform 101"/>
                <p:cNvSpPr>
                  <a:spLocks/>
                </p:cNvSpPr>
                <p:nvPr/>
              </p:nvSpPr>
              <p:spPr bwMode="auto">
                <a:xfrm>
                  <a:off x="2828" y="2309"/>
                  <a:ext cx="17" cy="11"/>
                </a:xfrm>
                <a:custGeom>
                  <a:avLst/>
                  <a:gdLst>
                    <a:gd name="T0" fmla="*/ 0 w 17"/>
                    <a:gd name="T1" fmla="*/ 0 h 11"/>
                    <a:gd name="T2" fmla="*/ 10 w 17"/>
                    <a:gd name="T3" fmla="*/ 0 h 11"/>
                    <a:gd name="T4" fmla="*/ 16 w 17"/>
                    <a:gd name="T5" fmla="*/ 10 h 11"/>
                    <a:gd name="T6" fmla="*/ 5 w 17"/>
                    <a:gd name="T7" fmla="*/ 10 h 11"/>
                    <a:gd name="T8" fmla="*/ 0 w 17"/>
                    <a:gd name="T9" fmla="*/ 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0"/>
                      </a:moveTo>
                      <a:lnTo>
                        <a:pt x="10" y="0"/>
                      </a:lnTo>
                      <a:lnTo>
                        <a:pt x="16" y="10"/>
                      </a:lnTo>
                      <a:lnTo>
                        <a:pt x="5"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96" name="Freeform 102"/>
                <p:cNvSpPr>
                  <a:spLocks/>
                </p:cNvSpPr>
                <p:nvPr/>
              </p:nvSpPr>
              <p:spPr bwMode="auto">
                <a:xfrm>
                  <a:off x="2857" y="2341"/>
                  <a:ext cx="18" cy="20"/>
                </a:xfrm>
                <a:custGeom>
                  <a:avLst/>
                  <a:gdLst>
                    <a:gd name="T0" fmla="*/ 0 w 18"/>
                    <a:gd name="T1" fmla="*/ 0 h 20"/>
                    <a:gd name="T2" fmla="*/ 6 w 18"/>
                    <a:gd name="T3" fmla="*/ 13 h 20"/>
                    <a:gd name="T4" fmla="*/ 17 w 18"/>
                    <a:gd name="T5" fmla="*/ 19 h 20"/>
                    <a:gd name="T6" fmla="*/ 11 w 18"/>
                    <a:gd name="T7" fmla="*/ 6 h 20"/>
                    <a:gd name="T8" fmla="*/ 0 w 18"/>
                    <a:gd name="T9" fmla="*/ 0 h 20"/>
                    <a:gd name="T10" fmla="*/ 0 60000 65536"/>
                    <a:gd name="T11" fmla="*/ 0 60000 65536"/>
                    <a:gd name="T12" fmla="*/ 0 60000 65536"/>
                    <a:gd name="T13" fmla="*/ 0 60000 65536"/>
                    <a:gd name="T14" fmla="*/ 0 60000 65536"/>
                    <a:gd name="T15" fmla="*/ 0 w 18"/>
                    <a:gd name="T16" fmla="*/ 0 h 20"/>
                    <a:gd name="T17" fmla="*/ 18 w 18"/>
                    <a:gd name="T18" fmla="*/ 20 h 20"/>
                  </a:gdLst>
                  <a:ahLst/>
                  <a:cxnLst>
                    <a:cxn ang="T10">
                      <a:pos x="T0" y="T1"/>
                    </a:cxn>
                    <a:cxn ang="T11">
                      <a:pos x="T2" y="T3"/>
                    </a:cxn>
                    <a:cxn ang="T12">
                      <a:pos x="T4" y="T5"/>
                    </a:cxn>
                    <a:cxn ang="T13">
                      <a:pos x="T6" y="T7"/>
                    </a:cxn>
                    <a:cxn ang="T14">
                      <a:pos x="T8" y="T9"/>
                    </a:cxn>
                  </a:cxnLst>
                  <a:rect l="T15" t="T16" r="T17" b="T18"/>
                  <a:pathLst>
                    <a:path w="18" h="20">
                      <a:moveTo>
                        <a:pt x="0" y="0"/>
                      </a:moveTo>
                      <a:lnTo>
                        <a:pt x="6" y="13"/>
                      </a:lnTo>
                      <a:lnTo>
                        <a:pt x="17" y="19"/>
                      </a:lnTo>
                      <a:lnTo>
                        <a:pt x="11" y="6"/>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97" name="Freeform 103"/>
                <p:cNvSpPr>
                  <a:spLocks/>
                </p:cNvSpPr>
                <p:nvPr/>
              </p:nvSpPr>
              <p:spPr bwMode="auto">
                <a:xfrm>
                  <a:off x="2865" y="2341"/>
                  <a:ext cx="10" cy="20"/>
                </a:xfrm>
                <a:custGeom>
                  <a:avLst/>
                  <a:gdLst>
                    <a:gd name="T0" fmla="*/ 0 w 10"/>
                    <a:gd name="T1" fmla="*/ 0 h 20"/>
                    <a:gd name="T2" fmla="*/ 0 w 10"/>
                    <a:gd name="T3" fmla="*/ 13 h 20"/>
                    <a:gd name="T4" fmla="*/ 9 w 10"/>
                    <a:gd name="T5" fmla="*/ 19 h 20"/>
                    <a:gd name="T6" fmla="*/ 9 w 10"/>
                    <a:gd name="T7" fmla="*/ 6 h 20"/>
                    <a:gd name="T8" fmla="*/ 0 w 10"/>
                    <a:gd name="T9" fmla="*/ 0 h 20"/>
                    <a:gd name="T10" fmla="*/ 0 60000 65536"/>
                    <a:gd name="T11" fmla="*/ 0 60000 65536"/>
                    <a:gd name="T12" fmla="*/ 0 60000 65536"/>
                    <a:gd name="T13" fmla="*/ 0 60000 65536"/>
                    <a:gd name="T14" fmla="*/ 0 60000 65536"/>
                    <a:gd name="T15" fmla="*/ 0 w 10"/>
                    <a:gd name="T16" fmla="*/ 0 h 20"/>
                    <a:gd name="T17" fmla="*/ 10 w 10"/>
                    <a:gd name="T18" fmla="*/ 20 h 20"/>
                  </a:gdLst>
                  <a:ahLst/>
                  <a:cxnLst>
                    <a:cxn ang="T10">
                      <a:pos x="T0" y="T1"/>
                    </a:cxn>
                    <a:cxn ang="T11">
                      <a:pos x="T2" y="T3"/>
                    </a:cxn>
                    <a:cxn ang="T12">
                      <a:pos x="T4" y="T5"/>
                    </a:cxn>
                    <a:cxn ang="T13">
                      <a:pos x="T6" y="T7"/>
                    </a:cxn>
                    <a:cxn ang="T14">
                      <a:pos x="T8" y="T9"/>
                    </a:cxn>
                  </a:cxnLst>
                  <a:rect l="T15" t="T16" r="T17" b="T18"/>
                  <a:pathLst>
                    <a:path w="10" h="20">
                      <a:moveTo>
                        <a:pt x="0" y="0"/>
                      </a:moveTo>
                      <a:lnTo>
                        <a:pt x="0" y="13"/>
                      </a:lnTo>
                      <a:lnTo>
                        <a:pt x="9" y="19"/>
                      </a:lnTo>
                      <a:lnTo>
                        <a:pt x="9" y="6"/>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98" name="Freeform 104"/>
                <p:cNvSpPr>
                  <a:spLocks/>
                </p:cNvSpPr>
                <p:nvPr/>
              </p:nvSpPr>
              <p:spPr bwMode="auto">
                <a:xfrm>
                  <a:off x="2880" y="2390"/>
                  <a:ext cx="24" cy="20"/>
                </a:xfrm>
                <a:custGeom>
                  <a:avLst/>
                  <a:gdLst>
                    <a:gd name="T0" fmla="*/ 0 w 24"/>
                    <a:gd name="T1" fmla="*/ 0 h 20"/>
                    <a:gd name="T2" fmla="*/ 17 w 24"/>
                    <a:gd name="T3" fmla="*/ 6 h 20"/>
                    <a:gd name="T4" fmla="*/ 23 w 24"/>
                    <a:gd name="T5" fmla="*/ 19 h 20"/>
                    <a:gd name="T6" fmla="*/ 6 w 24"/>
                    <a:gd name="T7" fmla="*/ 12 h 20"/>
                    <a:gd name="T8" fmla="*/ 0 w 24"/>
                    <a:gd name="T9" fmla="*/ 0 h 20"/>
                    <a:gd name="T10" fmla="*/ 0 60000 65536"/>
                    <a:gd name="T11" fmla="*/ 0 60000 65536"/>
                    <a:gd name="T12" fmla="*/ 0 60000 65536"/>
                    <a:gd name="T13" fmla="*/ 0 60000 65536"/>
                    <a:gd name="T14" fmla="*/ 0 60000 65536"/>
                    <a:gd name="T15" fmla="*/ 0 w 24"/>
                    <a:gd name="T16" fmla="*/ 0 h 20"/>
                    <a:gd name="T17" fmla="*/ 24 w 24"/>
                    <a:gd name="T18" fmla="*/ 20 h 20"/>
                  </a:gdLst>
                  <a:ahLst/>
                  <a:cxnLst>
                    <a:cxn ang="T10">
                      <a:pos x="T0" y="T1"/>
                    </a:cxn>
                    <a:cxn ang="T11">
                      <a:pos x="T2" y="T3"/>
                    </a:cxn>
                    <a:cxn ang="T12">
                      <a:pos x="T4" y="T5"/>
                    </a:cxn>
                    <a:cxn ang="T13">
                      <a:pos x="T6" y="T7"/>
                    </a:cxn>
                    <a:cxn ang="T14">
                      <a:pos x="T8" y="T9"/>
                    </a:cxn>
                  </a:cxnLst>
                  <a:rect l="T15" t="T16" r="T17" b="T18"/>
                  <a:pathLst>
                    <a:path w="24" h="20">
                      <a:moveTo>
                        <a:pt x="0" y="0"/>
                      </a:moveTo>
                      <a:lnTo>
                        <a:pt x="17" y="6"/>
                      </a:lnTo>
                      <a:lnTo>
                        <a:pt x="23" y="19"/>
                      </a:lnTo>
                      <a:lnTo>
                        <a:pt x="6" y="12"/>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99" name="Freeform 105"/>
                <p:cNvSpPr>
                  <a:spLocks/>
                </p:cNvSpPr>
                <p:nvPr/>
              </p:nvSpPr>
              <p:spPr bwMode="auto">
                <a:xfrm>
                  <a:off x="2894" y="2390"/>
                  <a:ext cx="10" cy="11"/>
                </a:xfrm>
                <a:custGeom>
                  <a:avLst/>
                  <a:gdLst>
                    <a:gd name="T0" fmla="*/ 0 w 10"/>
                    <a:gd name="T1" fmla="*/ 0 h 11"/>
                    <a:gd name="T2" fmla="*/ 0 w 10"/>
                    <a:gd name="T3" fmla="*/ 5 h 11"/>
                    <a:gd name="T4" fmla="*/ 9 w 10"/>
                    <a:gd name="T5" fmla="*/ 10 h 11"/>
                    <a:gd name="T6" fmla="*/ 9 w 10"/>
                    <a:gd name="T7" fmla="*/ 5 h 11"/>
                    <a:gd name="T8" fmla="*/ 0 w 10"/>
                    <a:gd name="T9" fmla="*/ 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0"/>
                      </a:moveTo>
                      <a:lnTo>
                        <a:pt x="0" y="5"/>
                      </a:lnTo>
                      <a:lnTo>
                        <a:pt x="9" y="10"/>
                      </a:lnTo>
                      <a:lnTo>
                        <a:pt x="9" y="5"/>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00" name="Freeform 106"/>
                <p:cNvSpPr>
                  <a:spLocks/>
                </p:cNvSpPr>
                <p:nvPr/>
              </p:nvSpPr>
              <p:spPr bwMode="auto">
                <a:xfrm>
                  <a:off x="2917" y="2431"/>
                  <a:ext cx="9" cy="27"/>
                </a:xfrm>
                <a:custGeom>
                  <a:avLst/>
                  <a:gdLst>
                    <a:gd name="T0" fmla="*/ 0 w 9"/>
                    <a:gd name="T1" fmla="*/ 0 h 27"/>
                    <a:gd name="T2" fmla="*/ 0 w 9"/>
                    <a:gd name="T3" fmla="*/ 20 h 27"/>
                    <a:gd name="T4" fmla="*/ 8 w 9"/>
                    <a:gd name="T5" fmla="*/ 26 h 27"/>
                    <a:gd name="T6" fmla="*/ 8 w 9"/>
                    <a:gd name="T7" fmla="*/ 7 h 27"/>
                    <a:gd name="T8" fmla="*/ 0 w 9"/>
                    <a:gd name="T9" fmla="*/ 0 h 27"/>
                    <a:gd name="T10" fmla="*/ 0 60000 65536"/>
                    <a:gd name="T11" fmla="*/ 0 60000 65536"/>
                    <a:gd name="T12" fmla="*/ 0 60000 65536"/>
                    <a:gd name="T13" fmla="*/ 0 60000 65536"/>
                    <a:gd name="T14" fmla="*/ 0 60000 65536"/>
                    <a:gd name="T15" fmla="*/ 0 w 9"/>
                    <a:gd name="T16" fmla="*/ 0 h 27"/>
                    <a:gd name="T17" fmla="*/ 9 w 9"/>
                    <a:gd name="T18" fmla="*/ 27 h 27"/>
                  </a:gdLst>
                  <a:ahLst/>
                  <a:cxnLst>
                    <a:cxn ang="T10">
                      <a:pos x="T0" y="T1"/>
                    </a:cxn>
                    <a:cxn ang="T11">
                      <a:pos x="T2" y="T3"/>
                    </a:cxn>
                    <a:cxn ang="T12">
                      <a:pos x="T4" y="T5"/>
                    </a:cxn>
                    <a:cxn ang="T13">
                      <a:pos x="T6" y="T7"/>
                    </a:cxn>
                    <a:cxn ang="T14">
                      <a:pos x="T8" y="T9"/>
                    </a:cxn>
                  </a:cxnLst>
                  <a:rect l="T15" t="T16" r="T17" b="T18"/>
                  <a:pathLst>
                    <a:path w="9" h="27">
                      <a:moveTo>
                        <a:pt x="0" y="0"/>
                      </a:moveTo>
                      <a:lnTo>
                        <a:pt x="0" y="20"/>
                      </a:lnTo>
                      <a:lnTo>
                        <a:pt x="8" y="26"/>
                      </a:lnTo>
                      <a:lnTo>
                        <a:pt x="8" y="7"/>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01" name="Freeform 107"/>
                <p:cNvSpPr>
                  <a:spLocks/>
                </p:cNvSpPr>
                <p:nvPr/>
              </p:nvSpPr>
              <p:spPr bwMode="auto">
                <a:xfrm>
                  <a:off x="2917" y="2439"/>
                  <a:ext cx="17" cy="3"/>
                </a:xfrm>
                <a:custGeom>
                  <a:avLst/>
                  <a:gdLst>
                    <a:gd name="T0" fmla="*/ 0 w 17"/>
                    <a:gd name="T1" fmla="*/ 0 h 3"/>
                    <a:gd name="T2" fmla="*/ 5 w 17"/>
                    <a:gd name="T3" fmla="*/ 0 h 3"/>
                    <a:gd name="T4" fmla="*/ 16 w 17"/>
                    <a:gd name="T5" fmla="*/ 2 h 3"/>
                    <a:gd name="T6" fmla="*/ 10 w 17"/>
                    <a:gd name="T7" fmla="*/ 2 h 3"/>
                    <a:gd name="T8" fmla="*/ 0 w 17"/>
                    <a:gd name="T9" fmla="*/ 0 h 3"/>
                    <a:gd name="T10" fmla="*/ 0 60000 65536"/>
                    <a:gd name="T11" fmla="*/ 0 60000 65536"/>
                    <a:gd name="T12" fmla="*/ 0 60000 65536"/>
                    <a:gd name="T13" fmla="*/ 0 60000 65536"/>
                    <a:gd name="T14" fmla="*/ 0 60000 65536"/>
                    <a:gd name="T15" fmla="*/ 0 w 17"/>
                    <a:gd name="T16" fmla="*/ 0 h 3"/>
                    <a:gd name="T17" fmla="*/ 17 w 17"/>
                    <a:gd name="T18" fmla="*/ 3 h 3"/>
                  </a:gdLst>
                  <a:ahLst/>
                  <a:cxnLst>
                    <a:cxn ang="T10">
                      <a:pos x="T0" y="T1"/>
                    </a:cxn>
                    <a:cxn ang="T11">
                      <a:pos x="T2" y="T3"/>
                    </a:cxn>
                    <a:cxn ang="T12">
                      <a:pos x="T4" y="T5"/>
                    </a:cxn>
                    <a:cxn ang="T13">
                      <a:pos x="T6" y="T7"/>
                    </a:cxn>
                    <a:cxn ang="T14">
                      <a:pos x="T8" y="T9"/>
                    </a:cxn>
                  </a:cxnLst>
                  <a:rect l="T15" t="T16" r="T17" b="T18"/>
                  <a:pathLst>
                    <a:path w="17" h="3">
                      <a:moveTo>
                        <a:pt x="0" y="0"/>
                      </a:moveTo>
                      <a:lnTo>
                        <a:pt x="5" y="0"/>
                      </a:lnTo>
                      <a:lnTo>
                        <a:pt x="16" y="2"/>
                      </a:lnTo>
                      <a:lnTo>
                        <a:pt x="10" y="2"/>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02" name="Freeform 108"/>
                <p:cNvSpPr>
                  <a:spLocks/>
                </p:cNvSpPr>
                <p:nvPr/>
              </p:nvSpPr>
              <p:spPr bwMode="auto">
                <a:xfrm>
                  <a:off x="2939" y="2472"/>
                  <a:ext cx="17" cy="27"/>
                </a:xfrm>
                <a:custGeom>
                  <a:avLst/>
                  <a:gdLst>
                    <a:gd name="T0" fmla="*/ 0 w 17"/>
                    <a:gd name="T1" fmla="*/ 0 h 27"/>
                    <a:gd name="T2" fmla="*/ 5 w 17"/>
                    <a:gd name="T3" fmla="*/ 20 h 27"/>
                    <a:gd name="T4" fmla="*/ 16 w 17"/>
                    <a:gd name="T5" fmla="*/ 26 h 27"/>
                    <a:gd name="T6" fmla="*/ 11 w 17"/>
                    <a:gd name="T7" fmla="*/ 7 h 27"/>
                    <a:gd name="T8" fmla="*/ 0 w 17"/>
                    <a:gd name="T9" fmla="*/ 0 h 27"/>
                    <a:gd name="T10" fmla="*/ 0 60000 65536"/>
                    <a:gd name="T11" fmla="*/ 0 60000 65536"/>
                    <a:gd name="T12" fmla="*/ 0 60000 65536"/>
                    <a:gd name="T13" fmla="*/ 0 60000 65536"/>
                    <a:gd name="T14" fmla="*/ 0 60000 65536"/>
                    <a:gd name="T15" fmla="*/ 0 w 17"/>
                    <a:gd name="T16" fmla="*/ 0 h 27"/>
                    <a:gd name="T17" fmla="*/ 17 w 17"/>
                    <a:gd name="T18" fmla="*/ 27 h 27"/>
                  </a:gdLst>
                  <a:ahLst/>
                  <a:cxnLst>
                    <a:cxn ang="T10">
                      <a:pos x="T0" y="T1"/>
                    </a:cxn>
                    <a:cxn ang="T11">
                      <a:pos x="T2" y="T3"/>
                    </a:cxn>
                    <a:cxn ang="T12">
                      <a:pos x="T4" y="T5"/>
                    </a:cxn>
                    <a:cxn ang="T13">
                      <a:pos x="T6" y="T7"/>
                    </a:cxn>
                    <a:cxn ang="T14">
                      <a:pos x="T8" y="T9"/>
                    </a:cxn>
                  </a:cxnLst>
                  <a:rect l="T15" t="T16" r="T17" b="T18"/>
                  <a:pathLst>
                    <a:path w="17" h="27">
                      <a:moveTo>
                        <a:pt x="0" y="0"/>
                      </a:moveTo>
                      <a:lnTo>
                        <a:pt x="5" y="20"/>
                      </a:lnTo>
                      <a:lnTo>
                        <a:pt x="16" y="26"/>
                      </a:lnTo>
                      <a:lnTo>
                        <a:pt x="11" y="7"/>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03" name="Freeform 109"/>
                <p:cNvSpPr>
                  <a:spLocks/>
                </p:cNvSpPr>
                <p:nvPr/>
              </p:nvSpPr>
              <p:spPr bwMode="auto">
                <a:xfrm>
                  <a:off x="2946" y="2480"/>
                  <a:ext cx="17" cy="11"/>
                </a:xfrm>
                <a:custGeom>
                  <a:avLst/>
                  <a:gdLst>
                    <a:gd name="T0" fmla="*/ 0 w 17"/>
                    <a:gd name="T1" fmla="*/ 0 h 11"/>
                    <a:gd name="T2" fmla="*/ 6 w 17"/>
                    <a:gd name="T3" fmla="*/ 5 h 11"/>
                    <a:gd name="T4" fmla="*/ 16 w 17"/>
                    <a:gd name="T5" fmla="*/ 10 h 11"/>
                    <a:gd name="T6" fmla="*/ 11 w 17"/>
                    <a:gd name="T7" fmla="*/ 5 h 11"/>
                    <a:gd name="T8" fmla="*/ 0 w 17"/>
                    <a:gd name="T9" fmla="*/ 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0"/>
                      </a:moveTo>
                      <a:lnTo>
                        <a:pt x="6" y="5"/>
                      </a:lnTo>
                      <a:lnTo>
                        <a:pt x="16" y="10"/>
                      </a:lnTo>
                      <a:lnTo>
                        <a:pt x="11" y="5"/>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04" name="Freeform 110"/>
                <p:cNvSpPr>
                  <a:spLocks/>
                </p:cNvSpPr>
                <p:nvPr/>
              </p:nvSpPr>
              <p:spPr bwMode="auto">
                <a:xfrm>
                  <a:off x="2968" y="2520"/>
                  <a:ext cx="17" cy="20"/>
                </a:xfrm>
                <a:custGeom>
                  <a:avLst/>
                  <a:gdLst>
                    <a:gd name="T0" fmla="*/ 0 w 17"/>
                    <a:gd name="T1" fmla="*/ 0 h 20"/>
                    <a:gd name="T2" fmla="*/ 11 w 17"/>
                    <a:gd name="T3" fmla="*/ 7 h 20"/>
                    <a:gd name="T4" fmla="*/ 16 w 17"/>
                    <a:gd name="T5" fmla="*/ 19 h 20"/>
                    <a:gd name="T6" fmla="*/ 6 w 17"/>
                    <a:gd name="T7" fmla="*/ 13 h 20"/>
                    <a:gd name="T8" fmla="*/ 0 w 17"/>
                    <a:gd name="T9" fmla="*/ 0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0"/>
                      </a:moveTo>
                      <a:lnTo>
                        <a:pt x="11" y="7"/>
                      </a:lnTo>
                      <a:lnTo>
                        <a:pt x="16" y="19"/>
                      </a:lnTo>
                      <a:lnTo>
                        <a:pt x="6" y="13"/>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05" name="Freeform 111"/>
                <p:cNvSpPr>
                  <a:spLocks/>
                </p:cNvSpPr>
                <p:nvPr/>
              </p:nvSpPr>
              <p:spPr bwMode="auto">
                <a:xfrm>
                  <a:off x="2976" y="2512"/>
                  <a:ext cx="17" cy="20"/>
                </a:xfrm>
                <a:custGeom>
                  <a:avLst/>
                  <a:gdLst>
                    <a:gd name="T0" fmla="*/ 0 w 17"/>
                    <a:gd name="T1" fmla="*/ 0 h 20"/>
                    <a:gd name="T2" fmla="*/ 5 w 17"/>
                    <a:gd name="T3" fmla="*/ 13 h 20"/>
                    <a:gd name="T4" fmla="*/ 16 w 17"/>
                    <a:gd name="T5" fmla="*/ 19 h 20"/>
                    <a:gd name="T6" fmla="*/ 10 w 17"/>
                    <a:gd name="T7" fmla="*/ 6 h 20"/>
                    <a:gd name="T8" fmla="*/ 0 w 17"/>
                    <a:gd name="T9" fmla="*/ 0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0"/>
                      </a:moveTo>
                      <a:lnTo>
                        <a:pt x="5" y="13"/>
                      </a:lnTo>
                      <a:lnTo>
                        <a:pt x="16" y="19"/>
                      </a:lnTo>
                      <a:lnTo>
                        <a:pt x="10" y="6"/>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06" name="Freeform 112"/>
                <p:cNvSpPr>
                  <a:spLocks/>
                </p:cNvSpPr>
                <p:nvPr/>
              </p:nvSpPr>
              <p:spPr bwMode="auto">
                <a:xfrm>
                  <a:off x="2998" y="2553"/>
                  <a:ext cx="17" cy="27"/>
                </a:xfrm>
                <a:custGeom>
                  <a:avLst/>
                  <a:gdLst>
                    <a:gd name="T0" fmla="*/ 0 w 17"/>
                    <a:gd name="T1" fmla="*/ 0 h 27"/>
                    <a:gd name="T2" fmla="*/ 5 w 17"/>
                    <a:gd name="T3" fmla="*/ 20 h 27"/>
                    <a:gd name="T4" fmla="*/ 16 w 17"/>
                    <a:gd name="T5" fmla="*/ 26 h 27"/>
                    <a:gd name="T6" fmla="*/ 11 w 17"/>
                    <a:gd name="T7" fmla="*/ 7 h 27"/>
                    <a:gd name="T8" fmla="*/ 0 w 17"/>
                    <a:gd name="T9" fmla="*/ 0 h 27"/>
                    <a:gd name="T10" fmla="*/ 0 60000 65536"/>
                    <a:gd name="T11" fmla="*/ 0 60000 65536"/>
                    <a:gd name="T12" fmla="*/ 0 60000 65536"/>
                    <a:gd name="T13" fmla="*/ 0 60000 65536"/>
                    <a:gd name="T14" fmla="*/ 0 60000 65536"/>
                    <a:gd name="T15" fmla="*/ 0 w 17"/>
                    <a:gd name="T16" fmla="*/ 0 h 27"/>
                    <a:gd name="T17" fmla="*/ 17 w 17"/>
                    <a:gd name="T18" fmla="*/ 27 h 27"/>
                  </a:gdLst>
                  <a:ahLst/>
                  <a:cxnLst>
                    <a:cxn ang="T10">
                      <a:pos x="T0" y="T1"/>
                    </a:cxn>
                    <a:cxn ang="T11">
                      <a:pos x="T2" y="T3"/>
                    </a:cxn>
                    <a:cxn ang="T12">
                      <a:pos x="T4" y="T5"/>
                    </a:cxn>
                    <a:cxn ang="T13">
                      <a:pos x="T6" y="T7"/>
                    </a:cxn>
                    <a:cxn ang="T14">
                      <a:pos x="T8" y="T9"/>
                    </a:cxn>
                  </a:cxnLst>
                  <a:rect l="T15" t="T16" r="T17" b="T18"/>
                  <a:pathLst>
                    <a:path w="17" h="27">
                      <a:moveTo>
                        <a:pt x="0" y="0"/>
                      </a:moveTo>
                      <a:lnTo>
                        <a:pt x="5" y="20"/>
                      </a:lnTo>
                      <a:lnTo>
                        <a:pt x="16" y="26"/>
                      </a:lnTo>
                      <a:lnTo>
                        <a:pt x="11" y="7"/>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07" name="Freeform 113"/>
                <p:cNvSpPr>
                  <a:spLocks/>
                </p:cNvSpPr>
                <p:nvPr/>
              </p:nvSpPr>
              <p:spPr bwMode="auto">
                <a:xfrm>
                  <a:off x="3005" y="2561"/>
                  <a:ext cx="17" cy="11"/>
                </a:xfrm>
                <a:custGeom>
                  <a:avLst/>
                  <a:gdLst>
                    <a:gd name="T0" fmla="*/ 0 w 17"/>
                    <a:gd name="T1" fmla="*/ 0 h 11"/>
                    <a:gd name="T2" fmla="*/ 6 w 17"/>
                    <a:gd name="T3" fmla="*/ 5 h 11"/>
                    <a:gd name="T4" fmla="*/ 16 w 17"/>
                    <a:gd name="T5" fmla="*/ 10 h 11"/>
                    <a:gd name="T6" fmla="*/ 11 w 17"/>
                    <a:gd name="T7" fmla="*/ 5 h 11"/>
                    <a:gd name="T8" fmla="*/ 0 w 17"/>
                    <a:gd name="T9" fmla="*/ 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0"/>
                      </a:moveTo>
                      <a:lnTo>
                        <a:pt x="6" y="5"/>
                      </a:lnTo>
                      <a:lnTo>
                        <a:pt x="16" y="10"/>
                      </a:lnTo>
                      <a:lnTo>
                        <a:pt x="11" y="5"/>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08" name="Freeform 114"/>
                <p:cNvSpPr>
                  <a:spLocks/>
                </p:cNvSpPr>
                <p:nvPr/>
              </p:nvSpPr>
              <p:spPr bwMode="auto">
                <a:xfrm>
                  <a:off x="3035" y="2602"/>
                  <a:ext cx="10" cy="11"/>
                </a:xfrm>
                <a:custGeom>
                  <a:avLst/>
                  <a:gdLst>
                    <a:gd name="T0" fmla="*/ 0 w 10"/>
                    <a:gd name="T1" fmla="*/ 0 h 11"/>
                    <a:gd name="T2" fmla="*/ 0 w 10"/>
                    <a:gd name="T3" fmla="*/ 5 h 11"/>
                    <a:gd name="T4" fmla="*/ 9 w 10"/>
                    <a:gd name="T5" fmla="*/ 10 h 11"/>
                    <a:gd name="T6" fmla="*/ 9 w 10"/>
                    <a:gd name="T7" fmla="*/ 5 h 11"/>
                    <a:gd name="T8" fmla="*/ 0 w 10"/>
                    <a:gd name="T9" fmla="*/ 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0"/>
                      </a:moveTo>
                      <a:lnTo>
                        <a:pt x="0" y="5"/>
                      </a:lnTo>
                      <a:lnTo>
                        <a:pt x="9" y="10"/>
                      </a:lnTo>
                      <a:lnTo>
                        <a:pt x="9" y="5"/>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09" name="Freeform 115"/>
                <p:cNvSpPr>
                  <a:spLocks/>
                </p:cNvSpPr>
                <p:nvPr/>
              </p:nvSpPr>
              <p:spPr bwMode="auto">
                <a:xfrm>
                  <a:off x="3027" y="2602"/>
                  <a:ext cx="18" cy="19"/>
                </a:xfrm>
                <a:custGeom>
                  <a:avLst/>
                  <a:gdLst>
                    <a:gd name="T0" fmla="*/ 0 w 18"/>
                    <a:gd name="T1" fmla="*/ 0 h 19"/>
                    <a:gd name="T2" fmla="*/ 11 w 18"/>
                    <a:gd name="T3" fmla="*/ 6 h 19"/>
                    <a:gd name="T4" fmla="*/ 17 w 18"/>
                    <a:gd name="T5" fmla="*/ 18 h 19"/>
                    <a:gd name="T6" fmla="*/ 6 w 18"/>
                    <a:gd name="T7" fmla="*/ 12 h 19"/>
                    <a:gd name="T8" fmla="*/ 0 w 18"/>
                    <a:gd name="T9" fmla="*/ 0 h 19"/>
                    <a:gd name="T10" fmla="*/ 0 60000 65536"/>
                    <a:gd name="T11" fmla="*/ 0 60000 65536"/>
                    <a:gd name="T12" fmla="*/ 0 60000 65536"/>
                    <a:gd name="T13" fmla="*/ 0 60000 65536"/>
                    <a:gd name="T14" fmla="*/ 0 60000 65536"/>
                    <a:gd name="T15" fmla="*/ 0 w 18"/>
                    <a:gd name="T16" fmla="*/ 0 h 19"/>
                    <a:gd name="T17" fmla="*/ 18 w 18"/>
                    <a:gd name="T18" fmla="*/ 19 h 19"/>
                  </a:gdLst>
                  <a:ahLst/>
                  <a:cxnLst>
                    <a:cxn ang="T10">
                      <a:pos x="T0" y="T1"/>
                    </a:cxn>
                    <a:cxn ang="T11">
                      <a:pos x="T2" y="T3"/>
                    </a:cxn>
                    <a:cxn ang="T12">
                      <a:pos x="T4" y="T5"/>
                    </a:cxn>
                    <a:cxn ang="T13">
                      <a:pos x="T6" y="T7"/>
                    </a:cxn>
                    <a:cxn ang="T14">
                      <a:pos x="T8" y="T9"/>
                    </a:cxn>
                  </a:cxnLst>
                  <a:rect l="T15" t="T16" r="T17" b="T18"/>
                  <a:pathLst>
                    <a:path w="18" h="19">
                      <a:moveTo>
                        <a:pt x="0" y="0"/>
                      </a:moveTo>
                      <a:lnTo>
                        <a:pt x="11" y="6"/>
                      </a:lnTo>
                      <a:lnTo>
                        <a:pt x="17" y="18"/>
                      </a:lnTo>
                      <a:lnTo>
                        <a:pt x="6" y="12"/>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10" name="Freeform 116"/>
                <p:cNvSpPr>
                  <a:spLocks/>
                </p:cNvSpPr>
                <p:nvPr/>
              </p:nvSpPr>
              <p:spPr bwMode="auto">
                <a:xfrm>
                  <a:off x="3064" y="2634"/>
                  <a:ext cx="10" cy="3"/>
                </a:xfrm>
                <a:custGeom>
                  <a:avLst/>
                  <a:gdLst>
                    <a:gd name="T0" fmla="*/ 0 w 10"/>
                    <a:gd name="T1" fmla="*/ 0 h 3"/>
                    <a:gd name="T2" fmla="*/ 0 w 10"/>
                    <a:gd name="T3" fmla="*/ 0 h 3"/>
                    <a:gd name="T4" fmla="*/ 9 w 10"/>
                    <a:gd name="T5" fmla="*/ 2 h 3"/>
                    <a:gd name="T6" fmla="*/ 0 w 10"/>
                    <a:gd name="T7" fmla="*/ 0 h 3"/>
                    <a:gd name="T8" fmla="*/ 0 60000 65536"/>
                    <a:gd name="T9" fmla="*/ 0 60000 65536"/>
                    <a:gd name="T10" fmla="*/ 0 60000 65536"/>
                    <a:gd name="T11" fmla="*/ 0 60000 65536"/>
                    <a:gd name="T12" fmla="*/ 0 w 10"/>
                    <a:gd name="T13" fmla="*/ 0 h 3"/>
                    <a:gd name="T14" fmla="*/ 10 w 10"/>
                    <a:gd name="T15" fmla="*/ 3 h 3"/>
                  </a:gdLst>
                  <a:ahLst/>
                  <a:cxnLst>
                    <a:cxn ang="T8">
                      <a:pos x="T0" y="T1"/>
                    </a:cxn>
                    <a:cxn ang="T9">
                      <a:pos x="T2" y="T3"/>
                    </a:cxn>
                    <a:cxn ang="T10">
                      <a:pos x="T4" y="T5"/>
                    </a:cxn>
                    <a:cxn ang="T11">
                      <a:pos x="T6" y="T7"/>
                    </a:cxn>
                  </a:cxnLst>
                  <a:rect l="T12" t="T13" r="T14" b="T15"/>
                  <a:pathLst>
                    <a:path w="10" h="3">
                      <a:moveTo>
                        <a:pt x="0" y="0"/>
                      </a:moveTo>
                      <a:lnTo>
                        <a:pt x="0" y="0"/>
                      </a:lnTo>
                      <a:lnTo>
                        <a:pt x="9" y="2"/>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11" name="Freeform 117"/>
                <p:cNvSpPr>
                  <a:spLocks/>
                </p:cNvSpPr>
                <p:nvPr/>
              </p:nvSpPr>
              <p:spPr bwMode="auto">
                <a:xfrm>
                  <a:off x="3057" y="2626"/>
                  <a:ext cx="24" cy="20"/>
                </a:xfrm>
                <a:custGeom>
                  <a:avLst/>
                  <a:gdLst>
                    <a:gd name="T0" fmla="*/ 0 w 24"/>
                    <a:gd name="T1" fmla="*/ 0 h 20"/>
                    <a:gd name="T2" fmla="*/ 17 w 24"/>
                    <a:gd name="T3" fmla="*/ 6 h 20"/>
                    <a:gd name="T4" fmla="*/ 23 w 24"/>
                    <a:gd name="T5" fmla="*/ 19 h 20"/>
                    <a:gd name="T6" fmla="*/ 6 w 24"/>
                    <a:gd name="T7" fmla="*/ 12 h 20"/>
                    <a:gd name="T8" fmla="*/ 0 w 24"/>
                    <a:gd name="T9" fmla="*/ 0 h 20"/>
                    <a:gd name="T10" fmla="*/ 0 60000 65536"/>
                    <a:gd name="T11" fmla="*/ 0 60000 65536"/>
                    <a:gd name="T12" fmla="*/ 0 60000 65536"/>
                    <a:gd name="T13" fmla="*/ 0 60000 65536"/>
                    <a:gd name="T14" fmla="*/ 0 60000 65536"/>
                    <a:gd name="T15" fmla="*/ 0 w 24"/>
                    <a:gd name="T16" fmla="*/ 0 h 20"/>
                    <a:gd name="T17" fmla="*/ 24 w 24"/>
                    <a:gd name="T18" fmla="*/ 20 h 20"/>
                  </a:gdLst>
                  <a:ahLst/>
                  <a:cxnLst>
                    <a:cxn ang="T10">
                      <a:pos x="T0" y="T1"/>
                    </a:cxn>
                    <a:cxn ang="T11">
                      <a:pos x="T2" y="T3"/>
                    </a:cxn>
                    <a:cxn ang="T12">
                      <a:pos x="T4" y="T5"/>
                    </a:cxn>
                    <a:cxn ang="T13">
                      <a:pos x="T6" y="T7"/>
                    </a:cxn>
                    <a:cxn ang="T14">
                      <a:pos x="T8" y="T9"/>
                    </a:cxn>
                  </a:cxnLst>
                  <a:rect l="T15" t="T16" r="T17" b="T18"/>
                  <a:pathLst>
                    <a:path w="24" h="20">
                      <a:moveTo>
                        <a:pt x="0" y="0"/>
                      </a:moveTo>
                      <a:lnTo>
                        <a:pt x="17" y="6"/>
                      </a:lnTo>
                      <a:lnTo>
                        <a:pt x="23" y="19"/>
                      </a:lnTo>
                      <a:lnTo>
                        <a:pt x="6" y="12"/>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12" name="Freeform 118"/>
                <p:cNvSpPr>
                  <a:spLocks/>
                </p:cNvSpPr>
                <p:nvPr/>
              </p:nvSpPr>
              <p:spPr bwMode="auto">
                <a:xfrm>
                  <a:off x="3064" y="2634"/>
                  <a:ext cx="10" cy="12"/>
                </a:xfrm>
                <a:custGeom>
                  <a:avLst/>
                  <a:gdLst>
                    <a:gd name="T0" fmla="*/ 0 w 10"/>
                    <a:gd name="T1" fmla="*/ 0 h 12"/>
                    <a:gd name="T2" fmla="*/ 5 w 10"/>
                    <a:gd name="T3" fmla="*/ 0 h 12"/>
                    <a:gd name="T4" fmla="*/ 9 w 10"/>
                    <a:gd name="T5" fmla="*/ 11 h 12"/>
                    <a:gd name="T6" fmla="*/ 5 w 10"/>
                    <a:gd name="T7" fmla="*/ 11 h 12"/>
                    <a:gd name="T8" fmla="*/ 0 w 10"/>
                    <a:gd name="T9" fmla="*/ 0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0"/>
                      </a:moveTo>
                      <a:lnTo>
                        <a:pt x="5" y="0"/>
                      </a:lnTo>
                      <a:lnTo>
                        <a:pt x="9" y="11"/>
                      </a:lnTo>
                      <a:lnTo>
                        <a:pt x="5"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13" name="Freeform 119"/>
                <p:cNvSpPr>
                  <a:spLocks/>
                </p:cNvSpPr>
                <p:nvPr/>
              </p:nvSpPr>
              <p:spPr bwMode="auto">
                <a:xfrm>
                  <a:off x="3094" y="2651"/>
                  <a:ext cx="17" cy="11"/>
                </a:xfrm>
                <a:custGeom>
                  <a:avLst/>
                  <a:gdLst>
                    <a:gd name="T0" fmla="*/ 0 w 17"/>
                    <a:gd name="T1" fmla="*/ 0 h 11"/>
                    <a:gd name="T2" fmla="*/ 11 w 17"/>
                    <a:gd name="T3" fmla="*/ 0 h 11"/>
                    <a:gd name="T4" fmla="*/ 16 w 17"/>
                    <a:gd name="T5" fmla="*/ 10 h 11"/>
                    <a:gd name="T6" fmla="*/ 5 w 17"/>
                    <a:gd name="T7" fmla="*/ 10 h 11"/>
                    <a:gd name="T8" fmla="*/ 0 w 17"/>
                    <a:gd name="T9" fmla="*/ 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0"/>
                      </a:moveTo>
                      <a:lnTo>
                        <a:pt x="11" y="0"/>
                      </a:lnTo>
                      <a:lnTo>
                        <a:pt x="16" y="10"/>
                      </a:lnTo>
                      <a:lnTo>
                        <a:pt x="5"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14" name="Freeform 120"/>
                <p:cNvSpPr>
                  <a:spLocks/>
                </p:cNvSpPr>
                <p:nvPr/>
              </p:nvSpPr>
              <p:spPr bwMode="auto">
                <a:xfrm>
                  <a:off x="3094" y="2651"/>
                  <a:ext cx="17" cy="19"/>
                </a:xfrm>
                <a:custGeom>
                  <a:avLst/>
                  <a:gdLst>
                    <a:gd name="T0" fmla="*/ 0 w 17"/>
                    <a:gd name="T1" fmla="*/ 0 h 19"/>
                    <a:gd name="T2" fmla="*/ 11 w 17"/>
                    <a:gd name="T3" fmla="*/ 6 h 19"/>
                    <a:gd name="T4" fmla="*/ 16 w 17"/>
                    <a:gd name="T5" fmla="*/ 18 h 19"/>
                    <a:gd name="T6" fmla="*/ 5 w 17"/>
                    <a:gd name="T7" fmla="*/ 12 h 19"/>
                    <a:gd name="T8" fmla="*/ 0 w 17"/>
                    <a:gd name="T9" fmla="*/ 0 h 19"/>
                    <a:gd name="T10" fmla="*/ 0 60000 65536"/>
                    <a:gd name="T11" fmla="*/ 0 60000 65536"/>
                    <a:gd name="T12" fmla="*/ 0 60000 65536"/>
                    <a:gd name="T13" fmla="*/ 0 60000 65536"/>
                    <a:gd name="T14" fmla="*/ 0 60000 65536"/>
                    <a:gd name="T15" fmla="*/ 0 w 17"/>
                    <a:gd name="T16" fmla="*/ 0 h 19"/>
                    <a:gd name="T17" fmla="*/ 17 w 17"/>
                    <a:gd name="T18" fmla="*/ 19 h 19"/>
                  </a:gdLst>
                  <a:ahLst/>
                  <a:cxnLst>
                    <a:cxn ang="T10">
                      <a:pos x="T0" y="T1"/>
                    </a:cxn>
                    <a:cxn ang="T11">
                      <a:pos x="T2" y="T3"/>
                    </a:cxn>
                    <a:cxn ang="T12">
                      <a:pos x="T4" y="T5"/>
                    </a:cxn>
                    <a:cxn ang="T13">
                      <a:pos x="T6" y="T7"/>
                    </a:cxn>
                    <a:cxn ang="T14">
                      <a:pos x="T8" y="T9"/>
                    </a:cxn>
                  </a:cxnLst>
                  <a:rect l="T15" t="T16" r="T17" b="T18"/>
                  <a:pathLst>
                    <a:path w="17" h="19">
                      <a:moveTo>
                        <a:pt x="0" y="0"/>
                      </a:moveTo>
                      <a:lnTo>
                        <a:pt x="11" y="6"/>
                      </a:lnTo>
                      <a:lnTo>
                        <a:pt x="16" y="18"/>
                      </a:lnTo>
                      <a:lnTo>
                        <a:pt x="5" y="12"/>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15" name="Freeform 121"/>
                <p:cNvSpPr>
                  <a:spLocks/>
                </p:cNvSpPr>
                <p:nvPr/>
              </p:nvSpPr>
              <p:spPr bwMode="auto">
                <a:xfrm>
                  <a:off x="3146" y="2675"/>
                  <a:ext cx="1" cy="11"/>
                </a:xfrm>
                <a:custGeom>
                  <a:avLst/>
                  <a:gdLst>
                    <a:gd name="T0" fmla="*/ 0 w 1"/>
                    <a:gd name="T1" fmla="*/ 0 h 11"/>
                    <a:gd name="T2" fmla="*/ 0 w 1"/>
                    <a:gd name="T3" fmla="*/ 0 h 11"/>
                    <a:gd name="T4" fmla="*/ 0 w 1"/>
                    <a:gd name="T5" fmla="*/ 10 h 11"/>
                    <a:gd name="T6" fmla="*/ 0 w 1"/>
                    <a:gd name="T7" fmla="*/ 0 h 11"/>
                    <a:gd name="T8" fmla="*/ 0 60000 65536"/>
                    <a:gd name="T9" fmla="*/ 0 60000 65536"/>
                    <a:gd name="T10" fmla="*/ 0 60000 65536"/>
                    <a:gd name="T11" fmla="*/ 0 60000 65536"/>
                    <a:gd name="T12" fmla="*/ 0 w 1"/>
                    <a:gd name="T13" fmla="*/ 0 h 11"/>
                    <a:gd name="T14" fmla="*/ 1 w 1"/>
                    <a:gd name="T15" fmla="*/ 11 h 11"/>
                  </a:gdLst>
                  <a:ahLst/>
                  <a:cxnLst>
                    <a:cxn ang="T8">
                      <a:pos x="T0" y="T1"/>
                    </a:cxn>
                    <a:cxn ang="T9">
                      <a:pos x="T2" y="T3"/>
                    </a:cxn>
                    <a:cxn ang="T10">
                      <a:pos x="T4" y="T5"/>
                    </a:cxn>
                    <a:cxn ang="T11">
                      <a:pos x="T6" y="T7"/>
                    </a:cxn>
                  </a:cxnLst>
                  <a:rect l="T12" t="T13" r="T14" b="T15"/>
                  <a:pathLst>
                    <a:path w="1" h="11">
                      <a:moveTo>
                        <a:pt x="0" y="0"/>
                      </a:moveTo>
                      <a:lnTo>
                        <a:pt x="0" y="0"/>
                      </a:lnTo>
                      <a:lnTo>
                        <a:pt x="0"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16" name="Freeform 122"/>
                <p:cNvSpPr>
                  <a:spLocks/>
                </p:cNvSpPr>
                <p:nvPr/>
              </p:nvSpPr>
              <p:spPr bwMode="auto">
                <a:xfrm>
                  <a:off x="3124" y="2675"/>
                  <a:ext cx="32" cy="11"/>
                </a:xfrm>
                <a:custGeom>
                  <a:avLst/>
                  <a:gdLst>
                    <a:gd name="T0" fmla="*/ 0 w 32"/>
                    <a:gd name="T1" fmla="*/ 0 h 11"/>
                    <a:gd name="T2" fmla="*/ 24 w 32"/>
                    <a:gd name="T3" fmla="*/ 0 h 11"/>
                    <a:gd name="T4" fmla="*/ 31 w 32"/>
                    <a:gd name="T5" fmla="*/ 10 h 11"/>
                    <a:gd name="T6" fmla="*/ 6 w 32"/>
                    <a:gd name="T7" fmla="*/ 10 h 11"/>
                    <a:gd name="T8" fmla="*/ 0 w 32"/>
                    <a:gd name="T9" fmla="*/ 0 h 11"/>
                    <a:gd name="T10" fmla="*/ 0 60000 65536"/>
                    <a:gd name="T11" fmla="*/ 0 60000 65536"/>
                    <a:gd name="T12" fmla="*/ 0 60000 65536"/>
                    <a:gd name="T13" fmla="*/ 0 60000 65536"/>
                    <a:gd name="T14" fmla="*/ 0 60000 65536"/>
                    <a:gd name="T15" fmla="*/ 0 w 32"/>
                    <a:gd name="T16" fmla="*/ 0 h 11"/>
                    <a:gd name="T17" fmla="*/ 32 w 32"/>
                    <a:gd name="T18" fmla="*/ 11 h 11"/>
                  </a:gdLst>
                  <a:ahLst/>
                  <a:cxnLst>
                    <a:cxn ang="T10">
                      <a:pos x="T0" y="T1"/>
                    </a:cxn>
                    <a:cxn ang="T11">
                      <a:pos x="T2" y="T3"/>
                    </a:cxn>
                    <a:cxn ang="T12">
                      <a:pos x="T4" y="T5"/>
                    </a:cxn>
                    <a:cxn ang="T13">
                      <a:pos x="T6" y="T7"/>
                    </a:cxn>
                    <a:cxn ang="T14">
                      <a:pos x="T8" y="T9"/>
                    </a:cxn>
                  </a:cxnLst>
                  <a:rect l="T15" t="T16" r="T17" b="T18"/>
                  <a:pathLst>
                    <a:path w="32" h="11">
                      <a:moveTo>
                        <a:pt x="0" y="0"/>
                      </a:moveTo>
                      <a:lnTo>
                        <a:pt x="24" y="0"/>
                      </a:lnTo>
                      <a:lnTo>
                        <a:pt x="31" y="10"/>
                      </a:lnTo>
                      <a:lnTo>
                        <a:pt x="6"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17" name="Freeform 123"/>
                <p:cNvSpPr>
                  <a:spLocks/>
                </p:cNvSpPr>
                <p:nvPr/>
              </p:nvSpPr>
              <p:spPr bwMode="auto">
                <a:xfrm>
                  <a:off x="3138" y="2675"/>
                  <a:ext cx="3" cy="11"/>
                </a:xfrm>
                <a:custGeom>
                  <a:avLst/>
                  <a:gdLst>
                    <a:gd name="T0" fmla="*/ 0 w 3"/>
                    <a:gd name="T1" fmla="*/ 0 h 11"/>
                    <a:gd name="T2" fmla="*/ 0 w 3"/>
                    <a:gd name="T3" fmla="*/ 0 h 11"/>
                    <a:gd name="T4" fmla="*/ 2 w 3"/>
                    <a:gd name="T5" fmla="*/ 10 h 11"/>
                    <a:gd name="T6" fmla="*/ 0 w 3"/>
                    <a:gd name="T7" fmla="*/ 0 h 11"/>
                    <a:gd name="T8" fmla="*/ 0 60000 65536"/>
                    <a:gd name="T9" fmla="*/ 0 60000 65536"/>
                    <a:gd name="T10" fmla="*/ 0 60000 65536"/>
                    <a:gd name="T11" fmla="*/ 0 60000 65536"/>
                    <a:gd name="T12" fmla="*/ 0 w 3"/>
                    <a:gd name="T13" fmla="*/ 0 h 11"/>
                    <a:gd name="T14" fmla="*/ 3 w 3"/>
                    <a:gd name="T15" fmla="*/ 11 h 11"/>
                  </a:gdLst>
                  <a:ahLst/>
                  <a:cxnLst>
                    <a:cxn ang="T8">
                      <a:pos x="T0" y="T1"/>
                    </a:cxn>
                    <a:cxn ang="T9">
                      <a:pos x="T2" y="T3"/>
                    </a:cxn>
                    <a:cxn ang="T10">
                      <a:pos x="T4" y="T5"/>
                    </a:cxn>
                    <a:cxn ang="T11">
                      <a:pos x="T6" y="T7"/>
                    </a:cxn>
                  </a:cxnLst>
                  <a:rect l="T12" t="T13" r="T14" b="T15"/>
                  <a:pathLst>
                    <a:path w="3" h="11">
                      <a:moveTo>
                        <a:pt x="0" y="0"/>
                      </a:moveTo>
                      <a:lnTo>
                        <a:pt x="0" y="0"/>
                      </a:lnTo>
                      <a:lnTo>
                        <a:pt x="2"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18" name="Freeform 124"/>
                <p:cNvSpPr>
                  <a:spLocks/>
                </p:cNvSpPr>
                <p:nvPr/>
              </p:nvSpPr>
              <p:spPr bwMode="auto">
                <a:xfrm>
                  <a:off x="3168" y="2691"/>
                  <a:ext cx="10" cy="12"/>
                </a:xfrm>
                <a:custGeom>
                  <a:avLst/>
                  <a:gdLst>
                    <a:gd name="T0" fmla="*/ 0 w 10"/>
                    <a:gd name="T1" fmla="*/ 0 h 12"/>
                    <a:gd name="T2" fmla="*/ 5 w 10"/>
                    <a:gd name="T3" fmla="*/ 0 h 12"/>
                    <a:gd name="T4" fmla="*/ 9 w 10"/>
                    <a:gd name="T5" fmla="*/ 11 h 12"/>
                    <a:gd name="T6" fmla="*/ 5 w 10"/>
                    <a:gd name="T7" fmla="*/ 11 h 12"/>
                    <a:gd name="T8" fmla="*/ 0 w 10"/>
                    <a:gd name="T9" fmla="*/ 0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0"/>
                      </a:moveTo>
                      <a:lnTo>
                        <a:pt x="5" y="0"/>
                      </a:lnTo>
                      <a:lnTo>
                        <a:pt x="9" y="11"/>
                      </a:lnTo>
                      <a:lnTo>
                        <a:pt x="5"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19" name="Freeform 125"/>
                <p:cNvSpPr>
                  <a:spLocks/>
                </p:cNvSpPr>
                <p:nvPr/>
              </p:nvSpPr>
              <p:spPr bwMode="auto">
                <a:xfrm>
                  <a:off x="3161" y="2691"/>
                  <a:ext cx="24" cy="12"/>
                </a:xfrm>
                <a:custGeom>
                  <a:avLst/>
                  <a:gdLst>
                    <a:gd name="T0" fmla="*/ 0 w 24"/>
                    <a:gd name="T1" fmla="*/ 0 h 12"/>
                    <a:gd name="T2" fmla="*/ 17 w 24"/>
                    <a:gd name="T3" fmla="*/ 0 h 12"/>
                    <a:gd name="T4" fmla="*/ 23 w 24"/>
                    <a:gd name="T5" fmla="*/ 11 h 12"/>
                    <a:gd name="T6" fmla="*/ 6 w 24"/>
                    <a:gd name="T7" fmla="*/ 11 h 12"/>
                    <a:gd name="T8" fmla="*/ 0 w 24"/>
                    <a:gd name="T9" fmla="*/ 0 h 12"/>
                    <a:gd name="T10" fmla="*/ 0 60000 65536"/>
                    <a:gd name="T11" fmla="*/ 0 60000 65536"/>
                    <a:gd name="T12" fmla="*/ 0 60000 65536"/>
                    <a:gd name="T13" fmla="*/ 0 60000 65536"/>
                    <a:gd name="T14" fmla="*/ 0 60000 65536"/>
                    <a:gd name="T15" fmla="*/ 0 w 24"/>
                    <a:gd name="T16" fmla="*/ 0 h 12"/>
                    <a:gd name="T17" fmla="*/ 24 w 24"/>
                    <a:gd name="T18" fmla="*/ 12 h 12"/>
                  </a:gdLst>
                  <a:ahLst/>
                  <a:cxnLst>
                    <a:cxn ang="T10">
                      <a:pos x="T0" y="T1"/>
                    </a:cxn>
                    <a:cxn ang="T11">
                      <a:pos x="T2" y="T3"/>
                    </a:cxn>
                    <a:cxn ang="T12">
                      <a:pos x="T4" y="T5"/>
                    </a:cxn>
                    <a:cxn ang="T13">
                      <a:pos x="T6" y="T7"/>
                    </a:cxn>
                    <a:cxn ang="T14">
                      <a:pos x="T8" y="T9"/>
                    </a:cxn>
                  </a:cxnLst>
                  <a:rect l="T15" t="T16" r="T17" b="T18"/>
                  <a:pathLst>
                    <a:path w="24" h="12">
                      <a:moveTo>
                        <a:pt x="0" y="0"/>
                      </a:moveTo>
                      <a:lnTo>
                        <a:pt x="17" y="0"/>
                      </a:lnTo>
                      <a:lnTo>
                        <a:pt x="23" y="11"/>
                      </a:lnTo>
                      <a:lnTo>
                        <a:pt x="6"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20" name="Freeform 126"/>
                <p:cNvSpPr>
                  <a:spLocks/>
                </p:cNvSpPr>
                <p:nvPr/>
              </p:nvSpPr>
              <p:spPr bwMode="auto">
                <a:xfrm>
                  <a:off x="3198" y="2699"/>
                  <a:ext cx="24" cy="12"/>
                </a:xfrm>
                <a:custGeom>
                  <a:avLst/>
                  <a:gdLst>
                    <a:gd name="T0" fmla="*/ 0 w 24"/>
                    <a:gd name="T1" fmla="*/ 0 h 12"/>
                    <a:gd name="T2" fmla="*/ 17 w 24"/>
                    <a:gd name="T3" fmla="*/ 0 h 12"/>
                    <a:gd name="T4" fmla="*/ 23 w 24"/>
                    <a:gd name="T5" fmla="*/ 11 h 12"/>
                    <a:gd name="T6" fmla="*/ 6 w 24"/>
                    <a:gd name="T7" fmla="*/ 11 h 12"/>
                    <a:gd name="T8" fmla="*/ 0 w 24"/>
                    <a:gd name="T9" fmla="*/ 0 h 12"/>
                    <a:gd name="T10" fmla="*/ 0 60000 65536"/>
                    <a:gd name="T11" fmla="*/ 0 60000 65536"/>
                    <a:gd name="T12" fmla="*/ 0 60000 65536"/>
                    <a:gd name="T13" fmla="*/ 0 60000 65536"/>
                    <a:gd name="T14" fmla="*/ 0 60000 65536"/>
                    <a:gd name="T15" fmla="*/ 0 w 24"/>
                    <a:gd name="T16" fmla="*/ 0 h 12"/>
                    <a:gd name="T17" fmla="*/ 24 w 24"/>
                    <a:gd name="T18" fmla="*/ 12 h 12"/>
                  </a:gdLst>
                  <a:ahLst/>
                  <a:cxnLst>
                    <a:cxn ang="T10">
                      <a:pos x="T0" y="T1"/>
                    </a:cxn>
                    <a:cxn ang="T11">
                      <a:pos x="T2" y="T3"/>
                    </a:cxn>
                    <a:cxn ang="T12">
                      <a:pos x="T4" y="T5"/>
                    </a:cxn>
                    <a:cxn ang="T13">
                      <a:pos x="T6" y="T7"/>
                    </a:cxn>
                    <a:cxn ang="T14">
                      <a:pos x="T8" y="T9"/>
                    </a:cxn>
                  </a:cxnLst>
                  <a:rect l="T15" t="T16" r="T17" b="T18"/>
                  <a:pathLst>
                    <a:path w="24" h="12">
                      <a:moveTo>
                        <a:pt x="0" y="0"/>
                      </a:moveTo>
                      <a:lnTo>
                        <a:pt x="17" y="0"/>
                      </a:lnTo>
                      <a:lnTo>
                        <a:pt x="23" y="11"/>
                      </a:lnTo>
                      <a:lnTo>
                        <a:pt x="6"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21" name="Freeform 127"/>
                <p:cNvSpPr>
                  <a:spLocks/>
                </p:cNvSpPr>
                <p:nvPr/>
              </p:nvSpPr>
              <p:spPr bwMode="auto">
                <a:xfrm>
                  <a:off x="3205" y="2699"/>
                  <a:ext cx="10" cy="12"/>
                </a:xfrm>
                <a:custGeom>
                  <a:avLst/>
                  <a:gdLst>
                    <a:gd name="T0" fmla="*/ 0 w 10"/>
                    <a:gd name="T1" fmla="*/ 0 h 12"/>
                    <a:gd name="T2" fmla="*/ 5 w 10"/>
                    <a:gd name="T3" fmla="*/ 0 h 12"/>
                    <a:gd name="T4" fmla="*/ 9 w 10"/>
                    <a:gd name="T5" fmla="*/ 11 h 12"/>
                    <a:gd name="T6" fmla="*/ 5 w 10"/>
                    <a:gd name="T7" fmla="*/ 11 h 12"/>
                    <a:gd name="T8" fmla="*/ 0 w 10"/>
                    <a:gd name="T9" fmla="*/ 0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0"/>
                      </a:moveTo>
                      <a:lnTo>
                        <a:pt x="5" y="0"/>
                      </a:lnTo>
                      <a:lnTo>
                        <a:pt x="9" y="11"/>
                      </a:lnTo>
                      <a:lnTo>
                        <a:pt x="5"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22" name="Freeform 128"/>
                <p:cNvSpPr>
                  <a:spLocks/>
                </p:cNvSpPr>
                <p:nvPr/>
              </p:nvSpPr>
              <p:spPr bwMode="auto">
                <a:xfrm>
                  <a:off x="3235" y="2699"/>
                  <a:ext cx="24" cy="20"/>
                </a:xfrm>
                <a:custGeom>
                  <a:avLst/>
                  <a:gdLst>
                    <a:gd name="T0" fmla="*/ 0 w 24"/>
                    <a:gd name="T1" fmla="*/ 0 h 20"/>
                    <a:gd name="T2" fmla="*/ 17 w 24"/>
                    <a:gd name="T3" fmla="*/ 7 h 20"/>
                    <a:gd name="T4" fmla="*/ 23 w 24"/>
                    <a:gd name="T5" fmla="*/ 19 h 20"/>
                    <a:gd name="T6" fmla="*/ 6 w 24"/>
                    <a:gd name="T7" fmla="*/ 13 h 20"/>
                    <a:gd name="T8" fmla="*/ 0 w 24"/>
                    <a:gd name="T9" fmla="*/ 0 h 20"/>
                    <a:gd name="T10" fmla="*/ 0 60000 65536"/>
                    <a:gd name="T11" fmla="*/ 0 60000 65536"/>
                    <a:gd name="T12" fmla="*/ 0 60000 65536"/>
                    <a:gd name="T13" fmla="*/ 0 60000 65536"/>
                    <a:gd name="T14" fmla="*/ 0 60000 65536"/>
                    <a:gd name="T15" fmla="*/ 0 w 24"/>
                    <a:gd name="T16" fmla="*/ 0 h 20"/>
                    <a:gd name="T17" fmla="*/ 24 w 24"/>
                    <a:gd name="T18" fmla="*/ 20 h 20"/>
                  </a:gdLst>
                  <a:ahLst/>
                  <a:cxnLst>
                    <a:cxn ang="T10">
                      <a:pos x="T0" y="T1"/>
                    </a:cxn>
                    <a:cxn ang="T11">
                      <a:pos x="T2" y="T3"/>
                    </a:cxn>
                    <a:cxn ang="T12">
                      <a:pos x="T4" y="T5"/>
                    </a:cxn>
                    <a:cxn ang="T13">
                      <a:pos x="T6" y="T7"/>
                    </a:cxn>
                    <a:cxn ang="T14">
                      <a:pos x="T8" y="T9"/>
                    </a:cxn>
                  </a:cxnLst>
                  <a:rect l="T15" t="T16" r="T17" b="T18"/>
                  <a:pathLst>
                    <a:path w="24" h="20">
                      <a:moveTo>
                        <a:pt x="0" y="0"/>
                      </a:moveTo>
                      <a:lnTo>
                        <a:pt x="17" y="7"/>
                      </a:lnTo>
                      <a:lnTo>
                        <a:pt x="23" y="19"/>
                      </a:lnTo>
                      <a:lnTo>
                        <a:pt x="6" y="13"/>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23" name="Freeform 129"/>
                <p:cNvSpPr>
                  <a:spLocks/>
                </p:cNvSpPr>
                <p:nvPr/>
              </p:nvSpPr>
              <p:spPr bwMode="auto">
                <a:xfrm>
                  <a:off x="3242" y="2708"/>
                  <a:ext cx="10" cy="11"/>
                </a:xfrm>
                <a:custGeom>
                  <a:avLst/>
                  <a:gdLst>
                    <a:gd name="T0" fmla="*/ 0 w 10"/>
                    <a:gd name="T1" fmla="*/ 0 h 11"/>
                    <a:gd name="T2" fmla="*/ 5 w 10"/>
                    <a:gd name="T3" fmla="*/ 0 h 11"/>
                    <a:gd name="T4" fmla="*/ 9 w 10"/>
                    <a:gd name="T5" fmla="*/ 10 h 11"/>
                    <a:gd name="T6" fmla="*/ 5 w 10"/>
                    <a:gd name="T7" fmla="*/ 10 h 11"/>
                    <a:gd name="T8" fmla="*/ 0 w 10"/>
                    <a:gd name="T9" fmla="*/ 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0"/>
                      </a:moveTo>
                      <a:lnTo>
                        <a:pt x="5" y="0"/>
                      </a:lnTo>
                      <a:lnTo>
                        <a:pt x="9" y="10"/>
                      </a:lnTo>
                      <a:lnTo>
                        <a:pt x="5"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24" name="Freeform 130"/>
                <p:cNvSpPr>
                  <a:spLocks/>
                </p:cNvSpPr>
                <p:nvPr/>
              </p:nvSpPr>
              <p:spPr bwMode="auto">
                <a:xfrm>
                  <a:off x="3279" y="2708"/>
                  <a:ext cx="10" cy="11"/>
                </a:xfrm>
                <a:custGeom>
                  <a:avLst/>
                  <a:gdLst>
                    <a:gd name="T0" fmla="*/ 0 w 10"/>
                    <a:gd name="T1" fmla="*/ 10 h 11"/>
                    <a:gd name="T2" fmla="*/ 5 w 10"/>
                    <a:gd name="T3" fmla="*/ 10 h 11"/>
                    <a:gd name="T4" fmla="*/ 9 w 10"/>
                    <a:gd name="T5" fmla="*/ 0 h 11"/>
                    <a:gd name="T6" fmla="*/ 5 w 10"/>
                    <a:gd name="T7" fmla="*/ 0 h 11"/>
                    <a:gd name="T8" fmla="*/ 0 w 10"/>
                    <a:gd name="T9" fmla="*/ 1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10"/>
                      </a:moveTo>
                      <a:lnTo>
                        <a:pt x="5" y="10"/>
                      </a:lnTo>
                      <a:lnTo>
                        <a:pt x="9" y="0"/>
                      </a:lnTo>
                      <a:lnTo>
                        <a:pt x="5"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25" name="Freeform 131"/>
                <p:cNvSpPr>
                  <a:spLocks/>
                </p:cNvSpPr>
                <p:nvPr/>
              </p:nvSpPr>
              <p:spPr bwMode="auto">
                <a:xfrm>
                  <a:off x="3272" y="2708"/>
                  <a:ext cx="24" cy="19"/>
                </a:xfrm>
                <a:custGeom>
                  <a:avLst/>
                  <a:gdLst>
                    <a:gd name="T0" fmla="*/ 0 w 24"/>
                    <a:gd name="T1" fmla="*/ 0 h 19"/>
                    <a:gd name="T2" fmla="*/ 17 w 24"/>
                    <a:gd name="T3" fmla="*/ 6 h 19"/>
                    <a:gd name="T4" fmla="*/ 23 w 24"/>
                    <a:gd name="T5" fmla="*/ 18 h 19"/>
                    <a:gd name="T6" fmla="*/ 6 w 24"/>
                    <a:gd name="T7" fmla="*/ 12 h 19"/>
                    <a:gd name="T8" fmla="*/ 0 w 24"/>
                    <a:gd name="T9" fmla="*/ 0 h 19"/>
                    <a:gd name="T10" fmla="*/ 0 60000 65536"/>
                    <a:gd name="T11" fmla="*/ 0 60000 65536"/>
                    <a:gd name="T12" fmla="*/ 0 60000 65536"/>
                    <a:gd name="T13" fmla="*/ 0 60000 65536"/>
                    <a:gd name="T14" fmla="*/ 0 60000 65536"/>
                    <a:gd name="T15" fmla="*/ 0 w 24"/>
                    <a:gd name="T16" fmla="*/ 0 h 19"/>
                    <a:gd name="T17" fmla="*/ 24 w 24"/>
                    <a:gd name="T18" fmla="*/ 19 h 19"/>
                  </a:gdLst>
                  <a:ahLst/>
                  <a:cxnLst>
                    <a:cxn ang="T10">
                      <a:pos x="T0" y="T1"/>
                    </a:cxn>
                    <a:cxn ang="T11">
                      <a:pos x="T2" y="T3"/>
                    </a:cxn>
                    <a:cxn ang="T12">
                      <a:pos x="T4" y="T5"/>
                    </a:cxn>
                    <a:cxn ang="T13">
                      <a:pos x="T6" y="T7"/>
                    </a:cxn>
                    <a:cxn ang="T14">
                      <a:pos x="T8" y="T9"/>
                    </a:cxn>
                  </a:cxnLst>
                  <a:rect l="T15" t="T16" r="T17" b="T18"/>
                  <a:pathLst>
                    <a:path w="24" h="19">
                      <a:moveTo>
                        <a:pt x="0" y="0"/>
                      </a:moveTo>
                      <a:lnTo>
                        <a:pt x="17" y="6"/>
                      </a:lnTo>
                      <a:lnTo>
                        <a:pt x="23" y="18"/>
                      </a:lnTo>
                      <a:lnTo>
                        <a:pt x="6" y="12"/>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26" name="Freeform 132"/>
                <p:cNvSpPr>
                  <a:spLocks/>
                </p:cNvSpPr>
                <p:nvPr/>
              </p:nvSpPr>
              <p:spPr bwMode="auto">
                <a:xfrm>
                  <a:off x="3309" y="2716"/>
                  <a:ext cx="17" cy="11"/>
                </a:xfrm>
                <a:custGeom>
                  <a:avLst/>
                  <a:gdLst>
                    <a:gd name="T0" fmla="*/ 0 w 17"/>
                    <a:gd name="T1" fmla="*/ 0 h 11"/>
                    <a:gd name="T2" fmla="*/ 11 w 17"/>
                    <a:gd name="T3" fmla="*/ 0 h 11"/>
                    <a:gd name="T4" fmla="*/ 16 w 17"/>
                    <a:gd name="T5" fmla="*/ 10 h 11"/>
                    <a:gd name="T6" fmla="*/ 5 w 17"/>
                    <a:gd name="T7" fmla="*/ 10 h 11"/>
                    <a:gd name="T8" fmla="*/ 0 w 17"/>
                    <a:gd name="T9" fmla="*/ 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0"/>
                      </a:moveTo>
                      <a:lnTo>
                        <a:pt x="11" y="0"/>
                      </a:lnTo>
                      <a:lnTo>
                        <a:pt x="16" y="10"/>
                      </a:lnTo>
                      <a:lnTo>
                        <a:pt x="5"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27" name="Freeform 133"/>
                <p:cNvSpPr>
                  <a:spLocks/>
                </p:cNvSpPr>
                <p:nvPr/>
              </p:nvSpPr>
              <p:spPr bwMode="auto">
                <a:xfrm>
                  <a:off x="3309" y="2716"/>
                  <a:ext cx="17" cy="11"/>
                </a:xfrm>
                <a:custGeom>
                  <a:avLst/>
                  <a:gdLst>
                    <a:gd name="T0" fmla="*/ 0 w 17"/>
                    <a:gd name="T1" fmla="*/ 0 h 11"/>
                    <a:gd name="T2" fmla="*/ 11 w 17"/>
                    <a:gd name="T3" fmla="*/ 0 h 11"/>
                    <a:gd name="T4" fmla="*/ 16 w 17"/>
                    <a:gd name="T5" fmla="*/ 10 h 11"/>
                    <a:gd name="T6" fmla="*/ 5 w 17"/>
                    <a:gd name="T7" fmla="*/ 10 h 11"/>
                    <a:gd name="T8" fmla="*/ 0 w 17"/>
                    <a:gd name="T9" fmla="*/ 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0"/>
                      </a:moveTo>
                      <a:lnTo>
                        <a:pt x="11" y="0"/>
                      </a:lnTo>
                      <a:lnTo>
                        <a:pt x="16" y="10"/>
                      </a:lnTo>
                      <a:lnTo>
                        <a:pt x="5"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28" name="Freeform 134"/>
                <p:cNvSpPr>
                  <a:spLocks/>
                </p:cNvSpPr>
                <p:nvPr/>
              </p:nvSpPr>
              <p:spPr bwMode="auto">
                <a:xfrm>
                  <a:off x="3338" y="2716"/>
                  <a:ext cx="25" cy="19"/>
                </a:xfrm>
                <a:custGeom>
                  <a:avLst/>
                  <a:gdLst>
                    <a:gd name="T0" fmla="*/ 0 w 25"/>
                    <a:gd name="T1" fmla="*/ 18 h 19"/>
                    <a:gd name="T2" fmla="*/ 18 w 25"/>
                    <a:gd name="T3" fmla="*/ 12 h 19"/>
                    <a:gd name="T4" fmla="*/ 24 w 25"/>
                    <a:gd name="T5" fmla="*/ 0 h 19"/>
                    <a:gd name="T6" fmla="*/ 6 w 25"/>
                    <a:gd name="T7" fmla="*/ 6 h 19"/>
                    <a:gd name="T8" fmla="*/ 0 w 25"/>
                    <a:gd name="T9" fmla="*/ 18 h 19"/>
                    <a:gd name="T10" fmla="*/ 0 60000 65536"/>
                    <a:gd name="T11" fmla="*/ 0 60000 65536"/>
                    <a:gd name="T12" fmla="*/ 0 60000 65536"/>
                    <a:gd name="T13" fmla="*/ 0 60000 65536"/>
                    <a:gd name="T14" fmla="*/ 0 60000 65536"/>
                    <a:gd name="T15" fmla="*/ 0 w 25"/>
                    <a:gd name="T16" fmla="*/ 0 h 19"/>
                    <a:gd name="T17" fmla="*/ 25 w 25"/>
                    <a:gd name="T18" fmla="*/ 19 h 19"/>
                  </a:gdLst>
                  <a:ahLst/>
                  <a:cxnLst>
                    <a:cxn ang="T10">
                      <a:pos x="T0" y="T1"/>
                    </a:cxn>
                    <a:cxn ang="T11">
                      <a:pos x="T2" y="T3"/>
                    </a:cxn>
                    <a:cxn ang="T12">
                      <a:pos x="T4" y="T5"/>
                    </a:cxn>
                    <a:cxn ang="T13">
                      <a:pos x="T6" y="T7"/>
                    </a:cxn>
                    <a:cxn ang="T14">
                      <a:pos x="T8" y="T9"/>
                    </a:cxn>
                  </a:cxnLst>
                  <a:rect l="T15" t="T16" r="T17" b="T18"/>
                  <a:pathLst>
                    <a:path w="25" h="19">
                      <a:moveTo>
                        <a:pt x="0" y="18"/>
                      </a:moveTo>
                      <a:lnTo>
                        <a:pt x="18" y="12"/>
                      </a:lnTo>
                      <a:lnTo>
                        <a:pt x="24" y="0"/>
                      </a:lnTo>
                      <a:lnTo>
                        <a:pt x="6" y="6"/>
                      </a:lnTo>
                      <a:lnTo>
                        <a:pt x="0" y="18"/>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29" name="Freeform 135"/>
                <p:cNvSpPr>
                  <a:spLocks/>
                </p:cNvSpPr>
                <p:nvPr/>
              </p:nvSpPr>
              <p:spPr bwMode="auto">
                <a:xfrm>
                  <a:off x="3346" y="2716"/>
                  <a:ext cx="10" cy="19"/>
                </a:xfrm>
                <a:custGeom>
                  <a:avLst/>
                  <a:gdLst>
                    <a:gd name="T0" fmla="*/ 0 w 10"/>
                    <a:gd name="T1" fmla="*/ 0 h 19"/>
                    <a:gd name="T2" fmla="*/ 4 w 10"/>
                    <a:gd name="T3" fmla="*/ 6 h 19"/>
                    <a:gd name="T4" fmla="*/ 9 w 10"/>
                    <a:gd name="T5" fmla="*/ 18 h 19"/>
                    <a:gd name="T6" fmla="*/ 4 w 10"/>
                    <a:gd name="T7" fmla="*/ 12 h 19"/>
                    <a:gd name="T8" fmla="*/ 0 w 10"/>
                    <a:gd name="T9" fmla="*/ 0 h 19"/>
                    <a:gd name="T10" fmla="*/ 0 60000 65536"/>
                    <a:gd name="T11" fmla="*/ 0 60000 65536"/>
                    <a:gd name="T12" fmla="*/ 0 60000 65536"/>
                    <a:gd name="T13" fmla="*/ 0 60000 65536"/>
                    <a:gd name="T14" fmla="*/ 0 60000 65536"/>
                    <a:gd name="T15" fmla="*/ 0 w 10"/>
                    <a:gd name="T16" fmla="*/ 0 h 19"/>
                    <a:gd name="T17" fmla="*/ 10 w 10"/>
                    <a:gd name="T18" fmla="*/ 19 h 19"/>
                  </a:gdLst>
                  <a:ahLst/>
                  <a:cxnLst>
                    <a:cxn ang="T10">
                      <a:pos x="T0" y="T1"/>
                    </a:cxn>
                    <a:cxn ang="T11">
                      <a:pos x="T2" y="T3"/>
                    </a:cxn>
                    <a:cxn ang="T12">
                      <a:pos x="T4" y="T5"/>
                    </a:cxn>
                    <a:cxn ang="T13">
                      <a:pos x="T6" y="T7"/>
                    </a:cxn>
                    <a:cxn ang="T14">
                      <a:pos x="T8" y="T9"/>
                    </a:cxn>
                  </a:cxnLst>
                  <a:rect l="T15" t="T16" r="T17" b="T18"/>
                  <a:pathLst>
                    <a:path w="10" h="19">
                      <a:moveTo>
                        <a:pt x="0" y="0"/>
                      </a:moveTo>
                      <a:lnTo>
                        <a:pt x="4" y="6"/>
                      </a:lnTo>
                      <a:lnTo>
                        <a:pt x="9" y="18"/>
                      </a:lnTo>
                      <a:lnTo>
                        <a:pt x="4" y="12"/>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30" name="Freeform 136"/>
                <p:cNvSpPr>
                  <a:spLocks/>
                </p:cNvSpPr>
                <p:nvPr/>
              </p:nvSpPr>
              <p:spPr bwMode="auto">
                <a:xfrm>
                  <a:off x="3383" y="2732"/>
                  <a:ext cx="9" cy="11"/>
                </a:xfrm>
                <a:custGeom>
                  <a:avLst/>
                  <a:gdLst>
                    <a:gd name="T0" fmla="*/ 0 w 9"/>
                    <a:gd name="T1" fmla="*/ 0 h 11"/>
                    <a:gd name="T2" fmla="*/ 4 w 9"/>
                    <a:gd name="T3" fmla="*/ 0 h 11"/>
                    <a:gd name="T4" fmla="*/ 8 w 9"/>
                    <a:gd name="T5" fmla="*/ 10 h 11"/>
                    <a:gd name="T6" fmla="*/ 4 w 9"/>
                    <a:gd name="T7" fmla="*/ 10 h 11"/>
                    <a:gd name="T8" fmla="*/ 0 w 9"/>
                    <a:gd name="T9" fmla="*/ 0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0" y="0"/>
                      </a:moveTo>
                      <a:lnTo>
                        <a:pt x="4" y="0"/>
                      </a:lnTo>
                      <a:lnTo>
                        <a:pt x="8" y="10"/>
                      </a:lnTo>
                      <a:lnTo>
                        <a:pt x="4"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31" name="Freeform 137"/>
                <p:cNvSpPr>
                  <a:spLocks/>
                </p:cNvSpPr>
                <p:nvPr/>
              </p:nvSpPr>
              <p:spPr bwMode="auto">
                <a:xfrm>
                  <a:off x="3375" y="2724"/>
                  <a:ext cx="25" cy="19"/>
                </a:xfrm>
                <a:custGeom>
                  <a:avLst/>
                  <a:gdLst>
                    <a:gd name="T0" fmla="*/ 0 w 25"/>
                    <a:gd name="T1" fmla="*/ 18 h 19"/>
                    <a:gd name="T2" fmla="*/ 18 w 25"/>
                    <a:gd name="T3" fmla="*/ 12 h 19"/>
                    <a:gd name="T4" fmla="*/ 24 w 25"/>
                    <a:gd name="T5" fmla="*/ 0 h 19"/>
                    <a:gd name="T6" fmla="*/ 6 w 25"/>
                    <a:gd name="T7" fmla="*/ 6 h 19"/>
                    <a:gd name="T8" fmla="*/ 0 w 25"/>
                    <a:gd name="T9" fmla="*/ 18 h 19"/>
                    <a:gd name="T10" fmla="*/ 0 60000 65536"/>
                    <a:gd name="T11" fmla="*/ 0 60000 65536"/>
                    <a:gd name="T12" fmla="*/ 0 60000 65536"/>
                    <a:gd name="T13" fmla="*/ 0 60000 65536"/>
                    <a:gd name="T14" fmla="*/ 0 60000 65536"/>
                    <a:gd name="T15" fmla="*/ 0 w 25"/>
                    <a:gd name="T16" fmla="*/ 0 h 19"/>
                    <a:gd name="T17" fmla="*/ 25 w 25"/>
                    <a:gd name="T18" fmla="*/ 19 h 19"/>
                  </a:gdLst>
                  <a:ahLst/>
                  <a:cxnLst>
                    <a:cxn ang="T10">
                      <a:pos x="T0" y="T1"/>
                    </a:cxn>
                    <a:cxn ang="T11">
                      <a:pos x="T2" y="T3"/>
                    </a:cxn>
                    <a:cxn ang="T12">
                      <a:pos x="T4" y="T5"/>
                    </a:cxn>
                    <a:cxn ang="T13">
                      <a:pos x="T6" y="T7"/>
                    </a:cxn>
                    <a:cxn ang="T14">
                      <a:pos x="T8" y="T9"/>
                    </a:cxn>
                  </a:cxnLst>
                  <a:rect l="T15" t="T16" r="T17" b="T18"/>
                  <a:pathLst>
                    <a:path w="25" h="19">
                      <a:moveTo>
                        <a:pt x="0" y="18"/>
                      </a:moveTo>
                      <a:lnTo>
                        <a:pt x="18" y="12"/>
                      </a:lnTo>
                      <a:lnTo>
                        <a:pt x="24" y="0"/>
                      </a:lnTo>
                      <a:lnTo>
                        <a:pt x="6" y="6"/>
                      </a:lnTo>
                      <a:lnTo>
                        <a:pt x="0" y="18"/>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32" name="Freeform 138"/>
                <p:cNvSpPr>
                  <a:spLocks/>
                </p:cNvSpPr>
                <p:nvPr/>
              </p:nvSpPr>
              <p:spPr bwMode="auto">
                <a:xfrm>
                  <a:off x="3412" y="2732"/>
                  <a:ext cx="17" cy="11"/>
                </a:xfrm>
                <a:custGeom>
                  <a:avLst/>
                  <a:gdLst>
                    <a:gd name="T0" fmla="*/ 0 w 17"/>
                    <a:gd name="T1" fmla="*/ 0 h 11"/>
                    <a:gd name="T2" fmla="*/ 11 w 17"/>
                    <a:gd name="T3" fmla="*/ 0 h 11"/>
                    <a:gd name="T4" fmla="*/ 16 w 17"/>
                    <a:gd name="T5" fmla="*/ 10 h 11"/>
                    <a:gd name="T6" fmla="*/ 6 w 17"/>
                    <a:gd name="T7" fmla="*/ 10 h 11"/>
                    <a:gd name="T8" fmla="*/ 0 w 17"/>
                    <a:gd name="T9" fmla="*/ 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0"/>
                      </a:moveTo>
                      <a:lnTo>
                        <a:pt x="11" y="0"/>
                      </a:lnTo>
                      <a:lnTo>
                        <a:pt x="16" y="10"/>
                      </a:lnTo>
                      <a:lnTo>
                        <a:pt x="6"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33" name="Freeform 139"/>
                <p:cNvSpPr>
                  <a:spLocks/>
                </p:cNvSpPr>
                <p:nvPr/>
              </p:nvSpPr>
              <p:spPr bwMode="auto">
                <a:xfrm>
                  <a:off x="3420" y="2732"/>
                  <a:ext cx="9" cy="11"/>
                </a:xfrm>
                <a:custGeom>
                  <a:avLst/>
                  <a:gdLst>
                    <a:gd name="T0" fmla="*/ 0 w 9"/>
                    <a:gd name="T1" fmla="*/ 0 h 11"/>
                    <a:gd name="T2" fmla="*/ 4 w 9"/>
                    <a:gd name="T3" fmla="*/ 0 h 11"/>
                    <a:gd name="T4" fmla="*/ 8 w 9"/>
                    <a:gd name="T5" fmla="*/ 10 h 11"/>
                    <a:gd name="T6" fmla="*/ 4 w 9"/>
                    <a:gd name="T7" fmla="*/ 10 h 11"/>
                    <a:gd name="T8" fmla="*/ 0 w 9"/>
                    <a:gd name="T9" fmla="*/ 0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0" y="0"/>
                      </a:moveTo>
                      <a:lnTo>
                        <a:pt x="4" y="0"/>
                      </a:lnTo>
                      <a:lnTo>
                        <a:pt x="8" y="10"/>
                      </a:lnTo>
                      <a:lnTo>
                        <a:pt x="4"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34" name="Freeform 140"/>
                <p:cNvSpPr>
                  <a:spLocks/>
                </p:cNvSpPr>
                <p:nvPr/>
              </p:nvSpPr>
              <p:spPr bwMode="auto">
                <a:xfrm>
                  <a:off x="3442" y="2724"/>
                  <a:ext cx="32" cy="19"/>
                </a:xfrm>
                <a:custGeom>
                  <a:avLst/>
                  <a:gdLst>
                    <a:gd name="T0" fmla="*/ 0 w 32"/>
                    <a:gd name="T1" fmla="*/ 18 h 19"/>
                    <a:gd name="T2" fmla="*/ 25 w 32"/>
                    <a:gd name="T3" fmla="*/ 12 h 19"/>
                    <a:gd name="T4" fmla="*/ 31 w 32"/>
                    <a:gd name="T5" fmla="*/ 0 h 19"/>
                    <a:gd name="T6" fmla="*/ 6 w 32"/>
                    <a:gd name="T7" fmla="*/ 6 h 19"/>
                    <a:gd name="T8" fmla="*/ 0 w 32"/>
                    <a:gd name="T9" fmla="*/ 18 h 19"/>
                    <a:gd name="T10" fmla="*/ 0 60000 65536"/>
                    <a:gd name="T11" fmla="*/ 0 60000 65536"/>
                    <a:gd name="T12" fmla="*/ 0 60000 65536"/>
                    <a:gd name="T13" fmla="*/ 0 60000 65536"/>
                    <a:gd name="T14" fmla="*/ 0 60000 65536"/>
                    <a:gd name="T15" fmla="*/ 0 w 32"/>
                    <a:gd name="T16" fmla="*/ 0 h 19"/>
                    <a:gd name="T17" fmla="*/ 32 w 32"/>
                    <a:gd name="T18" fmla="*/ 19 h 19"/>
                  </a:gdLst>
                  <a:ahLst/>
                  <a:cxnLst>
                    <a:cxn ang="T10">
                      <a:pos x="T0" y="T1"/>
                    </a:cxn>
                    <a:cxn ang="T11">
                      <a:pos x="T2" y="T3"/>
                    </a:cxn>
                    <a:cxn ang="T12">
                      <a:pos x="T4" y="T5"/>
                    </a:cxn>
                    <a:cxn ang="T13">
                      <a:pos x="T6" y="T7"/>
                    </a:cxn>
                    <a:cxn ang="T14">
                      <a:pos x="T8" y="T9"/>
                    </a:cxn>
                  </a:cxnLst>
                  <a:rect l="T15" t="T16" r="T17" b="T18"/>
                  <a:pathLst>
                    <a:path w="32" h="19">
                      <a:moveTo>
                        <a:pt x="0" y="18"/>
                      </a:moveTo>
                      <a:lnTo>
                        <a:pt x="25" y="12"/>
                      </a:lnTo>
                      <a:lnTo>
                        <a:pt x="31" y="0"/>
                      </a:lnTo>
                      <a:lnTo>
                        <a:pt x="6" y="6"/>
                      </a:lnTo>
                      <a:lnTo>
                        <a:pt x="0" y="18"/>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35" name="Freeform 141"/>
                <p:cNvSpPr>
                  <a:spLocks/>
                </p:cNvSpPr>
                <p:nvPr/>
              </p:nvSpPr>
              <p:spPr bwMode="auto">
                <a:xfrm>
                  <a:off x="3457" y="2724"/>
                  <a:ext cx="2" cy="11"/>
                </a:xfrm>
                <a:custGeom>
                  <a:avLst/>
                  <a:gdLst>
                    <a:gd name="T0" fmla="*/ 0 w 2"/>
                    <a:gd name="T1" fmla="*/ 10 h 11"/>
                    <a:gd name="T2" fmla="*/ 0 w 2"/>
                    <a:gd name="T3" fmla="*/ 10 h 11"/>
                    <a:gd name="T4" fmla="*/ 1 w 2"/>
                    <a:gd name="T5" fmla="*/ 0 h 11"/>
                    <a:gd name="T6" fmla="*/ 0 w 2"/>
                    <a:gd name="T7" fmla="*/ 10 h 11"/>
                    <a:gd name="T8" fmla="*/ 0 60000 65536"/>
                    <a:gd name="T9" fmla="*/ 0 60000 65536"/>
                    <a:gd name="T10" fmla="*/ 0 60000 65536"/>
                    <a:gd name="T11" fmla="*/ 0 60000 65536"/>
                    <a:gd name="T12" fmla="*/ 0 w 2"/>
                    <a:gd name="T13" fmla="*/ 0 h 11"/>
                    <a:gd name="T14" fmla="*/ 2 w 2"/>
                    <a:gd name="T15" fmla="*/ 11 h 11"/>
                  </a:gdLst>
                  <a:ahLst/>
                  <a:cxnLst>
                    <a:cxn ang="T8">
                      <a:pos x="T0" y="T1"/>
                    </a:cxn>
                    <a:cxn ang="T9">
                      <a:pos x="T2" y="T3"/>
                    </a:cxn>
                    <a:cxn ang="T10">
                      <a:pos x="T4" y="T5"/>
                    </a:cxn>
                    <a:cxn ang="T11">
                      <a:pos x="T6" y="T7"/>
                    </a:cxn>
                  </a:cxnLst>
                  <a:rect l="T12" t="T13" r="T14" b="T15"/>
                  <a:pathLst>
                    <a:path w="2" h="11">
                      <a:moveTo>
                        <a:pt x="0" y="10"/>
                      </a:moveTo>
                      <a:lnTo>
                        <a:pt x="0" y="10"/>
                      </a:lnTo>
                      <a:lnTo>
                        <a:pt x="1"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36" name="Freeform 142"/>
                <p:cNvSpPr>
                  <a:spLocks/>
                </p:cNvSpPr>
                <p:nvPr/>
              </p:nvSpPr>
              <p:spPr bwMode="auto">
                <a:xfrm>
                  <a:off x="3494" y="2724"/>
                  <a:ext cx="17" cy="11"/>
                </a:xfrm>
                <a:custGeom>
                  <a:avLst/>
                  <a:gdLst>
                    <a:gd name="T0" fmla="*/ 0 w 17"/>
                    <a:gd name="T1" fmla="*/ 10 h 11"/>
                    <a:gd name="T2" fmla="*/ 11 w 17"/>
                    <a:gd name="T3" fmla="*/ 10 h 11"/>
                    <a:gd name="T4" fmla="*/ 16 w 17"/>
                    <a:gd name="T5" fmla="*/ 0 h 11"/>
                    <a:gd name="T6" fmla="*/ 5 w 17"/>
                    <a:gd name="T7" fmla="*/ 0 h 11"/>
                    <a:gd name="T8" fmla="*/ 0 w 17"/>
                    <a:gd name="T9" fmla="*/ 1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10"/>
                      </a:moveTo>
                      <a:lnTo>
                        <a:pt x="11" y="10"/>
                      </a:lnTo>
                      <a:lnTo>
                        <a:pt x="16" y="0"/>
                      </a:lnTo>
                      <a:lnTo>
                        <a:pt x="5"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37" name="Freeform 143"/>
                <p:cNvSpPr>
                  <a:spLocks/>
                </p:cNvSpPr>
                <p:nvPr/>
              </p:nvSpPr>
              <p:spPr bwMode="auto">
                <a:xfrm>
                  <a:off x="3494" y="2724"/>
                  <a:ext cx="17" cy="11"/>
                </a:xfrm>
                <a:custGeom>
                  <a:avLst/>
                  <a:gdLst>
                    <a:gd name="T0" fmla="*/ 0 w 17"/>
                    <a:gd name="T1" fmla="*/ 0 h 11"/>
                    <a:gd name="T2" fmla="*/ 11 w 17"/>
                    <a:gd name="T3" fmla="*/ 0 h 11"/>
                    <a:gd name="T4" fmla="*/ 16 w 17"/>
                    <a:gd name="T5" fmla="*/ 10 h 11"/>
                    <a:gd name="T6" fmla="*/ 5 w 17"/>
                    <a:gd name="T7" fmla="*/ 10 h 11"/>
                    <a:gd name="T8" fmla="*/ 0 w 17"/>
                    <a:gd name="T9" fmla="*/ 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0"/>
                      </a:moveTo>
                      <a:lnTo>
                        <a:pt x="11" y="0"/>
                      </a:lnTo>
                      <a:lnTo>
                        <a:pt x="16" y="10"/>
                      </a:lnTo>
                      <a:lnTo>
                        <a:pt x="5"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38" name="Freeform 144"/>
                <p:cNvSpPr>
                  <a:spLocks/>
                </p:cNvSpPr>
                <p:nvPr/>
              </p:nvSpPr>
              <p:spPr bwMode="auto">
                <a:xfrm>
                  <a:off x="3546" y="2724"/>
                  <a:ext cx="1" cy="11"/>
                </a:xfrm>
                <a:custGeom>
                  <a:avLst/>
                  <a:gdLst>
                    <a:gd name="T0" fmla="*/ 0 w 1"/>
                    <a:gd name="T1" fmla="*/ 0 h 11"/>
                    <a:gd name="T2" fmla="*/ 0 w 1"/>
                    <a:gd name="T3" fmla="*/ 0 h 11"/>
                    <a:gd name="T4" fmla="*/ 0 w 1"/>
                    <a:gd name="T5" fmla="*/ 10 h 11"/>
                    <a:gd name="T6" fmla="*/ 0 w 1"/>
                    <a:gd name="T7" fmla="*/ 0 h 11"/>
                    <a:gd name="T8" fmla="*/ 0 60000 65536"/>
                    <a:gd name="T9" fmla="*/ 0 60000 65536"/>
                    <a:gd name="T10" fmla="*/ 0 60000 65536"/>
                    <a:gd name="T11" fmla="*/ 0 60000 65536"/>
                    <a:gd name="T12" fmla="*/ 0 w 1"/>
                    <a:gd name="T13" fmla="*/ 0 h 11"/>
                    <a:gd name="T14" fmla="*/ 1 w 1"/>
                    <a:gd name="T15" fmla="*/ 11 h 11"/>
                  </a:gdLst>
                  <a:ahLst/>
                  <a:cxnLst>
                    <a:cxn ang="T8">
                      <a:pos x="T0" y="T1"/>
                    </a:cxn>
                    <a:cxn ang="T9">
                      <a:pos x="T2" y="T3"/>
                    </a:cxn>
                    <a:cxn ang="T10">
                      <a:pos x="T4" y="T5"/>
                    </a:cxn>
                    <a:cxn ang="T11">
                      <a:pos x="T6" y="T7"/>
                    </a:cxn>
                  </a:cxnLst>
                  <a:rect l="T12" t="T13" r="T14" b="T15"/>
                  <a:pathLst>
                    <a:path w="1" h="11">
                      <a:moveTo>
                        <a:pt x="0" y="0"/>
                      </a:moveTo>
                      <a:lnTo>
                        <a:pt x="0" y="0"/>
                      </a:lnTo>
                      <a:lnTo>
                        <a:pt x="0"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39" name="Freeform 145"/>
                <p:cNvSpPr>
                  <a:spLocks/>
                </p:cNvSpPr>
                <p:nvPr/>
              </p:nvSpPr>
              <p:spPr bwMode="auto">
                <a:xfrm>
                  <a:off x="3531" y="2724"/>
                  <a:ext cx="2" cy="11"/>
                </a:xfrm>
                <a:custGeom>
                  <a:avLst/>
                  <a:gdLst>
                    <a:gd name="T0" fmla="*/ 0 w 2"/>
                    <a:gd name="T1" fmla="*/ 0 h 11"/>
                    <a:gd name="T2" fmla="*/ 1 w 2"/>
                    <a:gd name="T3" fmla="*/ 0 h 11"/>
                    <a:gd name="T4" fmla="*/ 1 w 2"/>
                    <a:gd name="T5" fmla="*/ 10 h 11"/>
                    <a:gd name="T6" fmla="*/ 0 w 2"/>
                    <a:gd name="T7" fmla="*/ 10 h 11"/>
                    <a:gd name="T8" fmla="*/ 0 w 2"/>
                    <a:gd name="T9" fmla="*/ 0 h 11"/>
                    <a:gd name="T10" fmla="*/ 0 60000 65536"/>
                    <a:gd name="T11" fmla="*/ 0 60000 65536"/>
                    <a:gd name="T12" fmla="*/ 0 60000 65536"/>
                    <a:gd name="T13" fmla="*/ 0 60000 65536"/>
                    <a:gd name="T14" fmla="*/ 0 60000 65536"/>
                    <a:gd name="T15" fmla="*/ 0 w 2"/>
                    <a:gd name="T16" fmla="*/ 0 h 11"/>
                    <a:gd name="T17" fmla="*/ 2 w 2"/>
                    <a:gd name="T18" fmla="*/ 11 h 11"/>
                  </a:gdLst>
                  <a:ahLst/>
                  <a:cxnLst>
                    <a:cxn ang="T10">
                      <a:pos x="T0" y="T1"/>
                    </a:cxn>
                    <a:cxn ang="T11">
                      <a:pos x="T2" y="T3"/>
                    </a:cxn>
                    <a:cxn ang="T12">
                      <a:pos x="T4" y="T5"/>
                    </a:cxn>
                    <a:cxn ang="T13">
                      <a:pos x="T6" y="T7"/>
                    </a:cxn>
                    <a:cxn ang="T14">
                      <a:pos x="T8" y="T9"/>
                    </a:cxn>
                  </a:cxnLst>
                  <a:rect l="T15" t="T16" r="T17" b="T18"/>
                  <a:pathLst>
                    <a:path w="2" h="11">
                      <a:moveTo>
                        <a:pt x="0" y="0"/>
                      </a:moveTo>
                      <a:lnTo>
                        <a:pt x="1" y="0"/>
                      </a:lnTo>
                      <a:lnTo>
                        <a:pt x="1" y="10"/>
                      </a:lnTo>
                      <a:lnTo>
                        <a:pt x="0"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40" name="Freeform 146"/>
                <p:cNvSpPr>
                  <a:spLocks/>
                </p:cNvSpPr>
                <p:nvPr/>
              </p:nvSpPr>
              <p:spPr bwMode="auto">
                <a:xfrm>
                  <a:off x="3531" y="2716"/>
                  <a:ext cx="25" cy="19"/>
                </a:xfrm>
                <a:custGeom>
                  <a:avLst/>
                  <a:gdLst>
                    <a:gd name="T0" fmla="*/ 0 w 25"/>
                    <a:gd name="T1" fmla="*/ 18 h 19"/>
                    <a:gd name="T2" fmla="*/ 18 w 25"/>
                    <a:gd name="T3" fmla="*/ 12 h 19"/>
                    <a:gd name="T4" fmla="*/ 24 w 25"/>
                    <a:gd name="T5" fmla="*/ 0 h 19"/>
                    <a:gd name="T6" fmla="*/ 6 w 25"/>
                    <a:gd name="T7" fmla="*/ 6 h 19"/>
                    <a:gd name="T8" fmla="*/ 0 w 25"/>
                    <a:gd name="T9" fmla="*/ 18 h 19"/>
                    <a:gd name="T10" fmla="*/ 0 60000 65536"/>
                    <a:gd name="T11" fmla="*/ 0 60000 65536"/>
                    <a:gd name="T12" fmla="*/ 0 60000 65536"/>
                    <a:gd name="T13" fmla="*/ 0 60000 65536"/>
                    <a:gd name="T14" fmla="*/ 0 60000 65536"/>
                    <a:gd name="T15" fmla="*/ 0 w 25"/>
                    <a:gd name="T16" fmla="*/ 0 h 19"/>
                    <a:gd name="T17" fmla="*/ 25 w 25"/>
                    <a:gd name="T18" fmla="*/ 19 h 19"/>
                  </a:gdLst>
                  <a:ahLst/>
                  <a:cxnLst>
                    <a:cxn ang="T10">
                      <a:pos x="T0" y="T1"/>
                    </a:cxn>
                    <a:cxn ang="T11">
                      <a:pos x="T2" y="T3"/>
                    </a:cxn>
                    <a:cxn ang="T12">
                      <a:pos x="T4" y="T5"/>
                    </a:cxn>
                    <a:cxn ang="T13">
                      <a:pos x="T6" y="T7"/>
                    </a:cxn>
                    <a:cxn ang="T14">
                      <a:pos x="T8" y="T9"/>
                    </a:cxn>
                  </a:cxnLst>
                  <a:rect l="T15" t="T16" r="T17" b="T18"/>
                  <a:pathLst>
                    <a:path w="25" h="19">
                      <a:moveTo>
                        <a:pt x="0" y="18"/>
                      </a:moveTo>
                      <a:lnTo>
                        <a:pt x="18" y="12"/>
                      </a:lnTo>
                      <a:lnTo>
                        <a:pt x="24" y="0"/>
                      </a:lnTo>
                      <a:lnTo>
                        <a:pt x="6" y="6"/>
                      </a:lnTo>
                      <a:lnTo>
                        <a:pt x="0" y="18"/>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41" name="Freeform 147"/>
                <p:cNvSpPr>
                  <a:spLocks/>
                </p:cNvSpPr>
                <p:nvPr/>
              </p:nvSpPr>
              <p:spPr bwMode="auto">
                <a:xfrm>
                  <a:off x="3568" y="2708"/>
                  <a:ext cx="17" cy="19"/>
                </a:xfrm>
                <a:custGeom>
                  <a:avLst/>
                  <a:gdLst>
                    <a:gd name="T0" fmla="*/ 0 w 17"/>
                    <a:gd name="T1" fmla="*/ 18 h 19"/>
                    <a:gd name="T2" fmla="*/ 11 w 17"/>
                    <a:gd name="T3" fmla="*/ 12 h 19"/>
                    <a:gd name="T4" fmla="*/ 16 w 17"/>
                    <a:gd name="T5" fmla="*/ 0 h 19"/>
                    <a:gd name="T6" fmla="*/ 5 w 17"/>
                    <a:gd name="T7" fmla="*/ 6 h 19"/>
                    <a:gd name="T8" fmla="*/ 0 w 17"/>
                    <a:gd name="T9" fmla="*/ 18 h 19"/>
                    <a:gd name="T10" fmla="*/ 0 60000 65536"/>
                    <a:gd name="T11" fmla="*/ 0 60000 65536"/>
                    <a:gd name="T12" fmla="*/ 0 60000 65536"/>
                    <a:gd name="T13" fmla="*/ 0 60000 65536"/>
                    <a:gd name="T14" fmla="*/ 0 60000 65536"/>
                    <a:gd name="T15" fmla="*/ 0 w 17"/>
                    <a:gd name="T16" fmla="*/ 0 h 19"/>
                    <a:gd name="T17" fmla="*/ 17 w 17"/>
                    <a:gd name="T18" fmla="*/ 19 h 19"/>
                  </a:gdLst>
                  <a:ahLst/>
                  <a:cxnLst>
                    <a:cxn ang="T10">
                      <a:pos x="T0" y="T1"/>
                    </a:cxn>
                    <a:cxn ang="T11">
                      <a:pos x="T2" y="T3"/>
                    </a:cxn>
                    <a:cxn ang="T12">
                      <a:pos x="T4" y="T5"/>
                    </a:cxn>
                    <a:cxn ang="T13">
                      <a:pos x="T6" y="T7"/>
                    </a:cxn>
                    <a:cxn ang="T14">
                      <a:pos x="T8" y="T9"/>
                    </a:cxn>
                  </a:cxnLst>
                  <a:rect l="T15" t="T16" r="T17" b="T18"/>
                  <a:pathLst>
                    <a:path w="17" h="19">
                      <a:moveTo>
                        <a:pt x="0" y="18"/>
                      </a:moveTo>
                      <a:lnTo>
                        <a:pt x="11" y="12"/>
                      </a:lnTo>
                      <a:lnTo>
                        <a:pt x="16" y="0"/>
                      </a:lnTo>
                      <a:lnTo>
                        <a:pt x="5" y="6"/>
                      </a:lnTo>
                      <a:lnTo>
                        <a:pt x="0" y="18"/>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42" name="Freeform 148"/>
                <p:cNvSpPr>
                  <a:spLocks/>
                </p:cNvSpPr>
                <p:nvPr/>
              </p:nvSpPr>
              <p:spPr bwMode="auto">
                <a:xfrm>
                  <a:off x="3568" y="2708"/>
                  <a:ext cx="17" cy="11"/>
                </a:xfrm>
                <a:custGeom>
                  <a:avLst/>
                  <a:gdLst>
                    <a:gd name="T0" fmla="*/ 0 w 17"/>
                    <a:gd name="T1" fmla="*/ 10 h 11"/>
                    <a:gd name="T2" fmla="*/ 11 w 17"/>
                    <a:gd name="T3" fmla="*/ 10 h 11"/>
                    <a:gd name="T4" fmla="*/ 16 w 17"/>
                    <a:gd name="T5" fmla="*/ 0 h 11"/>
                    <a:gd name="T6" fmla="*/ 5 w 17"/>
                    <a:gd name="T7" fmla="*/ 0 h 11"/>
                    <a:gd name="T8" fmla="*/ 0 w 17"/>
                    <a:gd name="T9" fmla="*/ 1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10"/>
                      </a:moveTo>
                      <a:lnTo>
                        <a:pt x="11" y="10"/>
                      </a:lnTo>
                      <a:lnTo>
                        <a:pt x="16" y="0"/>
                      </a:lnTo>
                      <a:lnTo>
                        <a:pt x="5"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43" name="Freeform 149"/>
                <p:cNvSpPr>
                  <a:spLocks/>
                </p:cNvSpPr>
                <p:nvPr/>
              </p:nvSpPr>
              <p:spPr bwMode="auto">
                <a:xfrm>
                  <a:off x="3612" y="2708"/>
                  <a:ext cx="3" cy="11"/>
                </a:xfrm>
                <a:custGeom>
                  <a:avLst/>
                  <a:gdLst>
                    <a:gd name="T0" fmla="*/ 0 w 3"/>
                    <a:gd name="T1" fmla="*/ 10 h 11"/>
                    <a:gd name="T2" fmla="*/ 0 w 3"/>
                    <a:gd name="T3" fmla="*/ 10 h 11"/>
                    <a:gd name="T4" fmla="*/ 2 w 3"/>
                    <a:gd name="T5" fmla="*/ 0 h 11"/>
                    <a:gd name="T6" fmla="*/ 0 w 3"/>
                    <a:gd name="T7" fmla="*/ 10 h 11"/>
                    <a:gd name="T8" fmla="*/ 0 60000 65536"/>
                    <a:gd name="T9" fmla="*/ 0 60000 65536"/>
                    <a:gd name="T10" fmla="*/ 0 60000 65536"/>
                    <a:gd name="T11" fmla="*/ 0 60000 65536"/>
                    <a:gd name="T12" fmla="*/ 0 w 3"/>
                    <a:gd name="T13" fmla="*/ 0 h 11"/>
                    <a:gd name="T14" fmla="*/ 3 w 3"/>
                    <a:gd name="T15" fmla="*/ 11 h 11"/>
                  </a:gdLst>
                  <a:ahLst/>
                  <a:cxnLst>
                    <a:cxn ang="T8">
                      <a:pos x="T0" y="T1"/>
                    </a:cxn>
                    <a:cxn ang="T9">
                      <a:pos x="T2" y="T3"/>
                    </a:cxn>
                    <a:cxn ang="T10">
                      <a:pos x="T4" y="T5"/>
                    </a:cxn>
                    <a:cxn ang="T11">
                      <a:pos x="T6" y="T7"/>
                    </a:cxn>
                  </a:cxnLst>
                  <a:rect l="T12" t="T13" r="T14" b="T15"/>
                  <a:pathLst>
                    <a:path w="3" h="11">
                      <a:moveTo>
                        <a:pt x="0" y="10"/>
                      </a:moveTo>
                      <a:lnTo>
                        <a:pt x="0" y="10"/>
                      </a:lnTo>
                      <a:lnTo>
                        <a:pt x="2"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44" name="Freeform 150"/>
                <p:cNvSpPr>
                  <a:spLocks/>
                </p:cNvSpPr>
                <p:nvPr/>
              </p:nvSpPr>
              <p:spPr bwMode="auto">
                <a:xfrm>
                  <a:off x="3598" y="2699"/>
                  <a:ext cx="32" cy="20"/>
                </a:xfrm>
                <a:custGeom>
                  <a:avLst/>
                  <a:gdLst>
                    <a:gd name="T0" fmla="*/ 0 w 32"/>
                    <a:gd name="T1" fmla="*/ 19 h 20"/>
                    <a:gd name="T2" fmla="*/ 24 w 32"/>
                    <a:gd name="T3" fmla="*/ 13 h 20"/>
                    <a:gd name="T4" fmla="*/ 31 w 32"/>
                    <a:gd name="T5" fmla="*/ 0 h 20"/>
                    <a:gd name="T6" fmla="*/ 6 w 32"/>
                    <a:gd name="T7" fmla="*/ 7 h 20"/>
                    <a:gd name="T8" fmla="*/ 0 w 32"/>
                    <a:gd name="T9" fmla="*/ 19 h 20"/>
                    <a:gd name="T10" fmla="*/ 0 60000 65536"/>
                    <a:gd name="T11" fmla="*/ 0 60000 65536"/>
                    <a:gd name="T12" fmla="*/ 0 60000 65536"/>
                    <a:gd name="T13" fmla="*/ 0 60000 65536"/>
                    <a:gd name="T14" fmla="*/ 0 60000 65536"/>
                    <a:gd name="T15" fmla="*/ 0 w 32"/>
                    <a:gd name="T16" fmla="*/ 0 h 20"/>
                    <a:gd name="T17" fmla="*/ 32 w 32"/>
                    <a:gd name="T18" fmla="*/ 20 h 20"/>
                  </a:gdLst>
                  <a:ahLst/>
                  <a:cxnLst>
                    <a:cxn ang="T10">
                      <a:pos x="T0" y="T1"/>
                    </a:cxn>
                    <a:cxn ang="T11">
                      <a:pos x="T2" y="T3"/>
                    </a:cxn>
                    <a:cxn ang="T12">
                      <a:pos x="T4" y="T5"/>
                    </a:cxn>
                    <a:cxn ang="T13">
                      <a:pos x="T6" y="T7"/>
                    </a:cxn>
                    <a:cxn ang="T14">
                      <a:pos x="T8" y="T9"/>
                    </a:cxn>
                  </a:cxnLst>
                  <a:rect l="T15" t="T16" r="T17" b="T18"/>
                  <a:pathLst>
                    <a:path w="32" h="20">
                      <a:moveTo>
                        <a:pt x="0" y="19"/>
                      </a:moveTo>
                      <a:lnTo>
                        <a:pt x="24" y="13"/>
                      </a:lnTo>
                      <a:lnTo>
                        <a:pt x="31" y="0"/>
                      </a:lnTo>
                      <a:lnTo>
                        <a:pt x="6" y="7"/>
                      </a:lnTo>
                      <a:lnTo>
                        <a:pt x="0" y="19"/>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45" name="Freeform 151"/>
                <p:cNvSpPr>
                  <a:spLocks/>
                </p:cNvSpPr>
                <p:nvPr/>
              </p:nvSpPr>
              <p:spPr bwMode="auto">
                <a:xfrm>
                  <a:off x="3620" y="2699"/>
                  <a:ext cx="1" cy="12"/>
                </a:xfrm>
                <a:custGeom>
                  <a:avLst/>
                  <a:gdLst>
                    <a:gd name="T0" fmla="*/ 0 w 1"/>
                    <a:gd name="T1" fmla="*/ 0 h 12"/>
                    <a:gd name="T2" fmla="*/ 0 w 1"/>
                    <a:gd name="T3" fmla="*/ 0 h 12"/>
                    <a:gd name="T4" fmla="*/ 0 w 1"/>
                    <a:gd name="T5" fmla="*/ 11 h 12"/>
                    <a:gd name="T6" fmla="*/ 0 w 1"/>
                    <a:gd name="T7" fmla="*/ 0 h 12"/>
                    <a:gd name="T8" fmla="*/ 0 60000 65536"/>
                    <a:gd name="T9" fmla="*/ 0 60000 65536"/>
                    <a:gd name="T10" fmla="*/ 0 60000 65536"/>
                    <a:gd name="T11" fmla="*/ 0 60000 65536"/>
                    <a:gd name="T12" fmla="*/ 0 w 1"/>
                    <a:gd name="T13" fmla="*/ 0 h 12"/>
                    <a:gd name="T14" fmla="*/ 1 w 1"/>
                    <a:gd name="T15" fmla="*/ 12 h 12"/>
                  </a:gdLst>
                  <a:ahLst/>
                  <a:cxnLst>
                    <a:cxn ang="T8">
                      <a:pos x="T0" y="T1"/>
                    </a:cxn>
                    <a:cxn ang="T9">
                      <a:pos x="T2" y="T3"/>
                    </a:cxn>
                    <a:cxn ang="T10">
                      <a:pos x="T4" y="T5"/>
                    </a:cxn>
                    <a:cxn ang="T11">
                      <a:pos x="T6" y="T7"/>
                    </a:cxn>
                  </a:cxnLst>
                  <a:rect l="T12" t="T13" r="T14" b="T15"/>
                  <a:pathLst>
                    <a:path w="1" h="12">
                      <a:moveTo>
                        <a:pt x="0" y="0"/>
                      </a:moveTo>
                      <a:lnTo>
                        <a:pt x="0" y="0"/>
                      </a:lnTo>
                      <a:lnTo>
                        <a:pt x="0"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46" name="Freeform 152"/>
                <p:cNvSpPr>
                  <a:spLocks/>
                </p:cNvSpPr>
                <p:nvPr/>
              </p:nvSpPr>
              <p:spPr bwMode="auto">
                <a:xfrm>
                  <a:off x="3642" y="2691"/>
                  <a:ext cx="17" cy="12"/>
                </a:xfrm>
                <a:custGeom>
                  <a:avLst/>
                  <a:gdLst>
                    <a:gd name="T0" fmla="*/ 0 w 17"/>
                    <a:gd name="T1" fmla="*/ 11 h 12"/>
                    <a:gd name="T2" fmla="*/ 11 w 17"/>
                    <a:gd name="T3" fmla="*/ 11 h 12"/>
                    <a:gd name="T4" fmla="*/ 16 w 17"/>
                    <a:gd name="T5" fmla="*/ 0 h 12"/>
                    <a:gd name="T6" fmla="*/ 5 w 17"/>
                    <a:gd name="T7" fmla="*/ 0 h 12"/>
                    <a:gd name="T8" fmla="*/ 0 w 17"/>
                    <a:gd name="T9" fmla="*/ 11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11"/>
                      </a:moveTo>
                      <a:lnTo>
                        <a:pt x="11" y="11"/>
                      </a:lnTo>
                      <a:lnTo>
                        <a:pt x="16" y="0"/>
                      </a:lnTo>
                      <a:lnTo>
                        <a:pt x="5"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47" name="Freeform 153"/>
                <p:cNvSpPr>
                  <a:spLocks/>
                </p:cNvSpPr>
                <p:nvPr/>
              </p:nvSpPr>
              <p:spPr bwMode="auto">
                <a:xfrm>
                  <a:off x="3642" y="2691"/>
                  <a:ext cx="17" cy="12"/>
                </a:xfrm>
                <a:custGeom>
                  <a:avLst/>
                  <a:gdLst>
                    <a:gd name="T0" fmla="*/ 0 w 17"/>
                    <a:gd name="T1" fmla="*/ 11 h 12"/>
                    <a:gd name="T2" fmla="*/ 11 w 17"/>
                    <a:gd name="T3" fmla="*/ 11 h 12"/>
                    <a:gd name="T4" fmla="*/ 16 w 17"/>
                    <a:gd name="T5" fmla="*/ 0 h 12"/>
                    <a:gd name="T6" fmla="*/ 5 w 17"/>
                    <a:gd name="T7" fmla="*/ 0 h 12"/>
                    <a:gd name="T8" fmla="*/ 0 w 17"/>
                    <a:gd name="T9" fmla="*/ 11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11"/>
                      </a:moveTo>
                      <a:lnTo>
                        <a:pt x="11" y="11"/>
                      </a:lnTo>
                      <a:lnTo>
                        <a:pt x="16" y="0"/>
                      </a:lnTo>
                      <a:lnTo>
                        <a:pt x="5"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48" name="Freeform 154"/>
                <p:cNvSpPr>
                  <a:spLocks/>
                </p:cNvSpPr>
                <p:nvPr/>
              </p:nvSpPr>
              <p:spPr bwMode="auto">
                <a:xfrm>
                  <a:off x="3671" y="2683"/>
                  <a:ext cx="25" cy="11"/>
                </a:xfrm>
                <a:custGeom>
                  <a:avLst/>
                  <a:gdLst>
                    <a:gd name="T0" fmla="*/ 0 w 25"/>
                    <a:gd name="T1" fmla="*/ 10 h 11"/>
                    <a:gd name="T2" fmla="*/ 18 w 25"/>
                    <a:gd name="T3" fmla="*/ 10 h 11"/>
                    <a:gd name="T4" fmla="*/ 24 w 25"/>
                    <a:gd name="T5" fmla="*/ 0 h 11"/>
                    <a:gd name="T6" fmla="*/ 6 w 25"/>
                    <a:gd name="T7" fmla="*/ 0 h 11"/>
                    <a:gd name="T8" fmla="*/ 0 w 25"/>
                    <a:gd name="T9" fmla="*/ 10 h 11"/>
                    <a:gd name="T10" fmla="*/ 0 60000 65536"/>
                    <a:gd name="T11" fmla="*/ 0 60000 65536"/>
                    <a:gd name="T12" fmla="*/ 0 60000 65536"/>
                    <a:gd name="T13" fmla="*/ 0 60000 65536"/>
                    <a:gd name="T14" fmla="*/ 0 60000 65536"/>
                    <a:gd name="T15" fmla="*/ 0 w 25"/>
                    <a:gd name="T16" fmla="*/ 0 h 11"/>
                    <a:gd name="T17" fmla="*/ 25 w 25"/>
                    <a:gd name="T18" fmla="*/ 11 h 11"/>
                  </a:gdLst>
                  <a:ahLst/>
                  <a:cxnLst>
                    <a:cxn ang="T10">
                      <a:pos x="T0" y="T1"/>
                    </a:cxn>
                    <a:cxn ang="T11">
                      <a:pos x="T2" y="T3"/>
                    </a:cxn>
                    <a:cxn ang="T12">
                      <a:pos x="T4" y="T5"/>
                    </a:cxn>
                    <a:cxn ang="T13">
                      <a:pos x="T6" y="T7"/>
                    </a:cxn>
                    <a:cxn ang="T14">
                      <a:pos x="T8" y="T9"/>
                    </a:cxn>
                  </a:cxnLst>
                  <a:rect l="T15" t="T16" r="T17" b="T18"/>
                  <a:pathLst>
                    <a:path w="25" h="11">
                      <a:moveTo>
                        <a:pt x="0" y="10"/>
                      </a:moveTo>
                      <a:lnTo>
                        <a:pt x="18" y="10"/>
                      </a:lnTo>
                      <a:lnTo>
                        <a:pt x="24" y="0"/>
                      </a:lnTo>
                      <a:lnTo>
                        <a:pt x="6"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49" name="Freeform 155"/>
                <p:cNvSpPr>
                  <a:spLocks/>
                </p:cNvSpPr>
                <p:nvPr/>
              </p:nvSpPr>
              <p:spPr bwMode="auto">
                <a:xfrm>
                  <a:off x="3679" y="2683"/>
                  <a:ext cx="10" cy="11"/>
                </a:xfrm>
                <a:custGeom>
                  <a:avLst/>
                  <a:gdLst>
                    <a:gd name="T0" fmla="*/ 0 w 10"/>
                    <a:gd name="T1" fmla="*/ 10 h 11"/>
                    <a:gd name="T2" fmla="*/ 4 w 10"/>
                    <a:gd name="T3" fmla="*/ 10 h 11"/>
                    <a:gd name="T4" fmla="*/ 9 w 10"/>
                    <a:gd name="T5" fmla="*/ 0 h 11"/>
                    <a:gd name="T6" fmla="*/ 4 w 10"/>
                    <a:gd name="T7" fmla="*/ 0 h 11"/>
                    <a:gd name="T8" fmla="*/ 0 w 10"/>
                    <a:gd name="T9" fmla="*/ 1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10"/>
                      </a:moveTo>
                      <a:lnTo>
                        <a:pt x="4" y="10"/>
                      </a:lnTo>
                      <a:lnTo>
                        <a:pt x="9" y="0"/>
                      </a:lnTo>
                      <a:lnTo>
                        <a:pt x="4"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50" name="Freeform 156"/>
                <p:cNvSpPr>
                  <a:spLocks/>
                </p:cNvSpPr>
                <p:nvPr/>
              </p:nvSpPr>
              <p:spPr bwMode="auto">
                <a:xfrm>
                  <a:off x="3716" y="2683"/>
                  <a:ext cx="10" cy="11"/>
                </a:xfrm>
                <a:custGeom>
                  <a:avLst/>
                  <a:gdLst>
                    <a:gd name="T0" fmla="*/ 0 w 10"/>
                    <a:gd name="T1" fmla="*/ 10 h 11"/>
                    <a:gd name="T2" fmla="*/ 4 w 10"/>
                    <a:gd name="T3" fmla="*/ 10 h 11"/>
                    <a:gd name="T4" fmla="*/ 9 w 10"/>
                    <a:gd name="T5" fmla="*/ 0 h 11"/>
                    <a:gd name="T6" fmla="*/ 4 w 10"/>
                    <a:gd name="T7" fmla="*/ 0 h 11"/>
                    <a:gd name="T8" fmla="*/ 0 w 10"/>
                    <a:gd name="T9" fmla="*/ 1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10"/>
                      </a:moveTo>
                      <a:lnTo>
                        <a:pt x="4" y="10"/>
                      </a:lnTo>
                      <a:lnTo>
                        <a:pt x="9" y="0"/>
                      </a:lnTo>
                      <a:lnTo>
                        <a:pt x="4"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51" name="Freeform 157"/>
                <p:cNvSpPr>
                  <a:spLocks/>
                </p:cNvSpPr>
                <p:nvPr/>
              </p:nvSpPr>
              <p:spPr bwMode="auto">
                <a:xfrm>
                  <a:off x="3708" y="2675"/>
                  <a:ext cx="25" cy="19"/>
                </a:xfrm>
                <a:custGeom>
                  <a:avLst/>
                  <a:gdLst>
                    <a:gd name="T0" fmla="*/ 0 w 25"/>
                    <a:gd name="T1" fmla="*/ 18 h 19"/>
                    <a:gd name="T2" fmla="*/ 18 w 25"/>
                    <a:gd name="T3" fmla="*/ 12 h 19"/>
                    <a:gd name="T4" fmla="*/ 24 w 25"/>
                    <a:gd name="T5" fmla="*/ 0 h 19"/>
                    <a:gd name="T6" fmla="*/ 6 w 25"/>
                    <a:gd name="T7" fmla="*/ 6 h 19"/>
                    <a:gd name="T8" fmla="*/ 0 w 25"/>
                    <a:gd name="T9" fmla="*/ 18 h 19"/>
                    <a:gd name="T10" fmla="*/ 0 60000 65536"/>
                    <a:gd name="T11" fmla="*/ 0 60000 65536"/>
                    <a:gd name="T12" fmla="*/ 0 60000 65536"/>
                    <a:gd name="T13" fmla="*/ 0 60000 65536"/>
                    <a:gd name="T14" fmla="*/ 0 60000 65536"/>
                    <a:gd name="T15" fmla="*/ 0 w 25"/>
                    <a:gd name="T16" fmla="*/ 0 h 19"/>
                    <a:gd name="T17" fmla="*/ 25 w 25"/>
                    <a:gd name="T18" fmla="*/ 19 h 19"/>
                  </a:gdLst>
                  <a:ahLst/>
                  <a:cxnLst>
                    <a:cxn ang="T10">
                      <a:pos x="T0" y="T1"/>
                    </a:cxn>
                    <a:cxn ang="T11">
                      <a:pos x="T2" y="T3"/>
                    </a:cxn>
                    <a:cxn ang="T12">
                      <a:pos x="T4" y="T5"/>
                    </a:cxn>
                    <a:cxn ang="T13">
                      <a:pos x="T6" y="T7"/>
                    </a:cxn>
                    <a:cxn ang="T14">
                      <a:pos x="T8" y="T9"/>
                    </a:cxn>
                  </a:cxnLst>
                  <a:rect l="T15" t="T16" r="T17" b="T18"/>
                  <a:pathLst>
                    <a:path w="25" h="19">
                      <a:moveTo>
                        <a:pt x="0" y="18"/>
                      </a:moveTo>
                      <a:lnTo>
                        <a:pt x="18" y="12"/>
                      </a:lnTo>
                      <a:lnTo>
                        <a:pt x="24" y="0"/>
                      </a:lnTo>
                      <a:lnTo>
                        <a:pt x="6" y="6"/>
                      </a:lnTo>
                      <a:lnTo>
                        <a:pt x="0" y="18"/>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52" name="Freeform 158"/>
                <p:cNvSpPr>
                  <a:spLocks/>
                </p:cNvSpPr>
                <p:nvPr/>
              </p:nvSpPr>
              <p:spPr bwMode="auto">
                <a:xfrm>
                  <a:off x="3723" y="2675"/>
                  <a:ext cx="1" cy="11"/>
                </a:xfrm>
                <a:custGeom>
                  <a:avLst/>
                  <a:gdLst>
                    <a:gd name="T0" fmla="*/ 0 w 1"/>
                    <a:gd name="T1" fmla="*/ 0 h 11"/>
                    <a:gd name="T2" fmla="*/ 0 w 1"/>
                    <a:gd name="T3" fmla="*/ 0 h 11"/>
                    <a:gd name="T4" fmla="*/ 0 w 1"/>
                    <a:gd name="T5" fmla="*/ 10 h 11"/>
                    <a:gd name="T6" fmla="*/ 0 w 1"/>
                    <a:gd name="T7" fmla="*/ 0 h 11"/>
                    <a:gd name="T8" fmla="*/ 0 60000 65536"/>
                    <a:gd name="T9" fmla="*/ 0 60000 65536"/>
                    <a:gd name="T10" fmla="*/ 0 60000 65536"/>
                    <a:gd name="T11" fmla="*/ 0 60000 65536"/>
                    <a:gd name="T12" fmla="*/ 0 w 1"/>
                    <a:gd name="T13" fmla="*/ 0 h 11"/>
                    <a:gd name="T14" fmla="*/ 1 w 1"/>
                    <a:gd name="T15" fmla="*/ 11 h 11"/>
                  </a:gdLst>
                  <a:ahLst/>
                  <a:cxnLst>
                    <a:cxn ang="T8">
                      <a:pos x="T0" y="T1"/>
                    </a:cxn>
                    <a:cxn ang="T9">
                      <a:pos x="T2" y="T3"/>
                    </a:cxn>
                    <a:cxn ang="T10">
                      <a:pos x="T4" y="T5"/>
                    </a:cxn>
                    <a:cxn ang="T11">
                      <a:pos x="T6" y="T7"/>
                    </a:cxn>
                  </a:cxnLst>
                  <a:rect l="T12" t="T13" r="T14" b="T15"/>
                  <a:pathLst>
                    <a:path w="1" h="11">
                      <a:moveTo>
                        <a:pt x="0" y="0"/>
                      </a:moveTo>
                      <a:lnTo>
                        <a:pt x="0" y="0"/>
                      </a:lnTo>
                      <a:lnTo>
                        <a:pt x="0"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53" name="Freeform 159"/>
                <p:cNvSpPr>
                  <a:spLocks/>
                </p:cNvSpPr>
                <p:nvPr/>
              </p:nvSpPr>
              <p:spPr bwMode="auto">
                <a:xfrm>
                  <a:off x="3745" y="2675"/>
                  <a:ext cx="18" cy="11"/>
                </a:xfrm>
                <a:custGeom>
                  <a:avLst/>
                  <a:gdLst>
                    <a:gd name="T0" fmla="*/ 0 w 18"/>
                    <a:gd name="T1" fmla="*/ 10 h 11"/>
                    <a:gd name="T2" fmla="*/ 11 w 18"/>
                    <a:gd name="T3" fmla="*/ 10 h 11"/>
                    <a:gd name="T4" fmla="*/ 17 w 18"/>
                    <a:gd name="T5" fmla="*/ 0 h 11"/>
                    <a:gd name="T6" fmla="*/ 6 w 18"/>
                    <a:gd name="T7" fmla="*/ 0 h 11"/>
                    <a:gd name="T8" fmla="*/ 0 w 18"/>
                    <a:gd name="T9" fmla="*/ 10 h 11"/>
                    <a:gd name="T10" fmla="*/ 0 60000 65536"/>
                    <a:gd name="T11" fmla="*/ 0 60000 65536"/>
                    <a:gd name="T12" fmla="*/ 0 60000 65536"/>
                    <a:gd name="T13" fmla="*/ 0 60000 65536"/>
                    <a:gd name="T14" fmla="*/ 0 60000 65536"/>
                    <a:gd name="T15" fmla="*/ 0 w 18"/>
                    <a:gd name="T16" fmla="*/ 0 h 11"/>
                    <a:gd name="T17" fmla="*/ 18 w 18"/>
                    <a:gd name="T18" fmla="*/ 11 h 11"/>
                  </a:gdLst>
                  <a:ahLst/>
                  <a:cxnLst>
                    <a:cxn ang="T10">
                      <a:pos x="T0" y="T1"/>
                    </a:cxn>
                    <a:cxn ang="T11">
                      <a:pos x="T2" y="T3"/>
                    </a:cxn>
                    <a:cxn ang="T12">
                      <a:pos x="T4" y="T5"/>
                    </a:cxn>
                    <a:cxn ang="T13">
                      <a:pos x="T6" y="T7"/>
                    </a:cxn>
                    <a:cxn ang="T14">
                      <a:pos x="T8" y="T9"/>
                    </a:cxn>
                  </a:cxnLst>
                  <a:rect l="T15" t="T16" r="T17" b="T18"/>
                  <a:pathLst>
                    <a:path w="18" h="11">
                      <a:moveTo>
                        <a:pt x="0" y="10"/>
                      </a:moveTo>
                      <a:lnTo>
                        <a:pt x="11" y="10"/>
                      </a:lnTo>
                      <a:lnTo>
                        <a:pt x="17" y="0"/>
                      </a:lnTo>
                      <a:lnTo>
                        <a:pt x="6"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54" name="Freeform 160"/>
                <p:cNvSpPr>
                  <a:spLocks/>
                </p:cNvSpPr>
                <p:nvPr/>
              </p:nvSpPr>
              <p:spPr bwMode="auto">
                <a:xfrm>
                  <a:off x="3745" y="2675"/>
                  <a:ext cx="18" cy="11"/>
                </a:xfrm>
                <a:custGeom>
                  <a:avLst/>
                  <a:gdLst>
                    <a:gd name="T0" fmla="*/ 0 w 18"/>
                    <a:gd name="T1" fmla="*/ 0 h 11"/>
                    <a:gd name="T2" fmla="*/ 11 w 18"/>
                    <a:gd name="T3" fmla="*/ 0 h 11"/>
                    <a:gd name="T4" fmla="*/ 17 w 18"/>
                    <a:gd name="T5" fmla="*/ 10 h 11"/>
                    <a:gd name="T6" fmla="*/ 6 w 18"/>
                    <a:gd name="T7" fmla="*/ 10 h 11"/>
                    <a:gd name="T8" fmla="*/ 0 w 18"/>
                    <a:gd name="T9" fmla="*/ 0 h 11"/>
                    <a:gd name="T10" fmla="*/ 0 60000 65536"/>
                    <a:gd name="T11" fmla="*/ 0 60000 65536"/>
                    <a:gd name="T12" fmla="*/ 0 60000 65536"/>
                    <a:gd name="T13" fmla="*/ 0 60000 65536"/>
                    <a:gd name="T14" fmla="*/ 0 60000 65536"/>
                    <a:gd name="T15" fmla="*/ 0 w 18"/>
                    <a:gd name="T16" fmla="*/ 0 h 11"/>
                    <a:gd name="T17" fmla="*/ 18 w 18"/>
                    <a:gd name="T18" fmla="*/ 11 h 11"/>
                  </a:gdLst>
                  <a:ahLst/>
                  <a:cxnLst>
                    <a:cxn ang="T10">
                      <a:pos x="T0" y="T1"/>
                    </a:cxn>
                    <a:cxn ang="T11">
                      <a:pos x="T2" y="T3"/>
                    </a:cxn>
                    <a:cxn ang="T12">
                      <a:pos x="T4" y="T5"/>
                    </a:cxn>
                    <a:cxn ang="T13">
                      <a:pos x="T6" y="T7"/>
                    </a:cxn>
                    <a:cxn ang="T14">
                      <a:pos x="T8" y="T9"/>
                    </a:cxn>
                  </a:cxnLst>
                  <a:rect l="T15" t="T16" r="T17" b="T18"/>
                  <a:pathLst>
                    <a:path w="18" h="11">
                      <a:moveTo>
                        <a:pt x="0" y="0"/>
                      </a:moveTo>
                      <a:lnTo>
                        <a:pt x="11" y="0"/>
                      </a:lnTo>
                      <a:lnTo>
                        <a:pt x="17" y="10"/>
                      </a:lnTo>
                      <a:lnTo>
                        <a:pt x="6"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55" name="Freeform 161"/>
                <p:cNvSpPr>
                  <a:spLocks/>
                </p:cNvSpPr>
                <p:nvPr/>
              </p:nvSpPr>
              <p:spPr bwMode="auto">
                <a:xfrm>
                  <a:off x="3782" y="2667"/>
                  <a:ext cx="18" cy="19"/>
                </a:xfrm>
                <a:custGeom>
                  <a:avLst/>
                  <a:gdLst>
                    <a:gd name="T0" fmla="*/ 0 w 18"/>
                    <a:gd name="T1" fmla="*/ 18 h 19"/>
                    <a:gd name="T2" fmla="*/ 11 w 18"/>
                    <a:gd name="T3" fmla="*/ 12 h 19"/>
                    <a:gd name="T4" fmla="*/ 17 w 18"/>
                    <a:gd name="T5" fmla="*/ 0 h 19"/>
                    <a:gd name="T6" fmla="*/ 6 w 18"/>
                    <a:gd name="T7" fmla="*/ 6 h 19"/>
                    <a:gd name="T8" fmla="*/ 0 w 18"/>
                    <a:gd name="T9" fmla="*/ 18 h 19"/>
                    <a:gd name="T10" fmla="*/ 0 60000 65536"/>
                    <a:gd name="T11" fmla="*/ 0 60000 65536"/>
                    <a:gd name="T12" fmla="*/ 0 60000 65536"/>
                    <a:gd name="T13" fmla="*/ 0 60000 65536"/>
                    <a:gd name="T14" fmla="*/ 0 60000 65536"/>
                    <a:gd name="T15" fmla="*/ 0 w 18"/>
                    <a:gd name="T16" fmla="*/ 0 h 19"/>
                    <a:gd name="T17" fmla="*/ 18 w 18"/>
                    <a:gd name="T18" fmla="*/ 19 h 19"/>
                  </a:gdLst>
                  <a:ahLst/>
                  <a:cxnLst>
                    <a:cxn ang="T10">
                      <a:pos x="T0" y="T1"/>
                    </a:cxn>
                    <a:cxn ang="T11">
                      <a:pos x="T2" y="T3"/>
                    </a:cxn>
                    <a:cxn ang="T12">
                      <a:pos x="T4" y="T5"/>
                    </a:cxn>
                    <a:cxn ang="T13">
                      <a:pos x="T6" y="T7"/>
                    </a:cxn>
                    <a:cxn ang="T14">
                      <a:pos x="T8" y="T9"/>
                    </a:cxn>
                  </a:cxnLst>
                  <a:rect l="T15" t="T16" r="T17" b="T18"/>
                  <a:pathLst>
                    <a:path w="18" h="19">
                      <a:moveTo>
                        <a:pt x="0" y="18"/>
                      </a:moveTo>
                      <a:lnTo>
                        <a:pt x="11" y="12"/>
                      </a:lnTo>
                      <a:lnTo>
                        <a:pt x="17" y="0"/>
                      </a:lnTo>
                      <a:lnTo>
                        <a:pt x="6" y="6"/>
                      </a:lnTo>
                      <a:lnTo>
                        <a:pt x="0" y="18"/>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56" name="Freeform 162"/>
                <p:cNvSpPr>
                  <a:spLocks/>
                </p:cNvSpPr>
                <p:nvPr/>
              </p:nvSpPr>
              <p:spPr bwMode="auto">
                <a:xfrm>
                  <a:off x="3782" y="2667"/>
                  <a:ext cx="18" cy="11"/>
                </a:xfrm>
                <a:custGeom>
                  <a:avLst/>
                  <a:gdLst>
                    <a:gd name="T0" fmla="*/ 0 w 18"/>
                    <a:gd name="T1" fmla="*/ 0 h 11"/>
                    <a:gd name="T2" fmla="*/ 11 w 18"/>
                    <a:gd name="T3" fmla="*/ 0 h 11"/>
                    <a:gd name="T4" fmla="*/ 17 w 18"/>
                    <a:gd name="T5" fmla="*/ 10 h 11"/>
                    <a:gd name="T6" fmla="*/ 6 w 18"/>
                    <a:gd name="T7" fmla="*/ 10 h 11"/>
                    <a:gd name="T8" fmla="*/ 0 w 18"/>
                    <a:gd name="T9" fmla="*/ 0 h 11"/>
                    <a:gd name="T10" fmla="*/ 0 60000 65536"/>
                    <a:gd name="T11" fmla="*/ 0 60000 65536"/>
                    <a:gd name="T12" fmla="*/ 0 60000 65536"/>
                    <a:gd name="T13" fmla="*/ 0 60000 65536"/>
                    <a:gd name="T14" fmla="*/ 0 60000 65536"/>
                    <a:gd name="T15" fmla="*/ 0 w 18"/>
                    <a:gd name="T16" fmla="*/ 0 h 11"/>
                    <a:gd name="T17" fmla="*/ 18 w 18"/>
                    <a:gd name="T18" fmla="*/ 11 h 11"/>
                  </a:gdLst>
                  <a:ahLst/>
                  <a:cxnLst>
                    <a:cxn ang="T10">
                      <a:pos x="T0" y="T1"/>
                    </a:cxn>
                    <a:cxn ang="T11">
                      <a:pos x="T2" y="T3"/>
                    </a:cxn>
                    <a:cxn ang="T12">
                      <a:pos x="T4" y="T5"/>
                    </a:cxn>
                    <a:cxn ang="T13">
                      <a:pos x="T6" y="T7"/>
                    </a:cxn>
                    <a:cxn ang="T14">
                      <a:pos x="T8" y="T9"/>
                    </a:cxn>
                  </a:cxnLst>
                  <a:rect l="T15" t="T16" r="T17" b="T18"/>
                  <a:pathLst>
                    <a:path w="18" h="11">
                      <a:moveTo>
                        <a:pt x="0" y="0"/>
                      </a:moveTo>
                      <a:lnTo>
                        <a:pt x="11" y="0"/>
                      </a:lnTo>
                      <a:lnTo>
                        <a:pt x="17" y="10"/>
                      </a:lnTo>
                      <a:lnTo>
                        <a:pt x="6"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57" name="Freeform 163"/>
                <p:cNvSpPr>
                  <a:spLocks/>
                </p:cNvSpPr>
                <p:nvPr/>
              </p:nvSpPr>
              <p:spPr bwMode="auto">
                <a:xfrm>
                  <a:off x="3827" y="2675"/>
                  <a:ext cx="2" cy="11"/>
                </a:xfrm>
                <a:custGeom>
                  <a:avLst/>
                  <a:gdLst>
                    <a:gd name="T0" fmla="*/ 0 w 2"/>
                    <a:gd name="T1" fmla="*/ 0 h 11"/>
                    <a:gd name="T2" fmla="*/ 0 w 2"/>
                    <a:gd name="T3" fmla="*/ 0 h 11"/>
                    <a:gd name="T4" fmla="*/ 1 w 2"/>
                    <a:gd name="T5" fmla="*/ 10 h 11"/>
                    <a:gd name="T6" fmla="*/ 0 w 2"/>
                    <a:gd name="T7" fmla="*/ 0 h 11"/>
                    <a:gd name="T8" fmla="*/ 0 60000 65536"/>
                    <a:gd name="T9" fmla="*/ 0 60000 65536"/>
                    <a:gd name="T10" fmla="*/ 0 60000 65536"/>
                    <a:gd name="T11" fmla="*/ 0 60000 65536"/>
                    <a:gd name="T12" fmla="*/ 0 w 2"/>
                    <a:gd name="T13" fmla="*/ 0 h 11"/>
                    <a:gd name="T14" fmla="*/ 2 w 2"/>
                    <a:gd name="T15" fmla="*/ 11 h 11"/>
                  </a:gdLst>
                  <a:ahLst/>
                  <a:cxnLst>
                    <a:cxn ang="T8">
                      <a:pos x="T0" y="T1"/>
                    </a:cxn>
                    <a:cxn ang="T9">
                      <a:pos x="T2" y="T3"/>
                    </a:cxn>
                    <a:cxn ang="T10">
                      <a:pos x="T4" y="T5"/>
                    </a:cxn>
                    <a:cxn ang="T11">
                      <a:pos x="T6" y="T7"/>
                    </a:cxn>
                  </a:cxnLst>
                  <a:rect l="T12" t="T13" r="T14" b="T15"/>
                  <a:pathLst>
                    <a:path w="2" h="11">
                      <a:moveTo>
                        <a:pt x="0" y="0"/>
                      </a:moveTo>
                      <a:lnTo>
                        <a:pt x="0" y="0"/>
                      </a:lnTo>
                      <a:lnTo>
                        <a:pt x="1"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58" name="Freeform 164"/>
                <p:cNvSpPr>
                  <a:spLocks/>
                </p:cNvSpPr>
                <p:nvPr/>
              </p:nvSpPr>
              <p:spPr bwMode="auto">
                <a:xfrm>
                  <a:off x="3812" y="2667"/>
                  <a:ext cx="25" cy="19"/>
                </a:xfrm>
                <a:custGeom>
                  <a:avLst/>
                  <a:gdLst>
                    <a:gd name="T0" fmla="*/ 0 w 25"/>
                    <a:gd name="T1" fmla="*/ 18 h 19"/>
                    <a:gd name="T2" fmla="*/ 18 w 25"/>
                    <a:gd name="T3" fmla="*/ 12 h 19"/>
                    <a:gd name="T4" fmla="*/ 24 w 25"/>
                    <a:gd name="T5" fmla="*/ 0 h 19"/>
                    <a:gd name="T6" fmla="*/ 6 w 25"/>
                    <a:gd name="T7" fmla="*/ 6 h 19"/>
                    <a:gd name="T8" fmla="*/ 0 w 25"/>
                    <a:gd name="T9" fmla="*/ 18 h 19"/>
                    <a:gd name="T10" fmla="*/ 0 60000 65536"/>
                    <a:gd name="T11" fmla="*/ 0 60000 65536"/>
                    <a:gd name="T12" fmla="*/ 0 60000 65536"/>
                    <a:gd name="T13" fmla="*/ 0 60000 65536"/>
                    <a:gd name="T14" fmla="*/ 0 60000 65536"/>
                    <a:gd name="T15" fmla="*/ 0 w 25"/>
                    <a:gd name="T16" fmla="*/ 0 h 19"/>
                    <a:gd name="T17" fmla="*/ 25 w 25"/>
                    <a:gd name="T18" fmla="*/ 19 h 19"/>
                  </a:gdLst>
                  <a:ahLst/>
                  <a:cxnLst>
                    <a:cxn ang="T10">
                      <a:pos x="T0" y="T1"/>
                    </a:cxn>
                    <a:cxn ang="T11">
                      <a:pos x="T2" y="T3"/>
                    </a:cxn>
                    <a:cxn ang="T12">
                      <a:pos x="T4" y="T5"/>
                    </a:cxn>
                    <a:cxn ang="T13">
                      <a:pos x="T6" y="T7"/>
                    </a:cxn>
                    <a:cxn ang="T14">
                      <a:pos x="T8" y="T9"/>
                    </a:cxn>
                  </a:cxnLst>
                  <a:rect l="T15" t="T16" r="T17" b="T18"/>
                  <a:pathLst>
                    <a:path w="25" h="19">
                      <a:moveTo>
                        <a:pt x="0" y="18"/>
                      </a:moveTo>
                      <a:lnTo>
                        <a:pt x="18" y="12"/>
                      </a:lnTo>
                      <a:lnTo>
                        <a:pt x="24" y="0"/>
                      </a:lnTo>
                      <a:lnTo>
                        <a:pt x="6" y="6"/>
                      </a:lnTo>
                      <a:lnTo>
                        <a:pt x="0" y="18"/>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59" name="Freeform 165"/>
                <p:cNvSpPr>
                  <a:spLocks/>
                </p:cNvSpPr>
                <p:nvPr/>
              </p:nvSpPr>
              <p:spPr bwMode="auto">
                <a:xfrm>
                  <a:off x="3820" y="2667"/>
                  <a:ext cx="9" cy="11"/>
                </a:xfrm>
                <a:custGeom>
                  <a:avLst/>
                  <a:gdLst>
                    <a:gd name="T0" fmla="*/ 0 w 9"/>
                    <a:gd name="T1" fmla="*/ 10 h 11"/>
                    <a:gd name="T2" fmla="*/ 4 w 9"/>
                    <a:gd name="T3" fmla="*/ 10 h 11"/>
                    <a:gd name="T4" fmla="*/ 8 w 9"/>
                    <a:gd name="T5" fmla="*/ 0 h 11"/>
                    <a:gd name="T6" fmla="*/ 4 w 9"/>
                    <a:gd name="T7" fmla="*/ 0 h 11"/>
                    <a:gd name="T8" fmla="*/ 0 w 9"/>
                    <a:gd name="T9" fmla="*/ 10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0" y="10"/>
                      </a:moveTo>
                      <a:lnTo>
                        <a:pt x="4" y="10"/>
                      </a:lnTo>
                      <a:lnTo>
                        <a:pt x="8" y="0"/>
                      </a:lnTo>
                      <a:lnTo>
                        <a:pt x="4"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60" name="Freeform 166"/>
                <p:cNvSpPr>
                  <a:spLocks/>
                </p:cNvSpPr>
                <p:nvPr/>
              </p:nvSpPr>
              <p:spPr bwMode="auto">
                <a:xfrm>
                  <a:off x="3857" y="2667"/>
                  <a:ext cx="24" cy="19"/>
                </a:xfrm>
                <a:custGeom>
                  <a:avLst/>
                  <a:gdLst>
                    <a:gd name="T0" fmla="*/ 0 w 24"/>
                    <a:gd name="T1" fmla="*/ 0 h 19"/>
                    <a:gd name="T2" fmla="*/ 17 w 24"/>
                    <a:gd name="T3" fmla="*/ 6 h 19"/>
                    <a:gd name="T4" fmla="*/ 23 w 24"/>
                    <a:gd name="T5" fmla="*/ 18 h 19"/>
                    <a:gd name="T6" fmla="*/ 6 w 24"/>
                    <a:gd name="T7" fmla="*/ 12 h 19"/>
                    <a:gd name="T8" fmla="*/ 0 w 24"/>
                    <a:gd name="T9" fmla="*/ 0 h 19"/>
                    <a:gd name="T10" fmla="*/ 0 60000 65536"/>
                    <a:gd name="T11" fmla="*/ 0 60000 65536"/>
                    <a:gd name="T12" fmla="*/ 0 60000 65536"/>
                    <a:gd name="T13" fmla="*/ 0 60000 65536"/>
                    <a:gd name="T14" fmla="*/ 0 60000 65536"/>
                    <a:gd name="T15" fmla="*/ 0 w 24"/>
                    <a:gd name="T16" fmla="*/ 0 h 19"/>
                    <a:gd name="T17" fmla="*/ 24 w 24"/>
                    <a:gd name="T18" fmla="*/ 19 h 19"/>
                  </a:gdLst>
                  <a:ahLst/>
                  <a:cxnLst>
                    <a:cxn ang="T10">
                      <a:pos x="T0" y="T1"/>
                    </a:cxn>
                    <a:cxn ang="T11">
                      <a:pos x="T2" y="T3"/>
                    </a:cxn>
                    <a:cxn ang="T12">
                      <a:pos x="T4" y="T5"/>
                    </a:cxn>
                    <a:cxn ang="T13">
                      <a:pos x="T6" y="T7"/>
                    </a:cxn>
                    <a:cxn ang="T14">
                      <a:pos x="T8" y="T9"/>
                    </a:cxn>
                  </a:cxnLst>
                  <a:rect l="T15" t="T16" r="T17" b="T18"/>
                  <a:pathLst>
                    <a:path w="24" h="19">
                      <a:moveTo>
                        <a:pt x="0" y="0"/>
                      </a:moveTo>
                      <a:lnTo>
                        <a:pt x="17" y="6"/>
                      </a:lnTo>
                      <a:lnTo>
                        <a:pt x="23" y="18"/>
                      </a:lnTo>
                      <a:lnTo>
                        <a:pt x="6" y="12"/>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61" name="Freeform 167"/>
                <p:cNvSpPr>
                  <a:spLocks/>
                </p:cNvSpPr>
                <p:nvPr/>
              </p:nvSpPr>
              <p:spPr bwMode="auto">
                <a:xfrm>
                  <a:off x="3864" y="2675"/>
                  <a:ext cx="10" cy="11"/>
                </a:xfrm>
                <a:custGeom>
                  <a:avLst/>
                  <a:gdLst>
                    <a:gd name="T0" fmla="*/ 0 w 10"/>
                    <a:gd name="T1" fmla="*/ 0 h 11"/>
                    <a:gd name="T2" fmla="*/ 4 w 10"/>
                    <a:gd name="T3" fmla="*/ 0 h 11"/>
                    <a:gd name="T4" fmla="*/ 9 w 10"/>
                    <a:gd name="T5" fmla="*/ 10 h 11"/>
                    <a:gd name="T6" fmla="*/ 4 w 10"/>
                    <a:gd name="T7" fmla="*/ 10 h 11"/>
                    <a:gd name="T8" fmla="*/ 0 w 10"/>
                    <a:gd name="T9" fmla="*/ 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0"/>
                      </a:moveTo>
                      <a:lnTo>
                        <a:pt x="4" y="0"/>
                      </a:lnTo>
                      <a:lnTo>
                        <a:pt x="9" y="10"/>
                      </a:lnTo>
                      <a:lnTo>
                        <a:pt x="4"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62" name="Freeform 168"/>
                <p:cNvSpPr>
                  <a:spLocks/>
                </p:cNvSpPr>
                <p:nvPr/>
              </p:nvSpPr>
              <p:spPr bwMode="auto">
                <a:xfrm>
                  <a:off x="3901" y="2667"/>
                  <a:ext cx="17" cy="11"/>
                </a:xfrm>
                <a:custGeom>
                  <a:avLst/>
                  <a:gdLst>
                    <a:gd name="T0" fmla="*/ 0 w 17"/>
                    <a:gd name="T1" fmla="*/ 10 h 11"/>
                    <a:gd name="T2" fmla="*/ 11 w 17"/>
                    <a:gd name="T3" fmla="*/ 10 h 11"/>
                    <a:gd name="T4" fmla="*/ 16 w 17"/>
                    <a:gd name="T5" fmla="*/ 0 h 11"/>
                    <a:gd name="T6" fmla="*/ 6 w 17"/>
                    <a:gd name="T7" fmla="*/ 0 h 11"/>
                    <a:gd name="T8" fmla="*/ 0 w 17"/>
                    <a:gd name="T9" fmla="*/ 1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10"/>
                      </a:moveTo>
                      <a:lnTo>
                        <a:pt x="11" y="10"/>
                      </a:lnTo>
                      <a:lnTo>
                        <a:pt x="16" y="0"/>
                      </a:lnTo>
                      <a:lnTo>
                        <a:pt x="6"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63" name="Freeform 169"/>
                <p:cNvSpPr>
                  <a:spLocks/>
                </p:cNvSpPr>
                <p:nvPr/>
              </p:nvSpPr>
              <p:spPr bwMode="auto">
                <a:xfrm>
                  <a:off x="3901" y="2667"/>
                  <a:ext cx="17" cy="11"/>
                </a:xfrm>
                <a:custGeom>
                  <a:avLst/>
                  <a:gdLst>
                    <a:gd name="T0" fmla="*/ 0 w 17"/>
                    <a:gd name="T1" fmla="*/ 0 h 11"/>
                    <a:gd name="T2" fmla="*/ 11 w 17"/>
                    <a:gd name="T3" fmla="*/ 0 h 11"/>
                    <a:gd name="T4" fmla="*/ 16 w 17"/>
                    <a:gd name="T5" fmla="*/ 10 h 11"/>
                    <a:gd name="T6" fmla="*/ 6 w 17"/>
                    <a:gd name="T7" fmla="*/ 10 h 11"/>
                    <a:gd name="T8" fmla="*/ 0 w 17"/>
                    <a:gd name="T9" fmla="*/ 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0"/>
                      </a:moveTo>
                      <a:lnTo>
                        <a:pt x="11" y="0"/>
                      </a:lnTo>
                      <a:lnTo>
                        <a:pt x="16" y="10"/>
                      </a:lnTo>
                      <a:lnTo>
                        <a:pt x="6"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64" name="Freeform 170"/>
                <p:cNvSpPr>
                  <a:spLocks/>
                </p:cNvSpPr>
                <p:nvPr/>
              </p:nvSpPr>
              <p:spPr bwMode="auto">
                <a:xfrm>
                  <a:off x="3931" y="2659"/>
                  <a:ext cx="24" cy="19"/>
                </a:xfrm>
                <a:custGeom>
                  <a:avLst/>
                  <a:gdLst>
                    <a:gd name="T0" fmla="*/ 0 w 24"/>
                    <a:gd name="T1" fmla="*/ 18 h 19"/>
                    <a:gd name="T2" fmla="*/ 17 w 24"/>
                    <a:gd name="T3" fmla="*/ 12 h 19"/>
                    <a:gd name="T4" fmla="*/ 23 w 24"/>
                    <a:gd name="T5" fmla="*/ 0 h 19"/>
                    <a:gd name="T6" fmla="*/ 6 w 24"/>
                    <a:gd name="T7" fmla="*/ 6 h 19"/>
                    <a:gd name="T8" fmla="*/ 0 w 24"/>
                    <a:gd name="T9" fmla="*/ 18 h 19"/>
                    <a:gd name="T10" fmla="*/ 0 60000 65536"/>
                    <a:gd name="T11" fmla="*/ 0 60000 65536"/>
                    <a:gd name="T12" fmla="*/ 0 60000 65536"/>
                    <a:gd name="T13" fmla="*/ 0 60000 65536"/>
                    <a:gd name="T14" fmla="*/ 0 60000 65536"/>
                    <a:gd name="T15" fmla="*/ 0 w 24"/>
                    <a:gd name="T16" fmla="*/ 0 h 19"/>
                    <a:gd name="T17" fmla="*/ 24 w 24"/>
                    <a:gd name="T18" fmla="*/ 19 h 19"/>
                  </a:gdLst>
                  <a:ahLst/>
                  <a:cxnLst>
                    <a:cxn ang="T10">
                      <a:pos x="T0" y="T1"/>
                    </a:cxn>
                    <a:cxn ang="T11">
                      <a:pos x="T2" y="T3"/>
                    </a:cxn>
                    <a:cxn ang="T12">
                      <a:pos x="T4" y="T5"/>
                    </a:cxn>
                    <a:cxn ang="T13">
                      <a:pos x="T6" y="T7"/>
                    </a:cxn>
                    <a:cxn ang="T14">
                      <a:pos x="T8" y="T9"/>
                    </a:cxn>
                  </a:cxnLst>
                  <a:rect l="T15" t="T16" r="T17" b="T18"/>
                  <a:pathLst>
                    <a:path w="24" h="19">
                      <a:moveTo>
                        <a:pt x="0" y="18"/>
                      </a:moveTo>
                      <a:lnTo>
                        <a:pt x="17" y="12"/>
                      </a:lnTo>
                      <a:lnTo>
                        <a:pt x="23" y="0"/>
                      </a:lnTo>
                      <a:lnTo>
                        <a:pt x="6" y="6"/>
                      </a:lnTo>
                      <a:lnTo>
                        <a:pt x="0" y="18"/>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65" name="Freeform 171"/>
                <p:cNvSpPr>
                  <a:spLocks/>
                </p:cNvSpPr>
                <p:nvPr/>
              </p:nvSpPr>
              <p:spPr bwMode="auto">
                <a:xfrm>
                  <a:off x="3938" y="2659"/>
                  <a:ext cx="10" cy="11"/>
                </a:xfrm>
                <a:custGeom>
                  <a:avLst/>
                  <a:gdLst>
                    <a:gd name="T0" fmla="*/ 0 w 10"/>
                    <a:gd name="T1" fmla="*/ 10 h 11"/>
                    <a:gd name="T2" fmla="*/ 4 w 10"/>
                    <a:gd name="T3" fmla="*/ 10 h 11"/>
                    <a:gd name="T4" fmla="*/ 9 w 10"/>
                    <a:gd name="T5" fmla="*/ 0 h 11"/>
                    <a:gd name="T6" fmla="*/ 4 w 10"/>
                    <a:gd name="T7" fmla="*/ 0 h 11"/>
                    <a:gd name="T8" fmla="*/ 0 w 10"/>
                    <a:gd name="T9" fmla="*/ 1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10"/>
                      </a:moveTo>
                      <a:lnTo>
                        <a:pt x="4" y="10"/>
                      </a:lnTo>
                      <a:lnTo>
                        <a:pt x="9" y="0"/>
                      </a:lnTo>
                      <a:lnTo>
                        <a:pt x="4"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66" name="Freeform 172"/>
                <p:cNvSpPr>
                  <a:spLocks/>
                </p:cNvSpPr>
                <p:nvPr/>
              </p:nvSpPr>
              <p:spPr bwMode="auto">
                <a:xfrm>
                  <a:off x="3975" y="2659"/>
                  <a:ext cx="10" cy="11"/>
                </a:xfrm>
                <a:custGeom>
                  <a:avLst/>
                  <a:gdLst>
                    <a:gd name="T0" fmla="*/ 0 w 10"/>
                    <a:gd name="T1" fmla="*/ 0 h 11"/>
                    <a:gd name="T2" fmla="*/ 4 w 10"/>
                    <a:gd name="T3" fmla="*/ 0 h 11"/>
                    <a:gd name="T4" fmla="*/ 9 w 10"/>
                    <a:gd name="T5" fmla="*/ 10 h 11"/>
                    <a:gd name="T6" fmla="*/ 4 w 10"/>
                    <a:gd name="T7" fmla="*/ 10 h 11"/>
                    <a:gd name="T8" fmla="*/ 0 w 10"/>
                    <a:gd name="T9" fmla="*/ 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0"/>
                      </a:moveTo>
                      <a:lnTo>
                        <a:pt x="4" y="0"/>
                      </a:lnTo>
                      <a:lnTo>
                        <a:pt x="9" y="10"/>
                      </a:lnTo>
                      <a:lnTo>
                        <a:pt x="4"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67" name="Freeform 173"/>
                <p:cNvSpPr>
                  <a:spLocks/>
                </p:cNvSpPr>
                <p:nvPr/>
              </p:nvSpPr>
              <p:spPr bwMode="auto">
                <a:xfrm>
                  <a:off x="3968" y="2659"/>
                  <a:ext cx="24" cy="11"/>
                </a:xfrm>
                <a:custGeom>
                  <a:avLst/>
                  <a:gdLst>
                    <a:gd name="T0" fmla="*/ 0 w 24"/>
                    <a:gd name="T1" fmla="*/ 10 h 11"/>
                    <a:gd name="T2" fmla="*/ 17 w 24"/>
                    <a:gd name="T3" fmla="*/ 10 h 11"/>
                    <a:gd name="T4" fmla="*/ 23 w 24"/>
                    <a:gd name="T5" fmla="*/ 0 h 11"/>
                    <a:gd name="T6" fmla="*/ 6 w 24"/>
                    <a:gd name="T7" fmla="*/ 0 h 11"/>
                    <a:gd name="T8" fmla="*/ 0 w 24"/>
                    <a:gd name="T9" fmla="*/ 10 h 11"/>
                    <a:gd name="T10" fmla="*/ 0 60000 65536"/>
                    <a:gd name="T11" fmla="*/ 0 60000 65536"/>
                    <a:gd name="T12" fmla="*/ 0 60000 65536"/>
                    <a:gd name="T13" fmla="*/ 0 60000 65536"/>
                    <a:gd name="T14" fmla="*/ 0 60000 65536"/>
                    <a:gd name="T15" fmla="*/ 0 w 24"/>
                    <a:gd name="T16" fmla="*/ 0 h 11"/>
                    <a:gd name="T17" fmla="*/ 24 w 24"/>
                    <a:gd name="T18" fmla="*/ 11 h 11"/>
                  </a:gdLst>
                  <a:ahLst/>
                  <a:cxnLst>
                    <a:cxn ang="T10">
                      <a:pos x="T0" y="T1"/>
                    </a:cxn>
                    <a:cxn ang="T11">
                      <a:pos x="T2" y="T3"/>
                    </a:cxn>
                    <a:cxn ang="T12">
                      <a:pos x="T4" y="T5"/>
                    </a:cxn>
                    <a:cxn ang="T13">
                      <a:pos x="T6" y="T7"/>
                    </a:cxn>
                    <a:cxn ang="T14">
                      <a:pos x="T8" y="T9"/>
                    </a:cxn>
                  </a:cxnLst>
                  <a:rect l="T15" t="T16" r="T17" b="T18"/>
                  <a:pathLst>
                    <a:path w="24" h="11">
                      <a:moveTo>
                        <a:pt x="0" y="10"/>
                      </a:moveTo>
                      <a:lnTo>
                        <a:pt x="17" y="10"/>
                      </a:lnTo>
                      <a:lnTo>
                        <a:pt x="23" y="0"/>
                      </a:lnTo>
                      <a:lnTo>
                        <a:pt x="6"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68" name="Freeform 174"/>
                <p:cNvSpPr>
                  <a:spLocks/>
                </p:cNvSpPr>
                <p:nvPr/>
              </p:nvSpPr>
              <p:spPr bwMode="auto">
                <a:xfrm>
                  <a:off x="4005" y="2651"/>
                  <a:ext cx="17" cy="11"/>
                </a:xfrm>
                <a:custGeom>
                  <a:avLst/>
                  <a:gdLst>
                    <a:gd name="T0" fmla="*/ 0 w 17"/>
                    <a:gd name="T1" fmla="*/ 10 h 11"/>
                    <a:gd name="T2" fmla="*/ 10 w 17"/>
                    <a:gd name="T3" fmla="*/ 10 h 11"/>
                    <a:gd name="T4" fmla="*/ 16 w 17"/>
                    <a:gd name="T5" fmla="*/ 0 h 11"/>
                    <a:gd name="T6" fmla="*/ 5 w 17"/>
                    <a:gd name="T7" fmla="*/ 0 h 11"/>
                    <a:gd name="T8" fmla="*/ 0 w 17"/>
                    <a:gd name="T9" fmla="*/ 1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10"/>
                      </a:moveTo>
                      <a:lnTo>
                        <a:pt x="10" y="10"/>
                      </a:lnTo>
                      <a:lnTo>
                        <a:pt x="16" y="0"/>
                      </a:lnTo>
                      <a:lnTo>
                        <a:pt x="5"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69" name="Freeform 175"/>
                <p:cNvSpPr>
                  <a:spLocks/>
                </p:cNvSpPr>
                <p:nvPr/>
              </p:nvSpPr>
              <p:spPr bwMode="auto">
                <a:xfrm>
                  <a:off x="4005" y="2651"/>
                  <a:ext cx="17" cy="11"/>
                </a:xfrm>
                <a:custGeom>
                  <a:avLst/>
                  <a:gdLst>
                    <a:gd name="T0" fmla="*/ 0 w 17"/>
                    <a:gd name="T1" fmla="*/ 0 h 11"/>
                    <a:gd name="T2" fmla="*/ 10 w 17"/>
                    <a:gd name="T3" fmla="*/ 0 h 11"/>
                    <a:gd name="T4" fmla="*/ 16 w 17"/>
                    <a:gd name="T5" fmla="*/ 10 h 11"/>
                    <a:gd name="T6" fmla="*/ 5 w 17"/>
                    <a:gd name="T7" fmla="*/ 10 h 11"/>
                    <a:gd name="T8" fmla="*/ 0 w 17"/>
                    <a:gd name="T9" fmla="*/ 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0"/>
                      </a:moveTo>
                      <a:lnTo>
                        <a:pt x="10" y="0"/>
                      </a:lnTo>
                      <a:lnTo>
                        <a:pt x="16" y="10"/>
                      </a:lnTo>
                      <a:lnTo>
                        <a:pt x="5"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70" name="Freeform 176"/>
                <p:cNvSpPr>
                  <a:spLocks/>
                </p:cNvSpPr>
                <p:nvPr/>
              </p:nvSpPr>
              <p:spPr bwMode="auto">
                <a:xfrm>
                  <a:off x="4042" y="2642"/>
                  <a:ext cx="24" cy="20"/>
                </a:xfrm>
                <a:custGeom>
                  <a:avLst/>
                  <a:gdLst>
                    <a:gd name="T0" fmla="*/ 0 w 24"/>
                    <a:gd name="T1" fmla="*/ 19 h 20"/>
                    <a:gd name="T2" fmla="*/ 17 w 24"/>
                    <a:gd name="T3" fmla="*/ 13 h 20"/>
                    <a:gd name="T4" fmla="*/ 23 w 24"/>
                    <a:gd name="T5" fmla="*/ 0 h 20"/>
                    <a:gd name="T6" fmla="*/ 6 w 24"/>
                    <a:gd name="T7" fmla="*/ 7 h 20"/>
                    <a:gd name="T8" fmla="*/ 0 w 24"/>
                    <a:gd name="T9" fmla="*/ 19 h 20"/>
                    <a:gd name="T10" fmla="*/ 0 60000 65536"/>
                    <a:gd name="T11" fmla="*/ 0 60000 65536"/>
                    <a:gd name="T12" fmla="*/ 0 60000 65536"/>
                    <a:gd name="T13" fmla="*/ 0 60000 65536"/>
                    <a:gd name="T14" fmla="*/ 0 60000 65536"/>
                    <a:gd name="T15" fmla="*/ 0 w 24"/>
                    <a:gd name="T16" fmla="*/ 0 h 20"/>
                    <a:gd name="T17" fmla="*/ 24 w 24"/>
                    <a:gd name="T18" fmla="*/ 20 h 20"/>
                  </a:gdLst>
                  <a:ahLst/>
                  <a:cxnLst>
                    <a:cxn ang="T10">
                      <a:pos x="T0" y="T1"/>
                    </a:cxn>
                    <a:cxn ang="T11">
                      <a:pos x="T2" y="T3"/>
                    </a:cxn>
                    <a:cxn ang="T12">
                      <a:pos x="T4" y="T5"/>
                    </a:cxn>
                    <a:cxn ang="T13">
                      <a:pos x="T6" y="T7"/>
                    </a:cxn>
                    <a:cxn ang="T14">
                      <a:pos x="T8" y="T9"/>
                    </a:cxn>
                  </a:cxnLst>
                  <a:rect l="T15" t="T16" r="T17" b="T18"/>
                  <a:pathLst>
                    <a:path w="24" h="20">
                      <a:moveTo>
                        <a:pt x="0" y="19"/>
                      </a:moveTo>
                      <a:lnTo>
                        <a:pt x="17" y="13"/>
                      </a:lnTo>
                      <a:lnTo>
                        <a:pt x="23" y="0"/>
                      </a:lnTo>
                      <a:lnTo>
                        <a:pt x="6" y="7"/>
                      </a:lnTo>
                      <a:lnTo>
                        <a:pt x="0" y="19"/>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71" name="Freeform 177"/>
                <p:cNvSpPr>
                  <a:spLocks/>
                </p:cNvSpPr>
                <p:nvPr/>
              </p:nvSpPr>
              <p:spPr bwMode="auto">
                <a:xfrm>
                  <a:off x="4049" y="2642"/>
                  <a:ext cx="2" cy="12"/>
                </a:xfrm>
                <a:custGeom>
                  <a:avLst/>
                  <a:gdLst>
                    <a:gd name="T0" fmla="*/ 0 w 2"/>
                    <a:gd name="T1" fmla="*/ 0 h 12"/>
                    <a:gd name="T2" fmla="*/ 0 w 2"/>
                    <a:gd name="T3" fmla="*/ 0 h 12"/>
                    <a:gd name="T4" fmla="*/ 1 w 2"/>
                    <a:gd name="T5" fmla="*/ 11 h 12"/>
                    <a:gd name="T6" fmla="*/ 0 w 2"/>
                    <a:gd name="T7" fmla="*/ 0 h 12"/>
                    <a:gd name="T8" fmla="*/ 0 60000 65536"/>
                    <a:gd name="T9" fmla="*/ 0 60000 65536"/>
                    <a:gd name="T10" fmla="*/ 0 60000 65536"/>
                    <a:gd name="T11" fmla="*/ 0 60000 65536"/>
                    <a:gd name="T12" fmla="*/ 0 w 2"/>
                    <a:gd name="T13" fmla="*/ 0 h 12"/>
                    <a:gd name="T14" fmla="*/ 2 w 2"/>
                    <a:gd name="T15" fmla="*/ 12 h 12"/>
                  </a:gdLst>
                  <a:ahLst/>
                  <a:cxnLst>
                    <a:cxn ang="T8">
                      <a:pos x="T0" y="T1"/>
                    </a:cxn>
                    <a:cxn ang="T9">
                      <a:pos x="T2" y="T3"/>
                    </a:cxn>
                    <a:cxn ang="T10">
                      <a:pos x="T4" y="T5"/>
                    </a:cxn>
                    <a:cxn ang="T11">
                      <a:pos x="T6" y="T7"/>
                    </a:cxn>
                  </a:cxnLst>
                  <a:rect l="T12" t="T13" r="T14" b="T15"/>
                  <a:pathLst>
                    <a:path w="2" h="12">
                      <a:moveTo>
                        <a:pt x="0" y="0"/>
                      </a:moveTo>
                      <a:lnTo>
                        <a:pt x="0" y="0"/>
                      </a:lnTo>
                      <a:lnTo>
                        <a:pt x="1"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72" name="Freeform 178"/>
                <p:cNvSpPr>
                  <a:spLocks/>
                </p:cNvSpPr>
                <p:nvPr/>
              </p:nvSpPr>
              <p:spPr bwMode="auto">
                <a:xfrm>
                  <a:off x="4086" y="2642"/>
                  <a:ext cx="2" cy="12"/>
                </a:xfrm>
                <a:custGeom>
                  <a:avLst/>
                  <a:gdLst>
                    <a:gd name="T0" fmla="*/ 0 w 2"/>
                    <a:gd name="T1" fmla="*/ 11 h 12"/>
                    <a:gd name="T2" fmla="*/ 0 w 2"/>
                    <a:gd name="T3" fmla="*/ 11 h 12"/>
                    <a:gd name="T4" fmla="*/ 1 w 2"/>
                    <a:gd name="T5" fmla="*/ 0 h 12"/>
                    <a:gd name="T6" fmla="*/ 0 w 2"/>
                    <a:gd name="T7" fmla="*/ 11 h 12"/>
                    <a:gd name="T8" fmla="*/ 0 60000 65536"/>
                    <a:gd name="T9" fmla="*/ 0 60000 65536"/>
                    <a:gd name="T10" fmla="*/ 0 60000 65536"/>
                    <a:gd name="T11" fmla="*/ 0 60000 65536"/>
                    <a:gd name="T12" fmla="*/ 0 w 2"/>
                    <a:gd name="T13" fmla="*/ 0 h 12"/>
                    <a:gd name="T14" fmla="*/ 2 w 2"/>
                    <a:gd name="T15" fmla="*/ 12 h 12"/>
                  </a:gdLst>
                  <a:ahLst/>
                  <a:cxnLst>
                    <a:cxn ang="T8">
                      <a:pos x="T0" y="T1"/>
                    </a:cxn>
                    <a:cxn ang="T9">
                      <a:pos x="T2" y="T3"/>
                    </a:cxn>
                    <a:cxn ang="T10">
                      <a:pos x="T4" y="T5"/>
                    </a:cxn>
                    <a:cxn ang="T11">
                      <a:pos x="T6" y="T7"/>
                    </a:cxn>
                  </a:cxnLst>
                  <a:rect l="T12" t="T13" r="T14" b="T15"/>
                  <a:pathLst>
                    <a:path w="2" h="12">
                      <a:moveTo>
                        <a:pt x="0" y="11"/>
                      </a:moveTo>
                      <a:lnTo>
                        <a:pt x="0" y="11"/>
                      </a:lnTo>
                      <a:lnTo>
                        <a:pt x="1"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73" name="Freeform 179"/>
                <p:cNvSpPr>
                  <a:spLocks/>
                </p:cNvSpPr>
                <p:nvPr/>
              </p:nvSpPr>
              <p:spPr bwMode="auto">
                <a:xfrm>
                  <a:off x="4078" y="2642"/>
                  <a:ext cx="25" cy="12"/>
                </a:xfrm>
                <a:custGeom>
                  <a:avLst/>
                  <a:gdLst>
                    <a:gd name="T0" fmla="*/ 0 w 25"/>
                    <a:gd name="T1" fmla="*/ 11 h 12"/>
                    <a:gd name="T2" fmla="*/ 18 w 25"/>
                    <a:gd name="T3" fmla="*/ 11 h 12"/>
                    <a:gd name="T4" fmla="*/ 24 w 25"/>
                    <a:gd name="T5" fmla="*/ 0 h 12"/>
                    <a:gd name="T6" fmla="*/ 6 w 25"/>
                    <a:gd name="T7" fmla="*/ 0 h 12"/>
                    <a:gd name="T8" fmla="*/ 0 w 25"/>
                    <a:gd name="T9" fmla="*/ 11 h 12"/>
                    <a:gd name="T10" fmla="*/ 0 60000 65536"/>
                    <a:gd name="T11" fmla="*/ 0 60000 65536"/>
                    <a:gd name="T12" fmla="*/ 0 60000 65536"/>
                    <a:gd name="T13" fmla="*/ 0 60000 65536"/>
                    <a:gd name="T14" fmla="*/ 0 60000 65536"/>
                    <a:gd name="T15" fmla="*/ 0 w 25"/>
                    <a:gd name="T16" fmla="*/ 0 h 12"/>
                    <a:gd name="T17" fmla="*/ 25 w 25"/>
                    <a:gd name="T18" fmla="*/ 12 h 12"/>
                  </a:gdLst>
                  <a:ahLst/>
                  <a:cxnLst>
                    <a:cxn ang="T10">
                      <a:pos x="T0" y="T1"/>
                    </a:cxn>
                    <a:cxn ang="T11">
                      <a:pos x="T2" y="T3"/>
                    </a:cxn>
                    <a:cxn ang="T12">
                      <a:pos x="T4" y="T5"/>
                    </a:cxn>
                    <a:cxn ang="T13">
                      <a:pos x="T6" y="T7"/>
                    </a:cxn>
                    <a:cxn ang="T14">
                      <a:pos x="T8" y="T9"/>
                    </a:cxn>
                  </a:cxnLst>
                  <a:rect l="T15" t="T16" r="T17" b="T18"/>
                  <a:pathLst>
                    <a:path w="25" h="12">
                      <a:moveTo>
                        <a:pt x="0" y="11"/>
                      </a:moveTo>
                      <a:lnTo>
                        <a:pt x="18" y="11"/>
                      </a:lnTo>
                      <a:lnTo>
                        <a:pt x="24" y="0"/>
                      </a:lnTo>
                      <a:lnTo>
                        <a:pt x="6"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74" name="Freeform 180"/>
                <p:cNvSpPr>
                  <a:spLocks/>
                </p:cNvSpPr>
                <p:nvPr/>
              </p:nvSpPr>
              <p:spPr bwMode="auto">
                <a:xfrm>
                  <a:off x="4116" y="2634"/>
                  <a:ext cx="17" cy="12"/>
                </a:xfrm>
                <a:custGeom>
                  <a:avLst/>
                  <a:gdLst>
                    <a:gd name="T0" fmla="*/ 0 w 17"/>
                    <a:gd name="T1" fmla="*/ 0 h 12"/>
                    <a:gd name="T2" fmla="*/ 10 w 17"/>
                    <a:gd name="T3" fmla="*/ 0 h 12"/>
                    <a:gd name="T4" fmla="*/ 16 w 17"/>
                    <a:gd name="T5" fmla="*/ 11 h 12"/>
                    <a:gd name="T6" fmla="*/ 5 w 17"/>
                    <a:gd name="T7" fmla="*/ 11 h 12"/>
                    <a:gd name="T8" fmla="*/ 0 w 17"/>
                    <a:gd name="T9" fmla="*/ 0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0"/>
                      </a:moveTo>
                      <a:lnTo>
                        <a:pt x="10" y="0"/>
                      </a:lnTo>
                      <a:lnTo>
                        <a:pt x="16" y="11"/>
                      </a:lnTo>
                      <a:lnTo>
                        <a:pt x="5"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75" name="Freeform 181"/>
                <p:cNvSpPr>
                  <a:spLocks/>
                </p:cNvSpPr>
                <p:nvPr/>
              </p:nvSpPr>
              <p:spPr bwMode="auto">
                <a:xfrm>
                  <a:off x="4116" y="2634"/>
                  <a:ext cx="17" cy="12"/>
                </a:xfrm>
                <a:custGeom>
                  <a:avLst/>
                  <a:gdLst>
                    <a:gd name="T0" fmla="*/ 0 w 17"/>
                    <a:gd name="T1" fmla="*/ 11 h 12"/>
                    <a:gd name="T2" fmla="*/ 10 w 17"/>
                    <a:gd name="T3" fmla="*/ 11 h 12"/>
                    <a:gd name="T4" fmla="*/ 16 w 17"/>
                    <a:gd name="T5" fmla="*/ 0 h 12"/>
                    <a:gd name="T6" fmla="*/ 5 w 17"/>
                    <a:gd name="T7" fmla="*/ 0 h 12"/>
                    <a:gd name="T8" fmla="*/ 0 w 17"/>
                    <a:gd name="T9" fmla="*/ 11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11"/>
                      </a:moveTo>
                      <a:lnTo>
                        <a:pt x="10" y="11"/>
                      </a:lnTo>
                      <a:lnTo>
                        <a:pt x="16" y="0"/>
                      </a:lnTo>
                      <a:lnTo>
                        <a:pt x="5"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76" name="Freeform 182"/>
                <p:cNvSpPr>
                  <a:spLocks/>
                </p:cNvSpPr>
                <p:nvPr/>
              </p:nvSpPr>
              <p:spPr bwMode="auto">
                <a:xfrm>
                  <a:off x="4145" y="2626"/>
                  <a:ext cx="25" cy="11"/>
                </a:xfrm>
                <a:custGeom>
                  <a:avLst/>
                  <a:gdLst>
                    <a:gd name="T0" fmla="*/ 0 w 25"/>
                    <a:gd name="T1" fmla="*/ 10 h 11"/>
                    <a:gd name="T2" fmla="*/ 18 w 25"/>
                    <a:gd name="T3" fmla="*/ 10 h 11"/>
                    <a:gd name="T4" fmla="*/ 24 w 25"/>
                    <a:gd name="T5" fmla="*/ 0 h 11"/>
                    <a:gd name="T6" fmla="*/ 6 w 25"/>
                    <a:gd name="T7" fmla="*/ 0 h 11"/>
                    <a:gd name="T8" fmla="*/ 0 w 25"/>
                    <a:gd name="T9" fmla="*/ 10 h 11"/>
                    <a:gd name="T10" fmla="*/ 0 60000 65536"/>
                    <a:gd name="T11" fmla="*/ 0 60000 65536"/>
                    <a:gd name="T12" fmla="*/ 0 60000 65536"/>
                    <a:gd name="T13" fmla="*/ 0 60000 65536"/>
                    <a:gd name="T14" fmla="*/ 0 60000 65536"/>
                    <a:gd name="T15" fmla="*/ 0 w 25"/>
                    <a:gd name="T16" fmla="*/ 0 h 11"/>
                    <a:gd name="T17" fmla="*/ 25 w 25"/>
                    <a:gd name="T18" fmla="*/ 11 h 11"/>
                  </a:gdLst>
                  <a:ahLst/>
                  <a:cxnLst>
                    <a:cxn ang="T10">
                      <a:pos x="T0" y="T1"/>
                    </a:cxn>
                    <a:cxn ang="T11">
                      <a:pos x="T2" y="T3"/>
                    </a:cxn>
                    <a:cxn ang="T12">
                      <a:pos x="T4" y="T5"/>
                    </a:cxn>
                    <a:cxn ang="T13">
                      <a:pos x="T6" y="T7"/>
                    </a:cxn>
                    <a:cxn ang="T14">
                      <a:pos x="T8" y="T9"/>
                    </a:cxn>
                  </a:cxnLst>
                  <a:rect l="T15" t="T16" r="T17" b="T18"/>
                  <a:pathLst>
                    <a:path w="25" h="11">
                      <a:moveTo>
                        <a:pt x="0" y="10"/>
                      </a:moveTo>
                      <a:lnTo>
                        <a:pt x="18" y="10"/>
                      </a:lnTo>
                      <a:lnTo>
                        <a:pt x="24" y="0"/>
                      </a:lnTo>
                      <a:lnTo>
                        <a:pt x="6"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77" name="Freeform 183"/>
                <p:cNvSpPr>
                  <a:spLocks/>
                </p:cNvSpPr>
                <p:nvPr/>
              </p:nvSpPr>
              <p:spPr bwMode="auto">
                <a:xfrm>
                  <a:off x="4153" y="2618"/>
                  <a:ext cx="9" cy="19"/>
                </a:xfrm>
                <a:custGeom>
                  <a:avLst/>
                  <a:gdLst>
                    <a:gd name="T0" fmla="*/ 0 w 9"/>
                    <a:gd name="T1" fmla="*/ 18 h 19"/>
                    <a:gd name="T2" fmla="*/ 4 w 9"/>
                    <a:gd name="T3" fmla="*/ 12 h 19"/>
                    <a:gd name="T4" fmla="*/ 8 w 9"/>
                    <a:gd name="T5" fmla="*/ 0 h 19"/>
                    <a:gd name="T6" fmla="*/ 4 w 9"/>
                    <a:gd name="T7" fmla="*/ 6 h 19"/>
                    <a:gd name="T8" fmla="*/ 0 w 9"/>
                    <a:gd name="T9" fmla="*/ 18 h 19"/>
                    <a:gd name="T10" fmla="*/ 0 60000 65536"/>
                    <a:gd name="T11" fmla="*/ 0 60000 65536"/>
                    <a:gd name="T12" fmla="*/ 0 60000 65536"/>
                    <a:gd name="T13" fmla="*/ 0 60000 65536"/>
                    <a:gd name="T14" fmla="*/ 0 60000 65536"/>
                    <a:gd name="T15" fmla="*/ 0 w 9"/>
                    <a:gd name="T16" fmla="*/ 0 h 19"/>
                    <a:gd name="T17" fmla="*/ 9 w 9"/>
                    <a:gd name="T18" fmla="*/ 19 h 19"/>
                  </a:gdLst>
                  <a:ahLst/>
                  <a:cxnLst>
                    <a:cxn ang="T10">
                      <a:pos x="T0" y="T1"/>
                    </a:cxn>
                    <a:cxn ang="T11">
                      <a:pos x="T2" y="T3"/>
                    </a:cxn>
                    <a:cxn ang="T12">
                      <a:pos x="T4" y="T5"/>
                    </a:cxn>
                    <a:cxn ang="T13">
                      <a:pos x="T6" y="T7"/>
                    </a:cxn>
                    <a:cxn ang="T14">
                      <a:pos x="T8" y="T9"/>
                    </a:cxn>
                  </a:cxnLst>
                  <a:rect l="T15" t="T16" r="T17" b="T18"/>
                  <a:pathLst>
                    <a:path w="9" h="19">
                      <a:moveTo>
                        <a:pt x="0" y="18"/>
                      </a:moveTo>
                      <a:lnTo>
                        <a:pt x="4" y="12"/>
                      </a:lnTo>
                      <a:lnTo>
                        <a:pt x="8" y="0"/>
                      </a:lnTo>
                      <a:lnTo>
                        <a:pt x="4" y="6"/>
                      </a:lnTo>
                      <a:lnTo>
                        <a:pt x="0" y="18"/>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78" name="Freeform 184"/>
                <p:cNvSpPr>
                  <a:spLocks/>
                </p:cNvSpPr>
                <p:nvPr/>
              </p:nvSpPr>
              <p:spPr bwMode="auto">
                <a:xfrm>
                  <a:off x="4190" y="2610"/>
                  <a:ext cx="10" cy="11"/>
                </a:xfrm>
                <a:custGeom>
                  <a:avLst/>
                  <a:gdLst>
                    <a:gd name="T0" fmla="*/ 0 w 10"/>
                    <a:gd name="T1" fmla="*/ 10 h 11"/>
                    <a:gd name="T2" fmla="*/ 4 w 10"/>
                    <a:gd name="T3" fmla="*/ 10 h 11"/>
                    <a:gd name="T4" fmla="*/ 9 w 10"/>
                    <a:gd name="T5" fmla="*/ 0 h 11"/>
                    <a:gd name="T6" fmla="*/ 4 w 10"/>
                    <a:gd name="T7" fmla="*/ 0 h 11"/>
                    <a:gd name="T8" fmla="*/ 0 w 10"/>
                    <a:gd name="T9" fmla="*/ 1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10"/>
                      </a:moveTo>
                      <a:lnTo>
                        <a:pt x="4" y="10"/>
                      </a:lnTo>
                      <a:lnTo>
                        <a:pt x="9" y="0"/>
                      </a:lnTo>
                      <a:lnTo>
                        <a:pt x="4"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79" name="Freeform 185"/>
                <p:cNvSpPr>
                  <a:spLocks/>
                </p:cNvSpPr>
                <p:nvPr/>
              </p:nvSpPr>
              <p:spPr bwMode="auto">
                <a:xfrm>
                  <a:off x="4182" y="2602"/>
                  <a:ext cx="25" cy="19"/>
                </a:xfrm>
                <a:custGeom>
                  <a:avLst/>
                  <a:gdLst>
                    <a:gd name="T0" fmla="*/ 0 w 25"/>
                    <a:gd name="T1" fmla="*/ 18 h 19"/>
                    <a:gd name="T2" fmla="*/ 18 w 25"/>
                    <a:gd name="T3" fmla="*/ 12 h 19"/>
                    <a:gd name="T4" fmla="*/ 24 w 25"/>
                    <a:gd name="T5" fmla="*/ 0 h 19"/>
                    <a:gd name="T6" fmla="*/ 6 w 25"/>
                    <a:gd name="T7" fmla="*/ 6 h 19"/>
                    <a:gd name="T8" fmla="*/ 0 w 25"/>
                    <a:gd name="T9" fmla="*/ 18 h 19"/>
                    <a:gd name="T10" fmla="*/ 0 60000 65536"/>
                    <a:gd name="T11" fmla="*/ 0 60000 65536"/>
                    <a:gd name="T12" fmla="*/ 0 60000 65536"/>
                    <a:gd name="T13" fmla="*/ 0 60000 65536"/>
                    <a:gd name="T14" fmla="*/ 0 60000 65536"/>
                    <a:gd name="T15" fmla="*/ 0 w 25"/>
                    <a:gd name="T16" fmla="*/ 0 h 19"/>
                    <a:gd name="T17" fmla="*/ 25 w 25"/>
                    <a:gd name="T18" fmla="*/ 19 h 19"/>
                  </a:gdLst>
                  <a:ahLst/>
                  <a:cxnLst>
                    <a:cxn ang="T10">
                      <a:pos x="T0" y="T1"/>
                    </a:cxn>
                    <a:cxn ang="T11">
                      <a:pos x="T2" y="T3"/>
                    </a:cxn>
                    <a:cxn ang="T12">
                      <a:pos x="T4" y="T5"/>
                    </a:cxn>
                    <a:cxn ang="T13">
                      <a:pos x="T6" y="T7"/>
                    </a:cxn>
                    <a:cxn ang="T14">
                      <a:pos x="T8" y="T9"/>
                    </a:cxn>
                  </a:cxnLst>
                  <a:rect l="T15" t="T16" r="T17" b="T18"/>
                  <a:pathLst>
                    <a:path w="25" h="19">
                      <a:moveTo>
                        <a:pt x="0" y="18"/>
                      </a:moveTo>
                      <a:lnTo>
                        <a:pt x="18" y="12"/>
                      </a:lnTo>
                      <a:lnTo>
                        <a:pt x="24" y="0"/>
                      </a:lnTo>
                      <a:lnTo>
                        <a:pt x="6" y="6"/>
                      </a:lnTo>
                      <a:lnTo>
                        <a:pt x="0" y="18"/>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80" name="Freeform 186"/>
                <p:cNvSpPr>
                  <a:spLocks/>
                </p:cNvSpPr>
                <p:nvPr/>
              </p:nvSpPr>
              <p:spPr bwMode="auto">
                <a:xfrm>
                  <a:off x="4212" y="2577"/>
                  <a:ext cx="25" cy="20"/>
                </a:xfrm>
                <a:custGeom>
                  <a:avLst/>
                  <a:gdLst>
                    <a:gd name="T0" fmla="*/ 0 w 25"/>
                    <a:gd name="T1" fmla="*/ 19 h 20"/>
                    <a:gd name="T2" fmla="*/ 18 w 25"/>
                    <a:gd name="T3" fmla="*/ 13 h 20"/>
                    <a:gd name="T4" fmla="*/ 24 w 25"/>
                    <a:gd name="T5" fmla="*/ 0 h 20"/>
                    <a:gd name="T6" fmla="*/ 6 w 25"/>
                    <a:gd name="T7" fmla="*/ 6 h 20"/>
                    <a:gd name="T8" fmla="*/ 0 w 25"/>
                    <a:gd name="T9" fmla="*/ 19 h 20"/>
                    <a:gd name="T10" fmla="*/ 0 60000 65536"/>
                    <a:gd name="T11" fmla="*/ 0 60000 65536"/>
                    <a:gd name="T12" fmla="*/ 0 60000 65536"/>
                    <a:gd name="T13" fmla="*/ 0 60000 65536"/>
                    <a:gd name="T14" fmla="*/ 0 60000 65536"/>
                    <a:gd name="T15" fmla="*/ 0 w 25"/>
                    <a:gd name="T16" fmla="*/ 0 h 20"/>
                    <a:gd name="T17" fmla="*/ 25 w 25"/>
                    <a:gd name="T18" fmla="*/ 20 h 20"/>
                  </a:gdLst>
                  <a:ahLst/>
                  <a:cxnLst>
                    <a:cxn ang="T10">
                      <a:pos x="T0" y="T1"/>
                    </a:cxn>
                    <a:cxn ang="T11">
                      <a:pos x="T2" y="T3"/>
                    </a:cxn>
                    <a:cxn ang="T12">
                      <a:pos x="T4" y="T5"/>
                    </a:cxn>
                    <a:cxn ang="T13">
                      <a:pos x="T6" y="T7"/>
                    </a:cxn>
                    <a:cxn ang="T14">
                      <a:pos x="T8" y="T9"/>
                    </a:cxn>
                  </a:cxnLst>
                  <a:rect l="T15" t="T16" r="T17" b="T18"/>
                  <a:pathLst>
                    <a:path w="25" h="20">
                      <a:moveTo>
                        <a:pt x="0" y="19"/>
                      </a:moveTo>
                      <a:lnTo>
                        <a:pt x="18" y="13"/>
                      </a:lnTo>
                      <a:lnTo>
                        <a:pt x="24" y="0"/>
                      </a:lnTo>
                      <a:lnTo>
                        <a:pt x="6" y="6"/>
                      </a:lnTo>
                      <a:lnTo>
                        <a:pt x="0" y="19"/>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81" name="Freeform 187"/>
                <p:cNvSpPr>
                  <a:spLocks/>
                </p:cNvSpPr>
                <p:nvPr/>
              </p:nvSpPr>
              <p:spPr bwMode="auto">
                <a:xfrm>
                  <a:off x="4219" y="2577"/>
                  <a:ext cx="10" cy="12"/>
                </a:xfrm>
                <a:custGeom>
                  <a:avLst/>
                  <a:gdLst>
                    <a:gd name="T0" fmla="*/ 0 w 10"/>
                    <a:gd name="T1" fmla="*/ 11 h 12"/>
                    <a:gd name="T2" fmla="*/ 5 w 10"/>
                    <a:gd name="T3" fmla="*/ 11 h 12"/>
                    <a:gd name="T4" fmla="*/ 9 w 10"/>
                    <a:gd name="T5" fmla="*/ 0 h 12"/>
                    <a:gd name="T6" fmla="*/ 5 w 10"/>
                    <a:gd name="T7" fmla="*/ 0 h 12"/>
                    <a:gd name="T8" fmla="*/ 0 w 10"/>
                    <a:gd name="T9" fmla="*/ 11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11"/>
                      </a:moveTo>
                      <a:lnTo>
                        <a:pt x="5" y="11"/>
                      </a:lnTo>
                      <a:lnTo>
                        <a:pt x="9" y="0"/>
                      </a:lnTo>
                      <a:lnTo>
                        <a:pt x="5"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82" name="Freeform 188"/>
                <p:cNvSpPr>
                  <a:spLocks/>
                </p:cNvSpPr>
                <p:nvPr/>
              </p:nvSpPr>
              <p:spPr bwMode="auto">
                <a:xfrm>
                  <a:off x="4256" y="2553"/>
                  <a:ext cx="10" cy="11"/>
                </a:xfrm>
                <a:custGeom>
                  <a:avLst/>
                  <a:gdLst>
                    <a:gd name="T0" fmla="*/ 0 w 10"/>
                    <a:gd name="T1" fmla="*/ 10 h 11"/>
                    <a:gd name="T2" fmla="*/ 5 w 10"/>
                    <a:gd name="T3" fmla="*/ 10 h 11"/>
                    <a:gd name="T4" fmla="*/ 9 w 10"/>
                    <a:gd name="T5" fmla="*/ 0 h 11"/>
                    <a:gd name="T6" fmla="*/ 5 w 10"/>
                    <a:gd name="T7" fmla="*/ 0 h 11"/>
                    <a:gd name="T8" fmla="*/ 0 w 10"/>
                    <a:gd name="T9" fmla="*/ 1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10"/>
                      </a:moveTo>
                      <a:lnTo>
                        <a:pt x="5" y="10"/>
                      </a:lnTo>
                      <a:lnTo>
                        <a:pt x="9" y="0"/>
                      </a:lnTo>
                      <a:lnTo>
                        <a:pt x="5"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83" name="Freeform 189"/>
                <p:cNvSpPr>
                  <a:spLocks/>
                </p:cNvSpPr>
                <p:nvPr/>
              </p:nvSpPr>
              <p:spPr bwMode="auto">
                <a:xfrm>
                  <a:off x="4249" y="2545"/>
                  <a:ext cx="17" cy="19"/>
                </a:xfrm>
                <a:custGeom>
                  <a:avLst/>
                  <a:gdLst>
                    <a:gd name="T0" fmla="*/ 0 w 17"/>
                    <a:gd name="T1" fmla="*/ 18 h 19"/>
                    <a:gd name="T2" fmla="*/ 11 w 17"/>
                    <a:gd name="T3" fmla="*/ 12 h 19"/>
                    <a:gd name="T4" fmla="*/ 16 w 17"/>
                    <a:gd name="T5" fmla="*/ 0 h 19"/>
                    <a:gd name="T6" fmla="*/ 5 w 17"/>
                    <a:gd name="T7" fmla="*/ 6 h 19"/>
                    <a:gd name="T8" fmla="*/ 0 w 17"/>
                    <a:gd name="T9" fmla="*/ 18 h 19"/>
                    <a:gd name="T10" fmla="*/ 0 60000 65536"/>
                    <a:gd name="T11" fmla="*/ 0 60000 65536"/>
                    <a:gd name="T12" fmla="*/ 0 60000 65536"/>
                    <a:gd name="T13" fmla="*/ 0 60000 65536"/>
                    <a:gd name="T14" fmla="*/ 0 60000 65536"/>
                    <a:gd name="T15" fmla="*/ 0 w 17"/>
                    <a:gd name="T16" fmla="*/ 0 h 19"/>
                    <a:gd name="T17" fmla="*/ 17 w 17"/>
                    <a:gd name="T18" fmla="*/ 19 h 19"/>
                  </a:gdLst>
                  <a:ahLst/>
                  <a:cxnLst>
                    <a:cxn ang="T10">
                      <a:pos x="T0" y="T1"/>
                    </a:cxn>
                    <a:cxn ang="T11">
                      <a:pos x="T2" y="T3"/>
                    </a:cxn>
                    <a:cxn ang="T12">
                      <a:pos x="T4" y="T5"/>
                    </a:cxn>
                    <a:cxn ang="T13">
                      <a:pos x="T6" y="T7"/>
                    </a:cxn>
                    <a:cxn ang="T14">
                      <a:pos x="T8" y="T9"/>
                    </a:cxn>
                  </a:cxnLst>
                  <a:rect l="T15" t="T16" r="T17" b="T18"/>
                  <a:pathLst>
                    <a:path w="17" h="19">
                      <a:moveTo>
                        <a:pt x="0" y="18"/>
                      </a:moveTo>
                      <a:lnTo>
                        <a:pt x="11" y="12"/>
                      </a:lnTo>
                      <a:lnTo>
                        <a:pt x="16" y="0"/>
                      </a:lnTo>
                      <a:lnTo>
                        <a:pt x="5" y="6"/>
                      </a:lnTo>
                      <a:lnTo>
                        <a:pt x="0" y="18"/>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84" name="Freeform 190"/>
                <p:cNvSpPr>
                  <a:spLocks/>
                </p:cNvSpPr>
                <p:nvPr/>
              </p:nvSpPr>
              <p:spPr bwMode="auto">
                <a:xfrm>
                  <a:off x="4286" y="2512"/>
                  <a:ext cx="10" cy="3"/>
                </a:xfrm>
                <a:custGeom>
                  <a:avLst/>
                  <a:gdLst>
                    <a:gd name="T0" fmla="*/ 0 w 10"/>
                    <a:gd name="T1" fmla="*/ 0 h 3"/>
                    <a:gd name="T2" fmla="*/ 0 w 10"/>
                    <a:gd name="T3" fmla="*/ 0 h 3"/>
                    <a:gd name="T4" fmla="*/ 9 w 10"/>
                    <a:gd name="T5" fmla="*/ 2 h 3"/>
                    <a:gd name="T6" fmla="*/ 0 w 10"/>
                    <a:gd name="T7" fmla="*/ 0 h 3"/>
                    <a:gd name="T8" fmla="*/ 0 60000 65536"/>
                    <a:gd name="T9" fmla="*/ 0 60000 65536"/>
                    <a:gd name="T10" fmla="*/ 0 60000 65536"/>
                    <a:gd name="T11" fmla="*/ 0 60000 65536"/>
                    <a:gd name="T12" fmla="*/ 0 w 10"/>
                    <a:gd name="T13" fmla="*/ 0 h 3"/>
                    <a:gd name="T14" fmla="*/ 10 w 10"/>
                    <a:gd name="T15" fmla="*/ 3 h 3"/>
                  </a:gdLst>
                  <a:ahLst/>
                  <a:cxnLst>
                    <a:cxn ang="T8">
                      <a:pos x="T0" y="T1"/>
                    </a:cxn>
                    <a:cxn ang="T9">
                      <a:pos x="T2" y="T3"/>
                    </a:cxn>
                    <a:cxn ang="T10">
                      <a:pos x="T4" y="T5"/>
                    </a:cxn>
                    <a:cxn ang="T11">
                      <a:pos x="T6" y="T7"/>
                    </a:cxn>
                  </a:cxnLst>
                  <a:rect l="T12" t="T13" r="T14" b="T15"/>
                  <a:pathLst>
                    <a:path w="10" h="3">
                      <a:moveTo>
                        <a:pt x="0" y="0"/>
                      </a:moveTo>
                      <a:lnTo>
                        <a:pt x="0" y="0"/>
                      </a:lnTo>
                      <a:lnTo>
                        <a:pt x="9" y="2"/>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85" name="Freeform 191"/>
                <p:cNvSpPr>
                  <a:spLocks/>
                </p:cNvSpPr>
                <p:nvPr/>
              </p:nvSpPr>
              <p:spPr bwMode="auto">
                <a:xfrm>
                  <a:off x="4279" y="2512"/>
                  <a:ext cx="24" cy="20"/>
                </a:xfrm>
                <a:custGeom>
                  <a:avLst/>
                  <a:gdLst>
                    <a:gd name="T0" fmla="*/ 0 w 24"/>
                    <a:gd name="T1" fmla="*/ 19 h 20"/>
                    <a:gd name="T2" fmla="*/ 17 w 24"/>
                    <a:gd name="T3" fmla="*/ 13 h 20"/>
                    <a:gd name="T4" fmla="*/ 23 w 24"/>
                    <a:gd name="T5" fmla="*/ 0 h 20"/>
                    <a:gd name="T6" fmla="*/ 6 w 24"/>
                    <a:gd name="T7" fmla="*/ 6 h 20"/>
                    <a:gd name="T8" fmla="*/ 0 w 24"/>
                    <a:gd name="T9" fmla="*/ 19 h 20"/>
                    <a:gd name="T10" fmla="*/ 0 60000 65536"/>
                    <a:gd name="T11" fmla="*/ 0 60000 65536"/>
                    <a:gd name="T12" fmla="*/ 0 60000 65536"/>
                    <a:gd name="T13" fmla="*/ 0 60000 65536"/>
                    <a:gd name="T14" fmla="*/ 0 60000 65536"/>
                    <a:gd name="T15" fmla="*/ 0 w 24"/>
                    <a:gd name="T16" fmla="*/ 0 h 20"/>
                    <a:gd name="T17" fmla="*/ 24 w 24"/>
                    <a:gd name="T18" fmla="*/ 20 h 20"/>
                  </a:gdLst>
                  <a:ahLst/>
                  <a:cxnLst>
                    <a:cxn ang="T10">
                      <a:pos x="T0" y="T1"/>
                    </a:cxn>
                    <a:cxn ang="T11">
                      <a:pos x="T2" y="T3"/>
                    </a:cxn>
                    <a:cxn ang="T12">
                      <a:pos x="T4" y="T5"/>
                    </a:cxn>
                    <a:cxn ang="T13">
                      <a:pos x="T6" y="T7"/>
                    </a:cxn>
                    <a:cxn ang="T14">
                      <a:pos x="T8" y="T9"/>
                    </a:cxn>
                  </a:cxnLst>
                  <a:rect l="T15" t="T16" r="T17" b="T18"/>
                  <a:pathLst>
                    <a:path w="24" h="20">
                      <a:moveTo>
                        <a:pt x="0" y="19"/>
                      </a:moveTo>
                      <a:lnTo>
                        <a:pt x="17" y="13"/>
                      </a:lnTo>
                      <a:lnTo>
                        <a:pt x="23" y="0"/>
                      </a:lnTo>
                      <a:lnTo>
                        <a:pt x="6" y="6"/>
                      </a:lnTo>
                      <a:lnTo>
                        <a:pt x="0" y="19"/>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86" name="Freeform 192"/>
                <p:cNvSpPr>
                  <a:spLocks/>
                </p:cNvSpPr>
                <p:nvPr/>
              </p:nvSpPr>
              <p:spPr bwMode="auto">
                <a:xfrm>
                  <a:off x="4316" y="2472"/>
                  <a:ext cx="9" cy="3"/>
                </a:xfrm>
                <a:custGeom>
                  <a:avLst/>
                  <a:gdLst>
                    <a:gd name="T0" fmla="*/ 0 w 9"/>
                    <a:gd name="T1" fmla="*/ 0 h 3"/>
                    <a:gd name="T2" fmla="*/ 0 w 9"/>
                    <a:gd name="T3" fmla="*/ 0 h 3"/>
                    <a:gd name="T4" fmla="*/ 8 w 9"/>
                    <a:gd name="T5" fmla="*/ 2 h 3"/>
                    <a:gd name="T6" fmla="*/ 0 w 9"/>
                    <a:gd name="T7" fmla="*/ 0 h 3"/>
                    <a:gd name="T8" fmla="*/ 0 60000 65536"/>
                    <a:gd name="T9" fmla="*/ 0 60000 65536"/>
                    <a:gd name="T10" fmla="*/ 0 60000 65536"/>
                    <a:gd name="T11" fmla="*/ 0 60000 65536"/>
                    <a:gd name="T12" fmla="*/ 0 w 9"/>
                    <a:gd name="T13" fmla="*/ 0 h 3"/>
                    <a:gd name="T14" fmla="*/ 9 w 9"/>
                    <a:gd name="T15" fmla="*/ 3 h 3"/>
                  </a:gdLst>
                  <a:ahLst/>
                  <a:cxnLst>
                    <a:cxn ang="T8">
                      <a:pos x="T0" y="T1"/>
                    </a:cxn>
                    <a:cxn ang="T9">
                      <a:pos x="T2" y="T3"/>
                    </a:cxn>
                    <a:cxn ang="T10">
                      <a:pos x="T4" y="T5"/>
                    </a:cxn>
                    <a:cxn ang="T11">
                      <a:pos x="T6" y="T7"/>
                    </a:cxn>
                  </a:cxnLst>
                  <a:rect l="T12" t="T13" r="T14" b="T15"/>
                  <a:pathLst>
                    <a:path w="9" h="3">
                      <a:moveTo>
                        <a:pt x="0" y="0"/>
                      </a:moveTo>
                      <a:lnTo>
                        <a:pt x="0" y="0"/>
                      </a:lnTo>
                      <a:lnTo>
                        <a:pt x="8" y="2"/>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87" name="Freeform 193"/>
                <p:cNvSpPr>
                  <a:spLocks/>
                </p:cNvSpPr>
                <p:nvPr/>
              </p:nvSpPr>
              <p:spPr bwMode="auto">
                <a:xfrm>
                  <a:off x="4308" y="2472"/>
                  <a:ext cx="25" cy="19"/>
                </a:xfrm>
                <a:custGeom>
                  <a:avLst/>
                  <a:gdLst>
                    <a:gd name="T0" fmla="*/ 0 w 25"/>
                    <a:gd name="T1" fmla="*/ 18 h 19"/>
                    <a:gd name="T2" fmla="*/ 18 w 25"/>
                    <a:gd name="T3" fmla="*/ 12 h 19"/>
                    <a:gd name="T4" fmla="*/ 24 w 25"/>
                    <a:gd name="T5" fmla="*/ 0 h 19"/>
                    <a:gd name="T6" fmla="*/ 6 w 25"/>
                    <a:gd name="T7" fmla="*/ 6 h 19"/>
                    <a:gd name="T8" fmla="*/ 0 w 25"/>
                    <a:gd name="T9" fmla="*/ 18 h 19"/>
                    <a:gd name="T10" fmla="*/ 0 60000 65536"/>
                    <a:gd name="T11" fmla="*/ 0 60000 65536"/>
                    <a:gd name="T12" fmla="*/ 0 60000 65536"/>
                    <a:gd name="T13" fmla="*/ 0 60000 65536"/>
                    <a:gd name="T14" fmla="*/ 0 60000 65536"/>
                    <a:gd name="T15" fmla="*/ 0 w 25"/>
                    <a:gd name="T16" fmla="*/ 0 h 19"/>
                    <a:gd name="T17" fmla="*/ 25 w 25"/>
                    <a:gd name="T18" fmla="*/ 19 h 19"/>
                  </a:gdLst>
                  <a:ahLst/>
                  <a:cxnLst>
                    <a:cxn ang="T10">
                      <a:pos x="T0" y="T1"/>
                    </a:cxn>
                    <a:cxn ang="T11">
                      <a:pos x="T2" y="T3"/>
                    </a:cxn>
                    <a:cxn ang="T12">
                      <a:pos x="T4" y="T5"/>
                    </a:cxn>
                    <a:cxn ang="T13">
                      <a:pos x="T6" y="T7"/>
                    </a:cxn>
                    <a:cxn ang="T14">
                      <a:pos x="T8" y="T9"/>
                    </a:cxn>
                  </a:cxnLst>
                  <a:rect l="T15" t="T16" r="T17" b="T18"/>
                  <a:pathLst>
                    <a:path w="25" h="19">
                      <a:moveTo>
                        <a:pt x="0" y="18"/>
                      </a:moveTo>
                      <a:lnTo>
                        <a:pt x="18" y="12"/>
                      </a:lnTo>
                      <a:lnTo>
                        <a:pt x="24" y="0"/>
                      </a:lnTo>
                      <a:lnTo>
                        <a:pt x="6" y="6"/>
                      </a:lnTo>
                      <a:lnTo>
                        <a:pt x="0" y="18"/>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88" name="Freeform 194"/>
                <p:cNvSpPr>
                  <a:spLocks/>
                </p:cNvSpPr>
                <p:nvPr/>
              </p:nvSpPr>
              <p:spPr bwMode="auto">
                <a:xfrm>
                  <a:off x="4323" y="2472"/>
                  <a:ext cx="2" cy="11"/>
                </a:xfrm>
                <a:custGeom>
                  <a:avLst/>
                  <a:gdLst>
                    <a:gd name="T0" fmla="*/ 0 w 2"/>
                    <a:gd name="T1" fmla="*/ 0 h 11"/>
                    <a:gd name="T2" fmla="*/ 1 w 2"/>
                    <a:gd name="T3" fmla="*/ 0 h 11"/>
                    <a:gd name="T4" fmla="*/ 1 w 2"/>
                    <a:gd name="T5" fmla="*/ 10 h 11"/>
                    <a:gd name="T6" fmla="*/ 0 w 2"/>
                    <a:gd name="T7" fmla="*/ 10 h 11"/>
                    <a:gd name="T8" fmla="*/ 0 w 2"/>
                    <a:gd name="T9" fmla="*/ 0 h 11"/>
                    <a:gd name="T10" fmla="*/ 0 60000 65536"/>
                    <a:gd name="T11" fmla="*/ 0 60000 65536"/>
                    <a:gd name="T12" fmla="*/ 0 60000 65536"/>
                    <a:gd name="T13" fmla="*/ 0 60000 65536"/>
                    <a:gd name="T14" fmla="*/ 0 60000 65536"/>
                    <a:gd name="T15" fmla="*/ 0 w 2"/>
                    <a:gd name="T16" fmla="*/ 0 h 11"/>
                    <a:gd name="T17" fmla="*/ 2 w 2"/>
                    <a:gd name="T18" fmla="*/ 11 h 11"/>
                  </a:gdLst>
                  <a:ahLst/>
                  <a:cxnLst>
                    <a:cxn ang="T10">
                      <a:pos x="T0" y="T1"/>
                    </a:cxn>
                    <a:cxn ang="T11">
                      <a:pos x="T2" y="T3"/>
                    </a:cxn>
                    <a:cxn ang="T12">
                      <a:pos x="T4" y="T5"/>
                    </a:cxn>
                    <a:cxn ang="T13">
                      <a:pos x="T6" y="T7"/>
                    </a:cxn>
                    <a:cxn ang="T14">
                      <a:pos x="T8" y="T9"/>
                    </a:cxn>
                  </a:cxnLst>
                  <a:rect l="T15" t="T16" r="T17" b="T18"/>
                  <a:pathLst>
                    <a:path w="2" h="11">
                      <a:moveTo>
                        <a:pt x="0" y="0"/>
                      </a:moveTo>
                      <a:lnTo>
                        <a:pt x="1" y="0"/>
                      </a:lnTo>
                      <a:lnTo>
                        <a:pt x="1" y="10"/>
                      </a:lnTo>
                      <a:lnTo>
                        <a:pt x="0"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89" name="Freeform 195"/>
                <p:cNvSpPr>
                  <a:spLocks/>
                </p:cNvSpPr>
                <p:nvPr/>
              </p:nvSpPr>
              <p:spPr bwMode="auto">
                <a:xfrm>
                  <a:off x="4345" y="2455"/>
                  <a:ext cx="25" cy="20"/>
                </a:xfrm>
                <a:custGeom>
                  <a:avLst/>
                  <a:gdLst>
                    <a:gd name="T0" fmla="*/ 0 w 25"/>
                    <a:gd name="T1" fmla="*/ 19 h 20"/>
                    <a:gd name="T2" fmla="*/ 18 w 25"/>
                    <a:gd name="T3" fmla="*/ 13 h 20"/>
                    <a:gd name="T4" fmla="*/ 24 w 25"/>
                    <a:gd name="T5" fmla="*/ 0 h 20"/>
                    <a:gd name="T6" fmla="*/ 6 w 25"/>
                    <a:gd name="T7" fmla="*/ 6 h 20"/>
                    <a:gd name="T8" fmla="*/ 0 w 25"/>
                    <a:gd name="T9" fmla="*/ 19 h 20"/>
                    <a:gd name="T10" fmla="*/ 0 60000 65536"/>
                    <a:gd name="T11" fmla="*/ 0 60000 65536"/>
                    <a:gd name="T12" fmla="*/ 0 60000 65536"/>
                    <a:gd name="T13" fmla="*/ 0 60000 65536"/>
                    <a:gd name="T14" fmla="*/ 0 60000 65536"/>
                    <a:gd name="T15" fmla="*/ 0 w 25"/>
                    <a:gd name="T16" fmla="*/ 0 h 20"/>
                    <a:gd name="T17" fmla="*/ 25 w 25"/>
                    <a:gd name="T18" fmla="*/ 20 h 20"/>
                  </a:gdLst>
                  <a:ahLst/>
                  <a:cxnLst>
                    <a:cxn ang="T10">
                      <a:pos x="T0" y="T1"/>
                    </a:cxn>
                    <a:cxn ang="T11">
                      <a:pos x="T2" y="T3"/>
                    </a:cxn>
                    <a:cxn ang="T12">
                      <a:pos x="T4" y="T5"/>
                    </a:cxn>
                    <a:cxn ang="T13">
                      <a:pos x="T6" y="T7"/>
                    </a:cxn>
                    <a:cxn ang="T14">
                      <a:pos x="T8" y="T9"/>
                    </a:cxn>
                  </a:cxnLst>
                  <a:rect l="T15" t="T16" r="T17" b="T18"/>
                  <a:pathLst>
                    <a:path w="25" h="20">
                      <a:moveTo>
                        <a:pt x="0" y="19"/>
                      </a:moveTo>
                      <a:lnTo>
                        <a:pt x="18" y="13"/>
                      </a:lnTo>
                      <a:lnTo>
                        <a:pt x="24" y="0"/>
                      </a:lnTo>
                      <a:lnTo>
                        <a:pt x="6" y="6"/>
                      </a:lnTo>
                      <a:lnTo>
                        <a:pt x="0" y="19"/>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90" name="Freeform 196"/>
                <p:cNvSpPr>
                  <a:spLocks/>
                </p:cNvSpPr>
                <p:nvPr/>
              </p:nvSpPr>
              <p:spPr bwMode="auto">
                <a:xfrm>
                  <a:off x="4352" y="2455"/>
                  <a:ext cx="10" cy="12"/>
                </a:xfrm>
                <a:custGeom>
                  <a:avLst/>
                  <a:gdLst>
                    <a:gd name="T0" fmla="*/ 0 w 10"/>
                    <a:gd name="T1" fmla="*/ 0 h 12"/>
                    <a:gd name="T2" fmla="*/ 5 w 10"/>
                    <a:gd name="T3" fmla="*/ 0 h 12"/>
                    <a:gd name="T4" fmla="*/ 9 w 10"/>
                    <a:gd name="T5" fmla="*/ 11 h 12"/>
                    <a:gd name="T6" fmla="*/ 5 w 10"/>
                    <a:gd name="T7" fmla="*/ 11 h 12"/>
                    <a:gd name="T8" fmla="*/ 0 w 10"/>
                    <a:gd name="T9" fmla="*/ 0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0"/>
                      </a:moveTo>
                      <a:lnTo>
                        <a:pt x="5" y="0"/>
                      </a:lnTo>
                      <a:lnTo>
                        <a:pt x="9" y="11"/>
                      </a:lnTo>
                      <a:lnTo>
                        <a:pt x="5"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91" name="Freeform 197"/>
                <p:cNvSpPr>
                  <a:spLocks/>
                </p:cNvSpPr>
                <p:nvPr/>
              </p:nvSpPr>
              <p:spPr bwMode="auto">
                <a:xfrm>
                  <a:off x="4397" y="2455"/>
                  <a:ext cx="2" cy="12"/>
                </a:xfrm>
                <a:custGeom>
                  <a:avLst/>
                  <a:gdLst>
                    <a:gd name="T0" fmla="*/ 0 w 2"/>
                    <a:gd name="T1" fmla="*/ 11 h 12"/>
                    <a:gd name="T2" fmla="*/ 0 w 2"/>
                    <a:gd name="T3" fmla="*/ 11 h 12"/>
                    <a:gd name="T4" fmla="*/ 1 w 2"/>
                    <a:gd name="T5" fmla="*/ 0 h 12"/>
                    <a:gd name="T6" fmla="*/ 0 w 2"/>
                    <a:gd name="T7" fmla="*/ 11 h 12"/>
                    <a:gd name="T8" fmla="*/ 0 60000 65536"/>
                    <a:gd name="T9" fmla="*/ 0 60000 65536"/>
                    <a:gd name="T10" fmla="*/ 0 60000 65536"/>
                    <a:gd name="T11" fmla="*/ 0 60000 65536"/>
                    <a:gd name="T12" fmla="*/ 0 w 2"/>
                    <a:gd name="T13" fmla="*/ 0 h 12"/>
                    <a:gd name="T14" fmla="*/ 2 w 2"/>
                    <a:gd name="T15" fmla="*/ 12 h 12"/>
                  </a:gdLst>
                  <a:ahLst/>
                  <a:cxnLst>
                    <a:cxn ang="T8">
                      <a:pos x="T0" y="T1"/>
                    </a:cxn>
                    <a:cxn ang="T9">
                      <a:pos x="T2" y="T3"/>
                    </a:cxn>
                    <a:cxn ang="T10">
                      <a:pos x="T4" y="T5"/>
                    </a:cxn>
                    <a:cxn ang="T11">
                      <a:pos x="T6" y="T7"/>
                    </a:cxn>
                  </a:cxnLst>
                  <a:rect l="T12" t="T13" r="T14" b="T15"/>
                  <a:pathLst>
                    <a:path w="2" h="12">
                      <a:moveTo>
                        <a:pt x="0" y="11"/>
                      </a:moveTo>
                      <a:lnTo>
                        <a:pt x="0" y="11"/>
                      </a:lnTo>
                      <a:lnTo>
                        <a:pt x="1"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92" name="Freeform 198"/>
                <p:cNvSpPr>
                  <a:spLocks/>
                </p:cNvSpPr>
                <p:nvPr/>
              </p:nvSpPr>
              <p:spPr bwMode="auto">
                <a:xfrm>
                  <a:off x="4382" y="2455"/>
                  <a:ext cx="32" cy="12"/>
                </a:xfrm>
                <a:custGeom>
                  <a:avLst/>
                  <a:gdLst>
                    <a:gd name="T0" fmla="*/ 0 w 32"/>
                    <a:gd name="T1" fmla="*/ 0 h 12"/>
                    <a:gd name="T2" fmla="*/ 25 w 32"/>
                    <a:gd name="T3" fmla="*/ 0 h 12"/>
                    <a:gd name="T4" fmla="*/ 31 w 32"/>
                    <a:gd name="T5" fmla="*/ 11 h 12"/>
                    <a:gd name="T6" fmla="*/ 6 w 32"/>
                    <a:gd name="T7" fmla="*/ 11 h 12"/>
                    <a:gd name="T8" fmla="*/ 0 w 32"/>
                    <a:gd name="T9" fmla="*/ 0 h 12"/>
                    <a:gd name="T10" fmla="*/ 0 60000 65536"/>
                    <a:gd name="T11" fmla="*/ 0 60000 65536"/>
                    <a:gd name="T12" fmla="*/ 0 60000 65536"/>
                    <a:gd name="T13" fmla="*/ 0 60000 65536"/>
                    <a:gd name="T14" fmla="*/ 0 60000 65536"/>
                    <a:gd name="T15" fmla="*/ 0 w 32"/>
                    <a:gd name="T16" fmla="*/ 0 h 12"/>
                    <a:gd name="T17" fmla="*/ 32 w 32"/>
                    <a:gd name="T18" fmla="*/ 12 h 12"/>
                  </a:gdLst>
                  <a:ahLst/>
                  <a:cxnLst>
                    <a:cxn ang="T10">
                      <a:pos x="T0" y="T1"/>
                    </a:cxn>
                    <a:cxn ang="T11">
                      <a:pos x="T2" y="T3"/>
                    </a:cxn>
                    <a:cxn ang="T12">
                      <a:pos x="T4" y="T5"/>
                    </a:cxn>
                    <a:cxn ang="T13">
                      <a:pos x="T6" y="T7"/>
                    </a:cxn>
                    <a:cxn ang="T14">
                      <a:pos x="T8" y="T9"/>
                    </a:cxn>
                  </a:cxnLst>
                  <a:rect l="T15" t="T16" r="T17" b="T18"/>
                  <a:pathLst>
                    <a:path w="32" h="12">
                      <a:moveTo>
                        <a:pt x="0" y="0"/>
                      </a:moveTo>
                      <a:lnTo>
                        <a:pt x="25" y="0"/>
                      </a:lnTo>
                      <a:lnTo>
                        <a:pt x="31" y="11"/>
                      </a:lnTo>
                      <a:lnTo>
                        <a:pt x="6"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93" name="Freeform 199"/>
                <p:cNvSpPr>
                  <a:spLocks/>
                </p:cNvSpPr>
                <p:nvPr/>
              </p:nvSpPr>
              <p:spPr bwMode="auto">
                <a:xfrm>
                  <a:off x="4397" y="2447"/>
                  <a:ext cx="24" cy="20"/>
                </a:xfrm>
                <a:custGeom>
                  <a:avLst/>
                  <a:gdLst>
                    <a:gd name="T0" fmla="*/ 0 w 24"/>
                    <a:gd name="T1" fmla="*/ 19 h 20"/>
                    <a:gd name="T2" fmla="*/ 17 w 24"/>
                    <a:gd name="T3" fmla="*/ 12 h 20"/>
                    <a:gd name="T4" fmla="*/ 23 w 24"/>
                    <a:gd name="T5" fmla="*/ 0 h 20"/>
                    <a:gd name="T6" fmla="*/ 6 w 24"/>
                    <a:gd name="T7" fmla="*/ 6 h 20"/>
                    <a:gd name="T8" fmla="*/ 0 w 24"/>
                    <a:gd name="T9" fmla="*/ 19 h 20"/>
                    <a:gd name="T10" fmla="*/ 0 60000 65536"/>
                    <a:gd name="T11" fmla="*/ 0 60000 65536"/>
                    <a:gd name="T12" fmla="*/ 0 60000 65536"/>
                    <a:gd name="T13" fmla="*/ 0 60000 65536"/>
                    <a:gd name="T14" fmla="*/ 0 60000 65536"/>
                    <a:gd name="T15" fmla="*/ 0 w 24"/>
                    <a:gd name="T16" fmla="*/ 0 h 20"/>
                    <a:gd name="T17" fmla="*/ 24 w 24"/>
                    <a:gd name="T18" fmla="*/ 20 h 20"/>
                  </a:gdLst>
                  <a:ahLst/>
                  <a:cxnLst>
                    <a:cxn ang="T10">
                      <a:pos x="T0" y="T1"/>
                    </a:cxn>
                    <a:cxn ang="T11">
                      <a:pos x="T2" y="T3"/>
                    </a:cxn>
                    <a:cxn ang="T12">
                      <a:pos x="T4" y="T5"/>
                    </a:cxn>
                    <a:cxn ang="T13">
                      <a:pos x="T6" y="T7"/>
                    </a:cxn>
                    <a:cxn ang="T14">
                      <a:pos x="T8" y="T9"/>
                    </a:cxn>
                  </a:cxnLst>
                  <a:rect l="T15" t="T16" r="T17" b="T18"/>
                  <a:pathLst>
                    <a:path w="24" h="20">
                      <a:moveTo>
                        <a:pt x="0" y="19"/>
                      </a:moveTo>
                      <a:lnTo>
                        <a:pt x="17" y="12"/>
                      </a:lnTo>
                      <a:lnTo>
                        <a:pt x="23" y="0"/>
                      </a:lnTo>
                      <a:lnTo>
                        <a:pt x="6" y="6"/>
                      </a:lnTo>
                      <a:lnTo>
                        <a:pt x="0" y="19"/>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94" name="Freeform 200"/>
                <p:cNvSpPr>
                  <a:spLocks/>
                </p:cNvSpPr>
                <p:nvPr/>
              </p:nvSpPr>
              <p:spPr bwMode="auto">
                <a:xfrm>
                  <a:off x="4404" y="2447"/>
                  <a:ext cx="10" cy="11"/>
                </a:xfrm>
                <a:custGeom>
                  <a:avLst/>
                  <a:gdLst>
                    <a:gd name="T0" fmla="*/ 0 w 10"/>
                    <a:gd name="T1" fmla="*/ 10 h 11"/>
                    <a:gd name="T2" fmla="*/ 5 w 10"/>
                    <a:gd name="T3" fmla="*/ 10 h 11"/>
                    <a:gd name="T4" fmla="*/ 9 w 10"/>
                    <a:gd name="T5" fmla="*/ 0 h 11"/>
                    <a:gd name="T6" fmla="*/ 5 w 10"/>
                    <a:gd name="T7" fmla="*/ 0 h 11"/>
                    <a:gd name="T8" fmla="*/ 0 w 10"/>
                    <a:gd name="T9" fmla="*/ 1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10"/>
                      </a:moveTo>
                      <a:lnTo>
                        <a:pt x="5" y="10"/>
                      </a:lnTo>
                      <a:lnTo>
                        <a:pt x="9" y="0"/>
                      </a:lnTo>
                      <a:lnTo>
                        <a:pt x="5"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95" name="Freeform 201"/>
                <p:cNvSpPr>
                  <a:spLocks/>
                </p:cNvSpPr>
                <p:nvPr/>
              </p:nvSpPr>
              <p:spPr bwMode="auto">
                <a:xfrm>
                  <a:off x="4434" y="2431"/>
                  <a:ext cx="17" cy="11"/>
                </a:xfrm>
                <a:custGeom>
                  <a:avLst/>
                  <a:gdLst>
                    <a:gd name="T0" fmla="*/ 0 w 17"/>
                    <a:gd name="T1" fmla="*/ 10 h 11"/>
                    <a:gd name="T2" fmla="*/ 11 w 17"/>
                    <a:gd name="T3" fmla="*/ 10 h 11"/>
                    <a:gd name="T4" fmla="*/ 16 w 17"/>
                    <a:gd name="T5" fmla="*/ 0 h 11"/>
                    <a:gd name="T6" fmla="*/ 5 w 17"/>
                    <a:gd name="T7" fmla="*/ 0 h 11"/>
                    <a:gd name="T8" fmla="*/ 0 w 17"/>
                    <a:gd name="T9" fmla="*/ 1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10"/>
                      </a:moveTo>
                      <a:lnTo>
                        <a:pt x="11" y="10"/>
                      </a:lnTo>
                      <a:lnTo>
                        <a:pt x="16" y="0"/>
                      </a:lnTo>
                      <a:lnTo>
                        <a:pt x="5"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96" name="Freeform 202"/>
                <p:cNvSpPr>
                  <a:spLocks/>
                </p:cNvSpPr>
                <p:nvPr/>
              </p:nvSpPr>
              <p:spPr bwMode="auto">
                <a:xfrm>
                  <a:off x="4434" y="2423"/>
                  <a:ext cx="17" cy="19"/>
                </a:xfrm>
                <a:custGeom>
                  <a:avLst/>
                  <a:gdLst>
                    <a:gd name="T0" fmla="*/ 0 w 17"/>
                    <a:gd name="T1" fmla="*/ 18 h 19"/>
                    <a:gd name="T2" fmla="*/ 11 w 17"/>
                    <a:gd name="T3" fmla="*/ 12 h 19"/>
                    <a:gd name="T4" fmla="*/ 16 w 17"/>
                    <a:gd name="T5" fmla="*/ 0 h 19"/>
                    <a:gd name="T6" fmla="*/ 5 w 17"/>
                    <a:gd name="T7" fmla="*/ 6 h 19"/>
                    <a:gd name="T8" fmla="*/ 0 w 17"/>
                    <a:gd name="T9" fmla="*/ 18 h 19"/>
                    <a:gd name="T10" fmla="*/ 0 60000 65536"/>
                    <a:gd name="T11" fmla="*/ 0 60000 65536"/>
                    <a:gd name="T12" fmla="*/ 0 60000 65536"/>
                    <a:gd name="T13" fmla="*/ 0 60000 65536"/>
                    <a:gd name="T14" fmla="*/ 0 60000 65536"/>
                    <a:gd name="T15" fmla="*/ 0 w 17"/>
                    <a:gd name="T16" fmla="*/ 0 h 19"/>
                    <a:gd name="T17" fmla="*/ 17 w 17"/>
                    <a:gd name="T18" fmla="*/ 19 h 19"/>
                  </a:gdLst>
                  <a:ahLst/>
                  <a:cxnLst>
                    <a:cxn ang="T10">
                      <a:pos x="T0" y="T1"/>
                    </a:cxn>
                    <a:cxn ang="T11">
                      <a:pos x="T2" y="T3"/>
                    </a:cxn>
                    <a:cxn ang="T12">
                      <a:pos x="T4" y="T5"/>
                    </a:cxn>
                    <a:cxn ang="T13">
                      <a:pos x="T6" y="T7"/>
                    </a:cxn>
                    <a:cxn ang="T14">
                      <a:pos x="T8" y="T9"/>
                    </a:cxn>
                  </a:cxnLst>
                  <a:rect l="T15" t="T16" r="T17" b="T18"/>
                  <a:pathLst>
                    <a:path w="17" h="19">
                      <a:moveTo>
                        <a:pt x="0" y="18"/>
                      </a:moveTo>
                      <a:lnTo>
                        <a:pt x="11" y="12"/>
                      </a:lnTo>
                      <a:lnTo>
                        <a:pt x="16" y="0"/>
                      </a:lnTo>
                      <a:lnTo>
                        <a:pt x="5" y="6"/>
                      </a:lnTo>
                      <a:lnTo>
                        <a:pt x="0" y="18"/>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97" name="Freeform 203"/>
                <p:cNvSpPr>
                  <a:spLocks/>
                </p:cNvSpPr>
                <p:nvPr/>
              </p:nvSpPr>
              <p:spPr bwMode="auto">
                <a:xfrm>
                  <a:off x="4471" y="2398"/>
                  <a:ext cx="10" cy="12"/>
                </a:xfrm>
                <a:custGeom>
                  <a:avLst/>
                  <a:gdLst>
                    <a:gd name="T0" fmla="*/ 0 w 10"/>
                    <a:gd name="T1" fmla="*/ 11 h 12"/>
                    <a:gd name="T2" fmla="*/ 4 w 10"/>
                    <a:gd name="T3" fmla="*/ 11 h 12"/>
                    <a:gd name="T4" fmla="*/ 9 w 10"/>
                    <a:gd name="T5" fmla="*/ 0 h 12"/>
                    <a:gd name="T6" fmla="*/ 4 w 10"/>
                    <a:gd name="T7" fmla="*/ 0 h 12"/>
                    <a:gd name="T8" fmla="*/ 0 w 10"/>
                    <a:gd name="T9" fmla="*/ 11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11"/>
                      </a:moveTo>
                      <a:lnTo>
                        <a:pt x="4" y="11"/>
                      </a:lnTo>
                      <a:lnTo>
                        <a:pt x="9" y="0"/>
                      </a:lnTo>
                      <a:lnTo>
                        <a:pt x="4"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98" name="Freeform 204"/>
                <p:cNvSpPr>
                  <a:spLocks/>
                </p:cNvSpPr>
                <p:nvPr/>
              </p:nvSpPr>
              <p:spPr bwMode="auto">
                <a:xfrm>
                  <a:off x="4471" y="2382"/>
                  <a:ext cx="17" cy="28"/>
                </a:xfrm>
                <a:custGeom>
                  <a:avLst/>
                  <a:gdLst>
                    <a:gd name="T0" fmla="*/ 0 w 17"/>
                    <a:gd name="T1" fmla="*/ 20 h 28"/>
                    <a:gd name="T2" fmla="*/ 5 w 17"/>
                    <a:gd name="T3" fmla="*/ 0 h 28"/>
                    <a:gd name="T4" fmla="*/ 16 w 17"/>
                    <a:gd name="T5" fmla="*/ 7 h 28"/>
                    <a:gd name="T6" fmla="*/ 11 w 17"/>
                    <a:gd name="T7" fmla="*/ 27 h 28"/>
                    <a:gd name="T8" fmla="*/ 0 w 17"/>
                    <a:gd name="T9" fmla="*/ 20 h 28"/>
                    <a:gd name="T10" fmla="*/ 0 60000 65536"/>
                    <a:gd name="T11" fmla="*/ 0 60000 65536"/>
                    <a:gd name="T12" fmla="*/ 0 60000 65536"/>
                    <a:gd name="T13" fmla="*/ 0 60000 65536"/>
                    <a:gd name="T14" fmla="*/ 0 60000 65536"/>
                    <a:gd name="T15" fmla="*/ 0 w 17"/>
                    <a:gd name="T16" fmla="*/ 0 h 28"/>
                    <a:gd name="T17" fmla="*/ 17 w 17"/>
                    <a:gd name="T18" fmla="*/ 28 h 28"/>
                  </a:gdLst>
                  <a:ahLst/>
                  <a:cxnLst>
                    <a:cxn ang="T10">
                      <a:pos x="T0" y="T1"/>
                    </a:cxn>
                    <a:cxn ang="T11">
                      <a:pos x="T2" y="T3"/>
                    </a:cxn>
                    <a:cxn ang="T12">
                      <a:pos x="T4" y="T5"/>
                    </a:cxn>
                    <a:cxn ang="T13">
                      <a:pos x="T6" y="T7"/>
                    </a:cxn>
                    <a:cxn ang="T14">
                      <a:pos x="T8" y="T9"/>
                    </a:cxn>
                  </a:cxnLst>
                  <a:rect l="T15" t="T16" r="T17" b="T18"/>
                  <a:pathLst>
                    <a:path w="17" h="28">
                      <a:moveTo>
                        <a:pt x="0" y="20"/>
                      </a:moveTo>
                      <a:lnTo>
                        <a:pt x="5" y="0"/>
                      </a:lnTo>
                      <a:lnTo>
                        <a:pt x="16" y="7"/>
                      </a:lnTo>
                      <a:lnTo>
                        <a:pt x="11" y="27"/>
                      </a:lnTo>
                      <a:lnTo>
                        <a:pt x="0" y="2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99" name="Freeform 205"/>
                <p:cNvSpPr>
                  <a:spLocks/>
                </p:cNvSpPr>
                <p:nvPr/>
              </p:nvSpPr>
              <p:spPr bwMode="auto">
                <a:xfrm>
                  <a:off x="4501" y="2349"/>
                  <a:ext cx="17" cy="28"/>
                </a:xfrm>
                <a:custGeom>
                  <a:avLst/>
                  <a:gdLst>
                    <a:gd name="T0" fmla="*/ 0 w 17"/>
                    <a:gd name="T1" fmla="*/ 20 h 28"/>
                    <a:gd name="T2" fmla="*/ 5 w 17"/>
                    <a:gd name="T3" fmla="*/ 0 h 28"/>
                    <a:gd name="T4" fmla="*/ 16 w 17"/>
                    <a:gd name="T5" fmla="*/ 7 h 28"/>
                    <a:gd name="T6" fmla="*/ 10 w 17"/>
                    <a:gd name="T7" fmla="*/ 27 h 28"/>
                    <a:gd name="T8" fmla="*/ 0 w 17"/>
                    <a:gd name="T9" fmla="*/ 20 h 28"/>
                    <a:gd name="T10" fmla="*/ 0 60000 65536"/>
                    <a:gd name="T11" fmla="*/ 0 60000 65536"/>
                    <a:gd name="T12" fmla="*/ 0 60000 65536"/>
                    <a:gd name="T13" fmla="*/ 0 60000 65536"/>
                    <a:gd name="T14" fmla="*/ 0 60000 65536"/>
                    <a:gd name="T15" fmla="*/ 0 w 17"/>
                    <a:gd name="T16" fmla="*/ 0 h 28"/>
                    <a:gd name="T17" fmla="*/ 17 w 17"/>
                    <a:gd name="T18" fmla="*/ 28 h 28"/>
                  </a:gdLst>
                  <a:ahLst/>
                  <a:cxnLst>
                    <a:cxn ang="T10">
                      <a:pos x="T0" y="T1"/>
                    </a:cxn>
                    <a:cxn ang="T11">
                      <a:pos x="T2" y="T3"/>
                    </a:cxn>
                    <a:cxn ang="T12">
                      <a:pos x="T4" y="T5"/>
                    </a:cxn>
                    <a:cxn ang="T13">
                      <a:pos x="T6" y="T7"/>
                    </a:cxn>
                    <a:cxn ang="T14">
                      <a:pos x="T8" y="T9"/>
                    </a:cxn>
                  </a:cxnLst>
                  <a:rect l="T15" t="T16" r="T17" b="T18"/>
                  <a:pathLst>
                    <a:path w="17" h="28">
                      <a:moveTo>
                        <a:pt x="0" y="20"/>
                      </a:moveTo>
                      <a:lnTo>
                        <a:pt x="5" y="0"/>
                      </a:lnTo>
                      <a:lnTo>
                        <a:pt x="16" y="7"/>
                      </a:lnTo>
                      <a:lnTo>
                        <a:pt x="10" y="27"/>
                      </a:lnTo>
                      <a:lnTo>
                        <a:pt x="0" y="2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00" name="Freeform 206"/>
                <p:cNvSpPr>
                  <a:spLocks/>
                </p:cNvSpPr>
                <p:nvPr/>
              </p:nvSpPr>
              <p:spPr bwMode="auto">
                <a:xfrm>
                  <a:off x="4501" y="2349"/>
                  <a:ext cx="9" cy="20"/>
                </a:xfrm>
                <a:custGeom>
                  <a:avLst/>
                  <a:gdLst>
                    <a:gd name="T0" fmla="*/ 0 w 9"/>
                    <a:gd name="T1" fmla="*/ 19 h 20"/>
                    <a:gd name="T2" fmla="*/ 4 w 9"/>
                    <a:gd name="T3" fmla="*/ 13 h 20"/>
                    <a:gd name="T4" fmla="*/ 8 w 9"/>
                    <a:gd name="T5" fmla="*/ 0 h 20"/>
                    <a:gd name="T6" fmla="*/ 4 w 9"/>
                    <a:gd name="T7" fmla="*/ 7 h 20"/>
                    <a:gd name="T8" fmla="*/ 0 w 9"/>
                    <a:gd name="T9" fmla="*/ 19 h 20"/>
                    <a:gd name="T10" fmla="*/ 0 60000 65536"/>
                    <a:gd name="T11" fmla="*/ 0 60000 65536"/>
                    <a:gd name="T12" fmla="*/ 0 60000 65536"/>
                    <a:gd name="T13" fmla="*/ 0 60000 65536"/>
                    <a:gd name="T14" fmla="*/ 0 60000 65536"/>
                    <a:gd name="T15" fmla="*/ 0 w 9"/>
                    <a:gd name="T16" fmla="*/ 0 h 20"/>
                    <a:gd name="T17" fmla="*/ 9 w 9"/>
                    <a:gd name="T18" fmla="*/ 20 h 20"/>
                  </a:gdLst>
                  <a:ahLst/>
                  <a:cxnLst>
                    <a:cxn ang="T10">
                      <a:pos x="T0" y="T1"/>
                    </a:cxn>
                    <a:cxn ang="T11">
                      <a:pos x="T2" y="T3"/>
                    </a:cxn>
                    <a:cxn ang="T12">
                      <a:pos x="T4" y="T5"/>
                    </a:cxn>
                    <a:cxn ang="T13">
                      <a:pos x="T6" y="T7"/>
                    </a:cxn>
                    <a:cxn ang="T14">
                      <a:pos x="T8" y="T9"/>
                    </a:cxn>
                  </a:cxnLst>
                  <a:rect l="T15" t="T16" r="T17" b="T18"/>
                  <a:pathLst>
                    <a:path w="9" h="20">
                      <a:moveTo>
                        <a:pt x="0" y="19"/>
                      </a:moveTo>
                      <a:lnTo>
                        <a:pt x="4" y="13"/>
                      </a:lnTo>
                      <a:lnTo>
                        <a:pt x="8" y="0"/>
                      </a:lnTo>
                      <a:lnTo>
                        <a:pt x="4" y="7"/>
                      </a:lnTo>
                      <a:lnTo>
                        <a:pt x="0" y="19"/>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01" name="Freeform 207"/>
                <p:cNvSpPr>
                  <a:spLocks/>
                </p:cNvSpPr>
                <p:nvPr/>
              </p:nvSpPr>
              <p:spPr bwMode="auto">
                <a:xfrm>
                  <a:off x="4530" y="2317"/>
                  <a:ext cx="18" cy="19"/>
                </a:xfrm>
                <a:custGeom>
                  <a:avLst/>
                  <a:gdLst>
                    <a:gd name="T0" fmla="*/ 0 w 18"/>
                    <a:gd name="T1" fmla="*/ 18 h 19"/>
                    <a:gd name="T2" fmla="*/ 11 w 18"/>
                    <a:gd name="T3" fmla="*/ 12 h 19"/>
                    <a:gd name="T4" fmla="*/ 17 w 18"/>
                    <a:gd name="T5" fmla="*/ 0 h 19"/>
                    <a:gd name="T6" fmla="*/ 6 w 18"/>
                    <a:gd name="T7" fmla="*/ 6 h 19"/>
                    <a:gd name="T8" fmla="*/ 0 w 18"/>
                    <a:gd name="T9" fmla="*/ 18 h 19"/>
                    <a:gd name="T10" fmla="*/ 0 60000 65536"/>
                    <a:gd name="T11" fmla="*/ 0 60000 65536"/>
                    <a:gd name="T12" fmla="*/ 0 60000 65536"/>
                    <a:gd name="T13" fmla="*/ 0 60000 65536"/>
                    <a:gd name="T14" fmla="*/ 0 60000 65536"/>
                    <a:gd name="T15" fmla="*/ 0 w 18"/>
                    <a:gd name="T16" fmla="*/ 0 h 19"/>
                    <a:gd name="T17" fmla="*/ 18 w 18"/>
                    <a:gd name="T18" fmla="*/ 19 h 19"/>
                  </a:gdLst>
                  <a:ahLst/>
                  <a:cxnLst>
                    <a:cxn ang="T10">
                      <a:pos x="T0" y="T1"/>
                    </a:cxn>
                    <a:cxn ang="T11">
                      <a:pos x="T2" y="T3"/>
                    </a:cxn>
                    <a:cxn ang="T12">
                      <a:pos x="T4" y="T5"/>
                    </a:cxn>
                    <a:cxn ang="T13">
                      <a:pos x="T6" y="T7"/>
                    </a:cxn>
                    <a:cxn ang="T14">
                      <a:pos x="T8" y="T9"/>
                    </a:cxn>
                  </a:cxnLst>
                  <a:rect l="T15" t="T16" r="T17" b="T18"/>
                  <a:pathLst>
                    <a:path w="18" h="19">
                      <a:moveTo>
                        <a:pt x="0" y="18"/>
                      </a:moveTo>
                      <a:lnTo>
                        <a:pt x="11" y="12"/>
                      </a:lnTo>
                      <a:lnTo>
                        <a:pt x="17" y="0"/>
                      </a:lnTo>
                      <a:lnTo>
                        <a:pt x="6" y="6"/>
                      </a:lnTo>
                      <a:lnTo>
                        <a:pt x="0" y="18"/>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02" name="Freeform 208"/>
                <p:cNvSpPr>
                  <a:spLocks/>
                </p:cNvSpPr>
                <p:nvPr/>
              </p:nvSpPr>
              <p:spPr bwMode="auto">
                <a:xfrm>
                  <a:off x="4530" y="2317"/>
                  <a:ext cx="10" cy="11"/>
                </a:xfrm>
                <a:custGeom>
                  <a:avLst/>
                  <a:gdLst>
                    <a:gd name="T0" fmla="*/ 0 w 10"/>
                    <a:gd name="T1" fmla="*/ 10 h 11"/>
                    <a:gd name="T2" fmla="*/ 5 w 10"/>
                    <a:gd name="T3" fmla="*/ 10 h 11"/>
                    <a:gd name="T4" fmla="*/ 9 w 10"/>
                    <a:gd name="T5" fmla="*/ 0 h 11"/>
                    <a:gd name="T6" fmla="*/ 5 w 10"/>
                    <a:gd name="T7" fmla="*/ 0 h 11"/>
                    <a:gd name="T8" fmla="*/ 0 w 10"/>
                    <a:gd name="T9" fmla="*/ 1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10"/>
                      </a:moveTo>
                      <a:lnTo>
                        <a:pt x="5" y="10"/>
                      </a:lnTo>
                      <a:lnTo>
                        <a:pt x="9" y="0"/>
                      </a:lnTo>
                      <a:lnTo>
                        <a:pt x="5"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03" name="Freeform 209"/>
                <p:cNvSpPr>
                  <a:spLocks/>
                </p:cNvSpPr>
                <p:nvPr/>
              </p:nvSpPr>
              <p:spPr bwMode="auto">
                <a:xfrm>
                  <a:off x="4567" y="2292"/>
                  <a:ext cx="10" cy="12"/>
                </a:xfrm>
                <a:custGeom>
                  <a:avLst/>
                  <a:gdLst>
                    <a:gd name="T0" fmla="*/ 0 w 10"/>
                    <a:gd name="T1" fmla="*/ 11 h 12"/>
                    <a:gd name="T2" fmla="*/ 5 w 10"/>
                    <a:gd name="T3" fmla="*/ 11 h 12"/>
                    <a:gd name="T4" fmla="*/ 9 w 10"/>
                    <a:gd name="T5" fmla="*/ 0 h 12"/>
                    <a:gd name="T6" fmla="*/ 5 w 10"/>
                    <a:gd name="T7" fmla="*/ 0 h 12"/>
                    <a:gd name="T8" fmla="*/ 0 w 10"/>
                    <a:gd name="T9" fmla="*/ 11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11"/>
                      </a:moveTo>
                      <a:lnTo>
                        <a:pt x="5" y="11"/>
                      </a:lnTo>
                      <a:lnTo>
                        <a:pt x="9" y="0"/>
                      </a:lnTo>
                      <a:lnTo>
                        <a:pt x="5"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04" name="Freeform 210"/>
                <p:cNvSpPr>
                  <a:spLocks/>
                </p:cNvSpPr>
                <p:nvPr/>
              </p:nvSpPr>
              <p:spPr bwMode="auto">
                <a:xfrm>
                  <a:off x="4560" y="2284"/>
                  <a:ext cx="25" cy="20"/>
                </a:xfrm>
                <a:custGeom>
                  <a:avLst/>
                  <a:gdLst>
                    <a:gd name="T0" fmla="*/ 0 w 25"/>
                    <a:gd name="T1" fmla="*/ 19 h 20"/>
                    <a:gd name="T2" fmla="*/ 18 w 25"/>
                    <a:gd name="T3" fmla="*/ 13 h 20"/>
                    <a:gd name="T4" fmla="*/ 24 w 25"/>
                    <a:gd name="T5" fmla="*/ 0 h 20"/>
                    <a:gd name="T6" fmla="*/ 6 w 25"/>
                    <a:gd name="T7" fmla="*/ 6 h 20"/>
                    <a:gd name="T8" fmla="*/ 0 w 25"/>
                    <a:gd name="T9" fmla="*/ 19 h 20"/>
                    <a:gd name="T10" fmla="*/ 0 60000 65536"/>
                    <a:gd name="T11" fmla="*/ 0 60000 65536"/>
                    <a:gd name="T12" fmla="*/ 0 60000 65536"/>
                    <a:gd name="T13" fmla="*/ 0 60000 65536"/>
                    <a:gd name="T14" fmla="*/ 0 60000 65536"/>
                    <a:gd name="T15" fmla="*/ 0 w 25"/>
                    <a:gd name="T16" fmla="*/ 0 h 20"/>
                    <a:gd name="T17" fmla="*/ 25 w 25"/>
                    <a:gd name="T18" fmla="*/ 20 h 20"/>
                  </a:gdLst>
                  <a:ahLst/>
                  <a:cxnLst>
                    <a:cxn ang="T10">
                      <a:pos x="T0" y="T1"/>
                    </a:cxn>
                    <a:cxn ang="T11">
                      <a:pos x="T2" y="T3"/>
                    </a:cxn>
                    <a:cxn ang="T12">
                      <a:pos x="T4" y="T5"/>
                    </a:cxn>
                    <a:cxn ang="T13">
                      <a:pos x="T6" y="T7"/>
                    </a:cxn>
                    <a:cxn ang="T14">
                      <a:pos x="T8" y="T9"/>
                    </a:cxn>
                  </a:cxnLst>
                  <a:rect l="T15" t="T16" r="T17" b="T18"/>
                  <a:pathLst>
                    <a:path w="25" h="20">
                      <a:moveTo>
                        <a:pt x="0" y="19"/>
                      </a:moveTo>
                      <a:lnTo>
                        <a:pt x="18" y="13"/>
                      </a:lnTo>
                      <a:lnTo>
                        <a:pt x="24" y="0"/>
                      </a:lnTo>
                      <a:lnTo>
                        <a:pt x="6" y="6"/>
                      </a:lnTo>
                      <a:lnTo>
                        <a:pt x="0" y="19"/>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05" name="Freeform 211"/>
                <p:cNvSpPr>
                  <a:spLocks/>
                </p:cNvSpPr>
                <p:nvPr/>
              </p:nvSpPr>
              <p:spPr bwMode="auto">
                <a:xfrm>
                  <a:off x="4590" y="2276"/>
                  <a:ext cx="24" cy="11"/>
                </a:xfrm>
                <a:custGeom>
                  <a:avLst/>
                  <a:gdLst>
                    <a:gd name="T0" fmla="*/ 0 w 24"/>
                    <a:gd name="T1" fmla="*/ 10 h 11"/>
                    <a:gd name="T2" fmla="*/ 17 w 24"/>
                    <a:gd name="T3" fmla="*/ 10 h 11"/>
                    <a:gd name="T4" fmla="*/ 23 w 24"/>
                    <a:gd name="T5" fmla="*/ 0 h 11"/>
                    <a:gd name="T6" fmla="*/ 6 w 24"/>
                    <a:gd name="T7" fmla="*/ 0 h 11"/>
                    <a:gd name="T8" fmla="*/ 0 w 24"/>
                    <a:gd name="T9" fmla="*/ 10 h 11"/>
                    <a:gd name="T10" fmla="*/ 0 60000 65536"/>
                    <a:gd name="T11" fmla="*/ 0 60000 65536"/>
                    <a:gd name="T12" fmla="*/ 0 60000 65536"/>
                    <a:gd name="T13" fmla="*/ 0 60000 65536"/>
                    <a:gd name="T14" fmla="*/ 0 60000 65536"/>
                    <a:gd name="T15" fmla="*/ 0 w 24"/>
                    <a:gd name="T16" fmla="*/ 0 h 11"/>
                    <a:gd name="T17" fmla="*/ 24 w 24"/>
                    <a:gd name="T18" fmla="*/ 11 h 11"/>
                  </a:gdLst>
                  <a:ahLst/>
                  <a:cxnLst>
                    <a:cxn ang="T10">
                      <a:pos x="T0" y="T1"/>
                    </a:cxn>
                    <a:cxn ang="T11">
                      <a:pos x="T2" y="T3"/>
                    </a:cxn>
                    <a:cxn ang="T12">
                      <a:pos x="T4" y="T5"/>
                    </a:cxn>
                    <a:cxn ang="T13">
                      <a:pos x="T6" y="T7"/>
                    </a:cxn>
                    <a:cxn ang="T14">
                      <a:pos x="T8" y="T9"/>
                    </a:cxn>
                  </a:cxnLst>
                  <a:rect l="T15" t="T16" r="T17" b="T18"/>
                  <a:pathLst>
                    <a:path w="24" h="11">
                      <a:moveTo>
                        <a:pt x="0" y="10"/>
                      </a:moveTo>
                      <a:lnTo>
                        <a:pt x="17" y="10"/>
                      </a:lnTo>
                      <a:lnTo>
                        <a:pt x="23" y="0"/>
                      </a:lnTo>
                      <a:lnTo>
                        <a:pt x="6"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06" name="Freeform 212"/>
                <p:cNvSpPr>
                  <a:spLocks/>
                </p:cNvSpPr>
                <p:nvPr/>
              </p:nvSpPr>
              <p:spPr bwMode="auto">
                <a:xfrm>
                  <a:off x="4597" y="2276"/>
                  <a:ext cx="10" cy="11"/>
                </a:xfrm>
                <a:custGeom>
                  <a:avLst/>
                  <a:gdLst>
                    <a:gd name="T0" fmla="*/ 0 w 10"/>
                    <a:gd name="T1" fmla="*/ 0 h 11"/>
                    <a:gd name="T2" fmla="*/ 4 w 10"/>
                    <a:gd name="T3" fmla="*/ 0 h 11"/>
                    <a:gd name="T4" fmla="*/ 9 w 10"/>
                    <a:gd name="T5" fmla="*/ 10 h 11"/>
                    <a:gd name="T6" fmla="*/ 4 w 10"/>
                    <a:gd name="T7" fmla="*/ 10 h 11"/>
                    <a:gd name="T8" fmla="*/ 0 w 10"/>
                    <a:gd name="T9" fmla="*/ 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0"/>
                      </a:moveTo>
                      <a:lnTo>
                        <a:pt x="4" y="0"/>
                      </a:lnTo>
                      <a:lnTo>
                        <a:pt x="9" y="10"/>
                      </a:lnTo>
                      <a:lnTo>
                        <a:pt x="4"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07" name="Freeform 213"/>
                <p:cNvSpPr>
                  <a:spLocks/>
                </p:cNvSpPr>
                <p:nvPr/>
              </p:nvSpPr>
              <p:spPr bwMode="auto">
                <a:xfrm>
                  <a:off x="4634" y="2301"/>
                  <a:ext cx="10" cy="11"/>
                </a:xfrm>
                <a:custGeom>
                  <a:avLst/>
                  <a:gdLst>
                    <a:gd name="T0" fmla="*/ 0 w 10"/>
                    <a:gd name="T1" fmla="*/ 0 h 11"/>
                    <a:gd name="T2" fmla="*/ 0 w 10"/>
                    <a:gd name="T3" fmla="*/ 5 h 11"/>
                    <a:gd name="T4" fmla="*/ 9 w 10"/>
                    <a:gd name="T5" fmla="*/ 10 h 11"/>
                    <a:gd name="T6" fmla="*/ 9 w 10"/>
                    <a:gd name="T7" fmla="*/ 5 h 11"/>
                    <a:gd name="T8" fmla="*/ 0 w 10"/>
                    <a:gd name="T9" fmla="*/ 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0"/>
                      </a:moveTo>
                      <a:lnTo>
                        <a:pt x="0" y="5"/>
                      </a:lnTo>
                      <a:lnTo>
                        <a:pt x="9" y="10"/>
                      </a:lnTo>
                      <a:lnTo>
                        <a:pt x="9" y="5"/>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08" name="Freeform 214"/>
                <p:cNvSpPr>
                  <a:spLocks/>
                </p:cNvSpPr>
                <p:nvPr/>
              </p:nvSpPr>
              <p:spPr bwMode="auto">
                <a:xfrm>
                  <a:off x="4634" y="2292"/>
                  <a:ext cx="17" cy="28"/>
                </a:xfrm>
                <a:custGeom>
                  <a:avLst/>
                  <a:gdLst>
                    <a:gd name="T0" fmla="*/ 0 w 17"/>
                    <a:gd name="T1" fmla="*/ 0 h 28"/>
                    <a:gd name="T2" fmla="*/ 5 w 17"/>
                    <a:gd name="T3" fmla="*/ 20 h 28"/>
                    <a:gd name="T4" fmla="*/ 16 w 17"/>
                    <a:gd name="T5" fmla="*/ 27 h 28"/>
                    <a:gd name="T6" fmla="*/ 11 w 17"/>
                    <a:gd name="T7" fmla="*/ 7 h 28"/>
                    <a:gd name="T8" fmla="*/ 0 w 17"/>
                    <a:gd name="T9" fmla="*/ 0 h 28"/>
                    <a:gd name="T10" fmla="*/ 0 60000 65536"/>
                    <a:gd name="T11" fmla="*/ 0 60000 65536"/>
                    <a:gd name="T12" fmla="*/ 0 60000 65536"/>
                    <a:gd name="T13" fmla="*/ 0 60000 65536"/>
                    <a:gd name="T14" fmla="*/ 0 60000 65536"/>
                    <a:gd name="T15" fmla="*/ 0 w 17"/>
                    <a:gd name="T16" fmla="*/ 0 h 28"/>
                    <a:gd name="T17" fmla="*/ 17 w 17"/>
                    <a:gd name="T18" fmla="*/ 28 h 28"/>
                  </a:gdLst>
                  <a:ahLst/>
                  <a:cxnLst>
                    <a:cxn ang="T10">
                      <a:pos x="T0" y="T1"/>
                    </a:cxn>
                    <a:cxn ang="T11">
                      <a:pos x="T2" y="T3"/>
                    </a:cxn>
                    <a:cxn ang="T12">
                      <a:pos x="T4" y="T5"/>
                    </a:cxn>
                    <a:cxn ang="T13">
                      <a:pos x="T6" y="T7"/>
                    </a:cxn>
                    <a:cxn ang="T14">
                      <a:pos x="T8" y="T9"/>
                    </a:cxn>
                  </a:cxnLst>
                  <a:rect l="T15" t="T16" r="T17" b="T18"/>
                  <a:pathLst>
                    <a:path w="17" h="28">
                      <a:moveTo>
                        <a:pt x="0" y="0"/>
                      </a:moveTo>
                      <a:lnTo>
                        <a:pt x="5" y="20"/>
                      </a:lnTo>
                      <a:lnTo>
                        <a:pt x="16" y="27"/>
                      </a:lnTo>
                      <a:lnTo>
                        <a:pt x="11" y="7"/>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09" name="Freeform 215"/>
                <p:cNvSpPr>
                  <a:spLocks/>
                </p:cNvSpPr>
                <p:nvPr/>
              </p:nvSpPr>
              <p:spPr bwMode="auto">
                <a:xfrm>
                  <a:off x="4656" y="2341"/>
                  <a:ext cx="17" cy="36"/>
                </a:xfrm>
                <a:custGeom>
                  <a:avLst/>
                  <a:gdLst>
                    <a:gd name="T0" fmla="*/ 0 w 17"/>
                    <a:gd name="T1" fmla="*/ 0 h 36"/>
                    <a:gd name="T2" fmla="*/ 5 w 17"/>
                    <a:gd name="T3" fmla="*/ 28 h 36"/>
                    <a:gd name="T4" fmla="*/ 16 w 17"/>
                    <a:gd name="T5" fmla="*/ 35 h 36"/>
                    <a:gd name="T6" fmla="*/ 11 w 17"/>
                    <a:gd name="T7" fmla="*/ 7 h 36"/>
                    <a:gd name="T8" fmla="*/ 0 w 17"/>
                    <a:gd name="T9" fmla="*/ 0 h 36"/>
                    <a:gd name="T10" fmla="*/ 0 60000 65536"/>
                    <a:gd name="T11" fmla="*/ 0 60000 65536"/>
                    <a:gd name="T12" fmla="*/ 0 60000 65536"/>
                    <a:gd name="T13" fmla="*/ 0 60000 65536"/>
                    <a:gd name="T14" fmla="*/ 0 60000 65536"/>
                    <a:gd name="T15" fmla="*/ 0 w 17"/>
                    <a:gd name="T16" fmla="*/ 0 h 36"/>
                    <a:gd name="T17" fmla="*/ 17 w 17"/>
                    <a:gd name="T18" fmla="*/ 36 h 36"/>
                  </a:gdLst>
                  <a:ahLst/>
                  <a:cxnLst>
                    <a:cxn ang="T10">
                      <a:pos x="T0" y="T1"/>
                    </a:cxn>
                    <a:cxn ang="T11">
                      <a:pos x="T2" y="T3"/>
                    </a:cxn>
                    <a:cxn ang="T12">
                      <a:pos x="T4" y="T5"/>
                    </a:cxn>
                    <a:cxn ang="T13">
                      <a:pos x="T6" y="T7"/>
                    </a:cxn>
                    <a:cxn ang="T14">
                      <a:pos x="T8" y="T9"/>
                    </a:cxn>
                  </a:cxnLst>
                  <a:rect l="T15" t="T16" r="T17" b="T18"/>
                  <a:pathLst>
                    <a:path w="17" h="36">
                      <a:moveTo>
                        <a:pt x="0" y="0"/>
                      </a:moveTo>
                      <a:lnTo>
                        <a:pt x="5" y="28"/>
                      </a:lnTo>
                      <a:lnTo>
                        <a:pt x="16" y="35"/>
                      </a:lnTo>
                      <a:lnTo>
                        <a:pt x="11" y="7"/>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10" name="Freeform 216"/>
                <p:cNvSpPr>
                  <a:spLocks/>
                </p:cNvSpPr>
                <p:nvPr/>
              </p:nvSpPr>
              <p:spPr bwMode="auto">
                <a:xfrm>
                  <a:off x="4678" y="2406"/>
                  <a:ext cx="17" cy="36"/>
                </a:xfrm>
                <a:custGeom>
                  <a:avLst/>
                  <a:gdLst>
                    <a:gd name="T0" fmla="*/ 0 w 17"/>
                    <a:gd name="T1" fmla="*/ 0 h 36"/>
                    <a:gd name="T2" fmla="*/ 0 w 17"/>
                    <a:gd name="T3" fmla="*/ 28 h 36"/>
                    <a:gd name="T4" fmla="*/ 16 w 17"/>
                    <a:gd name="T5" fmla="*/ 35 h 36"/>
                    <a:gd name="T6" fmla="*/ 11 w 17"/>
                    <a:gd name="T7" fmla="*/ 8 h 36"/>
                    <a:gd name="T8" fmla="*/ 0 w 17"/>
                    <a:gd name="T9" fmla="*/ 0 h 36"/>
                    <a:gd name="T10" fmla="*/ 0 60000 65536"/>
                    <a:gd name="T11" fmla="*/ 0 60000 65536"/>
                    <a:gd name="T12" fmla="*/ 0 60000 65536"/>
                    <a:gd name="T13" fmla="*/ 0 60000 65536"/>
                    <a:gd name="T14" fmla="*/ 0 60000 65536"/>
                    <a:gd name="T15" fmla="*/ 0 w 17"/>
                    <a:gd name="T16" fmla="*/ 0 h 36"/>
                    <a:gd name="T17" fmla="*/ 17 w 17"/>
                    <a:gd name="T18" fmla="*/ 36 h 36"/>
                  </a:gdLst>
                  <a:ahLst/>
                  <a:cxnLst>
                    <a:cxn ang="T10">
                      <a:pos x="T0" y="T1"/>
                    </a:cxn>
                    <a:cxn ang="T11">
                      <a:pos x="T2" y="T3"/>
                    </a:cxn>
                    <a:cxn ang="T12">
                      <a:pos x="T4" y="T5"/>
                    </a:cxn>
                    <a:cxn ang="T13">
                      <a:pos x="T6" y="T7"/>
                    </a:cxn>
                    <a:cxn ang="T14">
                      <a:pos x="T8" y="T9"/>
                    </a:cxn>
                  </a:cxnLst>
                  <a:rect l="T15" t="T16" r="T17" b="T18"/>
                  <a:pathLst>
                    <a:path w="17" h="36">
                      <a:moveTo>
                        <a:pt x="0" y="0"/>
                      </a:moveTo>
                      <a:lnTo>
                        <a:pt x="0" y="28"/>
                      </a:lnTo>
                      <a:lnTo>
                        <a:pt x="16" y="35"/>
                      </a:lnTo>
                      <a:lnTo>
                        <a:pt x="11" y="8"/>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11" name="Freeform 217"/>
                <p:cNvSpPr>
                  <a:spLocks/>
                </p:cNvSpPr>
                <p:nvPr/>
              </p:nvSpPr>
              <p:spPr bwMode="auto">
                <a:xfrm>
                  <a:off x="4693" y="2472"/>
                  <a:ext cx="17" cy="35"/>
                </a:xfrm>
                <a:custGeom>
                  <a:avLst/>
                  <a:gdLst>
                    <a:gd name="T0" fmla="*/ 0 w 17"/>
                    <a:gd name="T1" fmla="*/ 0 h 35"/>
                    <a:gd name="T2" fmla="*/ 5 w 17"/>
                    <a:gd name="T3" fmla="*/ 27 h 35"/>
                    <a:gd name="T4" fmla="*/ 16 w 17"/>
                    <a:gd name="T5" fmla="*/ 34 h 35"/>
                    <a:gd name="T6" fmla="*/ 11 w 17"/>
                    <a:gd name="T7" fmla="*/ 7 h 35"/>
                    <a:gd name="T8" fmla="*/ 0 w 17"/>
                    <a:gd name="T9" fmla="*/ 0 h 35"/>
                    <a:gd name="T10" fmla="*/ 0 60000 65536"/>
                    <a:gd name="T11" fmla="*/ 0 60000 65536"/>
                    <a:gd name="T12" fmla="*/ 0 60000 65536"/>
                    <a:gd name="T13" fmla="*/ 0 60000 65536"/>
                    <a:gd name="T14" fmla="*/ 0 60000 65536"/>
                    <a:gd name="T15" fmla="*/ 0 w 17"/>
                    <a:gd name="T16" fmla="*/ 0 h 35"/>
                    <a:gd name="T17" fmla="*/ 17 w 17"/>
                    <a:gd name="T18" fmla="*/ 35 h 35"/>
                  </a:gdLst>
                  <a:ahLst/>
                  <a:cxnLst>
                    <a:cxn ang="T10">
                      <a:pos x="T0" y="T1"/>
                    </a:cxn>
                    <a:cxn ang="T11">
                      <a:pos x="T2" y="T3"/>
                    </a:cxn>
                    <a:cxn ang="T12">
                      <a:pos x="T4" y="T5"/>
                    </a:cxn>
                    <a:cxn ang="T13">
                      <a:pos x="T6" y="T7"/>
                    </a:cxn>
                    <a:cxn ang="T14">
                      <a:pos x="T8" y="T9"/>
                    </a:cxn>
                  </a:cxnLst>
                  <a:rect l="T15" t="T16" r="T17" b="T18"/>
                  <a:pathLst>
                    <a:path w="17" h="35">
                      <a:moveTo>
                        <a:pt x="0" y="0"/>
                      </a:moveTo>
                      <a:lnTo>
                        <a:pt x="5" y="27"/>
                      </a:lnTo>
                      <a:lnTo>
                        <a:pt x="16" y="34"/>
                      </a:lnTo>
                      <a:lnTo>
                        <a:pt x="11" y="7"/>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12" name="Freeform 218"/>
                <p:cNvSpPr>
                  <a:spLocks/>
                </p:cNvSpPr>
                <p:nvPr/>
              </p:nvSpPr>
              <p:spPr bwMode="auto">
                <a:xfrm>
                  <a:off x="4715" y="2553"/>
                  <a:ext cx="10" cy="3"/>
                </a:xfrm>
                <a:custGeom>
                  <a:avLst/>
                  <a:gdLst>
                    <a:gd name="T0" fmla="*/ 0 w 10"/>
                    <a:gd name="T1" fmla="*/ 0 h 3"/>
                    <a:gd name="T2" fmla="*/ 0 w 10"/>
                    <a:gd name="T3" fmla="*/ 0 h 3"/>
                    <a:gd name="T4" fmla="*/ 9 w 10"/>
                    <a:gd name="T5" fmla="*/ 2 h 3"/>
                    <a:gd name="T6" fmla="*/ 0 w 10"/>
                    <a:gd name="T7" fmla="*/ 0 h 3"/>
                    <a:gd name="T8" fmla="*/ 0 60000 65536"/>
                    <a:gd name="T9" fmla="*/ 0 60000 65536"/>
                    <a:gd name="T10" fmla="*/ 0 60000 65536"/>
                    <a:gd name="T11" fmla="*/ 0 60000 65536"/>
                    <a:gd name="T12" fmla="*/ 0 w 10"/>
                    <a:gd name="T13" fmla="*/ 0 h 3"/>
                    <a:gd name="T14" fmla="*/ 10 w 10"/>
                    <a:gd name="T15" fmla="*/ 3 h 3"/>
                  </a:gdLst>
                  <a:ahLst/>
                  <a:cxnLst>
                    <a:cxn ang="T8">
                      <a:pos x="T0" y="T1"/>
                    </a:cxn>
                    <a:cxn ang="T9">
                      <a:pos x="T2" y="T3"/>
                    </a:cxn>
                    <a:cxn ang="T10">
                      <a:pos x="T4" y="T5"/>
                    </a:cxn>
                    <a:cxn ang="T11">
                      <a:pos x="T6" y="T7"/>
                    </a:cxn>
                  </a:cxnLst>
                  <a:rect l="T12" t="T13" r="T14" b="T15"/>
                  <a:pathLst>
                    <a:path w="10" h="3">
                      <a:moveTo>
                        <a:pt x="0" y="0"/>
                      </a:moveTo>
                      <a:lnTo>
                        <a:pt x="0" y="0"/>
                      </a:lnTo>
                      <a:lnTo>
                        <a:pt x="9" y="2"/>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13" name="Freeform 219"/>
                <p:cNvSpPr>
                  <a:spLocks/>
                </p:cNvSpPr>
                <p:nvPr/>
              </p:nvSpPr>
              <p:spPr bwMode="auto">
                <a:xfrm>
                  <a:off x="4715" y="2537"/>
                  <a:ext cx="10" cy="35"/>
                </a:xfrm>
                <a:custGeom>
                  <a:avLst/>
                  <a:gdLst>
                    <a:gd name="T0" fmla="*/ 0 w 10"/>
                    <a:gd name="T1" fmla="*/ 0 h 35"/>
                    <a:gd name="T2" fmla="*/ 0 w 10"/>
                    <a:gd name="T3" fmla="*/ 27 h 35"/>
                    <a:gd name="T4" fmla="*/ 9 w 10"/>
                    <a:gd name="T5" fmla="*/ 34 h 35"/>
                    <a:gd name="T6" fmla="*/ 9 w 10"/>
                    <a:gd name="T7" fmla="*/ 7 h 35"/>
                    <a:gd name="T8" fmla="*/ 0 w 10"/>
                    <a:gd name="T9" fmla="*/ 0 h 35"/>
                    <a:gd name="T10" fmla="*/ 0 60000 65536"/>
                    <a:gd name="T11" fmla="*/ 0 60000 65536"/>
                    <a:gd name="T12" fmla="*/ 0 60000 65536"/>
                    <a:gd name="T13" fmla="*/ 0 60000 65536"/>
                    <a:gd name="T14" fmla="*/ 0 60000 65536"/>
                    <a:gd name="T15" fmla="*/ 0 w 10"/>
                    <a:gd name="T16" fmla="*/ 0 h 35"/>
                    <a:gd name="T17" fmla="*/ 10 w 10"/>
                    <a:gd name="T18" fmla="*/ 35 h 35"/>
                  </a:gdLst>
                  <a:ahLst/>
                  <a:cxnLst>
                    <a:cxn ang="T10">
                      <a:pos x="T0" y="T1"/>
                    </a:cxn>
                    <a:cxn ang="T11">
                      <a:pos x="T2" y="T3"/>
                    </a:cxn>
                    <a:cxn ang="T12">
                      <a:pos x="T4" y="T5"/>
                    </a:cxn>
                    <a:cxn ang="T13">
                      <a:pos x="T6" y="T7"/>
                    </a:cxn>
                    <a:cxn ang="T14">
                      <a:pos x="T8" y="T9"/>
                    </a:cxn>
                  </a:cxnLst>
                  <a:rect l="T15" t="T16" r="T17" b="T18"/>
                  <a:pathLst>
                    <a:path w="10" h="35">
                      <a:moveTo>
                        <a:pt x="0" y="0"/>
                      </a:moveTo>
                      <a:lnTo>
                        <a:pt x="0" y="27"/>
                      </a:lnTo>
                      <a:lnTo>
                        <a:pt x="9" y="34"/>
                      </a:lnTo>
                      <a:lnTo>
                        <a:pt x="9" y="7"/>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14" name="Freeform 220"/>
                <p:cNvSpPr>
                  <a:spLocks/>
                </p:cNvSpPr>
                <p:nvPr/>
              </p:nvSpPr>
              <p:spPr bwMode="auto">
                <a:xfrm>
                  <a:off x="4730" y="2610"/>
                  <a:ext cx="10" cy="11"/>
                </a:xfrm>
                <a:custGeom>
                  <a:avLst/>
                  <a:gdLst>
                    <a:gd name="T0" fmla="*/ 0 w 10"/>
                    <a:gd name="T1" fmla="*/ 0 h 11"/>
                    <a:gd name="T2" fmla="*/ 0 w 10"/>
                    <a:gd name="T3" fmla="*/ 5 h 11"/>
                    <a:gd name="T4" fmla="*/ 9 w 10"/>
                    <a:gd name="T5" fmla="*/ 10 h 11"/>
                    <a:gd name="T6" fmla="*/ 9 w 10"/>
                    <a:gd name="T7" fmla="*/ 5 h 11"/>
                    <a:gd name="T8" fmla="*/ 0 w 10"/>
                    <a:gd name="T9" fmla="*/ 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0"/>
                      </a:moveTo>
                      <a:lnTo>
                        <a:pt x="0" y="5"/>
                      </a:lnTo>
                      <a:lnTo>
                        <a:pt x="9" y="10"/>
                      </a:lnTo>
                      <a:lnTo>
                        <a:pt x="9" y="5"/>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15" name="Freeform 221"/>
                <p:cNvSpPr>
                  <a:spLocks/>
                </p:cNvSpPr>
                <p:nvPr/>
              </p:nvSpPr>
              <p:spPr bwMode="auto">
                <a:xfrm>
                  <a:off x="4730" y="2602"/>
                  <a:ext cx="17" cy="27"/>
                </a:xfrm>
                <a:custGeom>
                  <a:avLst/>
                  <a:gdLst>
                    <a:gd name="T0" fmla="*/ 0 w 17"/>
                    <a:gd name="T1" fmla="*/ 0 h 27"/>
                    <a:gd name="T2" fmla="*/ 5 w 17"/>
                    <a:gd name="T3" fmla="*/ 20 h 27"/>
                    <a:gd name="T4" fmla="*/ 16 w 17"/>
                    <a:gd name="T5" fmla="*/ 26 h 27"/>
                    <a:gd name="T6" fmla="*/ 11 w 17"/>
                    <a:gd name="T7" fmla="*/ 7 h 27"/>
                    <a:gd name="T8" fmla="*/ 0 w 17"/>
                    <a:gd name="T9" fmla="*/ 0 h 27"/>
                    <a:gd name="T10" fmla="*/ 0 60000 65536"/>
                    <a:gd name="T11" fmla="*/ 0 60000 65536"/>
                    <a:gd name="T12" fmla="*/ 0 60000 65536"/>
                    <a:gd name="T13" fmla="*/ 0 60000 65536"/>
                    <a:gd name="T14" fmla="*/ 0 60000 65536"/>
                    <a:gd name="T15" fmla="*/ 0 w 17"/>
                    <a:gd name="T16" fmla="*/ 0 h 27"/>
                    <a:gd name="T17" fmla="*/ 17 w 17"/>
                    <a:gd name="T18" fmla="*/ 27 h 27"/>
                  </a:gdLst>
                  <a:ahLst/>
                  <a:cxnLst>
                    <a:cxn ang="T10">
                      <a:pos x="T0" y="T1"/>
                    </a:cxn>
                    <a:cxn ang="T11">
                      <a:pos x="T2" y="T3"/>
                    </a:cxn>
                    <a:cxn ang="T12">
                      <a:pos x="T4" y="T5"/>
                    </a:cxn>
                    <a:cxn ang="T13">
                      <a:pos x="T6" y="T7"/>
                    </a:cxn>
                    <a:cxn ang="T14">
                      <a:pos x="T8" y="T9"/>
                    </a:cxn>
                  </a:cxnLst>
                  <a:rect l="T15" t="T16" r="T17" b="T18"/>
                  <a:pathLst>
                    <a:path w="17" h="27">
                      <a:moveTo>
                        <a:pt x="0" y="0"/>
                      </a:moveTo>
                      <a:lnTo>
                        <a:pt x="5" y="20"/>
                      </a:lnTo>
                      <a:lnTo>
                        <a:pt x="16" y="26"/>
                      </a:lnTo>
                      <a:lnTo>
                        <a:pt x="11" y="7"/>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16" name="Freeform 222"/>
                <p:cNvSpPr>
                  <a:spLocks/>
                </p:cNvSpPr>
                <p:nvPr/>
              </p:nvSpPr>
              <p:spPr bwMode="auto">
                <a:xfrm>
                  <a:off x="4752" y="2659"/>
                  <a:ext cx="17" cy="35"/>
                </a:xfrm>
                <a:custGeom>
                  <a:avLst/>
                  <a:gdLst>
                    <a:gd name="T0" fmla="*/ 0 w 17"/>
                    <a:gd name="T1" fmla="*/ 0 h 35"/>
                    <a:gd name="T2" fmla="*/ 6 w 17"/>
                    <a:gd name="T3" fmla="*/ 27 h 35"/>
                    <a:gd name="T4" fmla="*/ 16 w 17"/>
                    <a:gd name="T5" fmla="*/ 34 h 35"/>
                    <a:gd name="T6" fmla="*/ 11 w 17"/>
                    <a:gd name="T7" fmla="*/ 7 h 35"/>
                    <a:gd name="T8" fmla="*/ 0 w 17"/>
                    <a:gd name="T9" fmla="*/ 0 h 35"/>
                    <a:gd name="T10" fmla="*/ 0 60000 65536"/>
                    <a:gd name="T11" fmla="*/ 0 60000 65536"/>
                    <a:gd name="T12" fmla="*/ 0 60000 65536"/>
                    <a:gd name="T13" fmla="*/ 0 60000 65536"/>
                    <a:gd name="T14" fmla="*/ 0 60000 65536"/>
                    <a:gd name="T15" fmla="*/ 0 w 17"/>
                    <a:gd name="T16" fmla="*/ 0 h 35"/>
                    <a:gd name="T17" fmla="*/ 17 w 17"/>
                    <a:gd name="T18" fmla="*/ 35 h 35"/>
                  </a:gdLst>
                  <a:ahLst/>
                  <a:cxnLst>
                    <a:cxn ang="T10">
                      <a:pos x="T0" y="T1"/>
                    </a:cxn>
                    <a:cxn ang="T11">
                      <a:pos x="T2" y="T3"/>
                    </a:cxn>
                    <a:cxn ang="T12">
                      <a:pos x="T4" y="T5"/>
                    </a:cxn>
                    <a:cxn ang="T13">
                      <a:pos x="T6" y="T7"/>
                    </a:cxn>
                    <a:cxn ang="T14">
                      <a:pos x="T8" y="T9"/>
                    </a:cxn>
                  </a:cxnLst>
                  <a:rect l="T15" t="T16" r="T17" b="T18"/>
                  <a:pathLst>
                    <a:path w="17" h="35">
                      <a:moveTo>
                        <a:pt x="0" y="0"/>
                      </a:moveTo>
                      <a:lnTo>
                        <a:pt x="6" y="27"/>
                      </a:lnTo>
                      <a:lnTo>
                        <a:pt x="16" y="34"/>
                      </a:lnTo>
                      <a:lnTo>
                        <a:pt x="11" y="7"/>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17" name="Freeform 223"/>
                <p:cNvSpPr>
                  <a:spLocks/>
                </p:cNvSpPr>
                <p:nvPr/>
              </p:nvSpPr>
              <p:spPr bwMode="auto">
                <a:xfrm>
                  <a:off x="4774" y="2716"/>
                  <a:ext cx="18" cy="27"/>
                </a:xfrm>
                <a:custGeom>
                  <a:avLst/>
                  <a:gdLst>
                    <a:gd name="T0" fmla="*/ 0 w 18"/>
                    <a:gd name="T1" fmla="*/ 0 h 27"/>
                    <a:gd name="T2" fmla="*/ 6 w 18"/>
                    <a:gd name="T3" fmla="*/ 20 h 27"/>
                    <a:gd name="T4" fmla="*/ 17 w 18"/>
                    <a:gd name="T5" fmla="*/ 26 h 27"/>
                    <a:gd name="T6" fmla="*/ 11 w 18"/>
                    <a:gd name="T7" fmla="*/ 7 h 27"/>
                    <a:gd name="T8" fmla="*/ 0 w 18"/>
                    <a:gd name="T9" fmla="*/ 0 h 27"/>
                    <a:gd name="T10" fmla="*/ 0 60000 65536"/>
                    <a:gd name="T11" fmla="*/ 0 60000 65536"/>
                    <a:gd name="T12" fmla="*/ 0 60000 65536"/>
                    <a:gd name="T13" fmla="*/ 0 60000 65536"/>
                    <a:gd name="T14" fmla="*/ 0 60000 65536"/>
                    <a:gd name="T15" fmla="*/ 0 w 18"/>
                    <a:gd name="T16" fmla="*/ 0 h 27"/>
                    <a:gd name="T17" fmla="*/ 18 w 18"/>
                    <a:gd name="T18" fmla="*/ 27 h 27"/>
                  </a:gdLst>
                  <a:ahLst/>
                  <a:cxnLst>
                    <a:cxn ang="T10">
                      <a:pos x="T0" y="T1"/>
                    </a:cxn>
                    <a:cxn ang="T11">
                      <a:pos x="T2" y="T3"/>
                    </a:cxn>
                    <a:cxn ang="T12">
                      <a:pos x="T4" y="T5"/>
                    </a:cxn>
                    <a:cxn ang="T13">
                      <a:pos x="T6" y="T7"/>
                    </a:cxn>
                    <a:cxn ang="T14">
                      <a:pos x="T8" y="T9"/>
                    </a:cxn>
                  </a:cxnLst>
                  <a:rect l="T15" t="T16" r="T17" b="T18"/>
                  <a:pathLst>
                    <a:path w="18" h="27">
                      <a:moveTo>
                        <a:pt x="0" y="0"/>
                      </a:moveTo>
                      <a:lnTo>
                        <a:pt x="6" y="20"/>
                      </a:lnTo>
                      <a:lnTo>
                        <a:pt x="17" y="26"/>
                      </a:lnTo>
                      <a:lnTo>
                        <a:pt x="11" y="7"/>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18" name="Freeform 224"/>
                <p:cNvSpPr>
                  <a:spLocks/>
                </p:cNvSpPr>
                <p:nvPr/>
              </p:nvSpPr>
              <p:spPr bwMode="auto">
                <a:xfrm>
                  <a:off x="4782" y="2724"/>
                  <a:ext cx="10" cy="11"/>
                </a:xfrm>
                <a:custGeom>
                  <a:avLst/>
                  <a:gdLst>
                    <a:gd name="T0" fmla="*/ 0 w 10"/>
                    <a:gd name="T1" fmla="*/ 0 h 11"/>
                    <a:gd name="T2" fmla="*/ 0 w 10"/>
                    <a:gd name="T3" fmla="*/ 5 h 11"/>
                    <a:gd name="T4" fmla="*/ 9 w 10"/>
                    <a:gd name="T5" fmla="*/ 10 h 11"/>
                    <a:gd name="T6" fmla="*/ 9 w 10"/>
                    <a:gd name="T7" fmla="*/ 5 h 11"/>
                    <a:gd name="T8" fmla="*/ 0 w 10"/>
                    <a:gd name="T9" fmla="*/ 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0"/>
                      </a:moveTo>
                      <a:lnTo>
                        <a:pt x="0" y="5"/>
                      </a:lnTo>
                      <a:lnTo>
                        <a:pt x="9" y="10"/>
                      </a:lnTo>
                      <a:lnTo>
                        <a:pt x="9" y="5"/>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19" name="Freeform 225"/>
                <p:cNvSpPr>
                  <a:spLocks/>
                </p:cNvSpPr>
                <p:nvPr/>
              </p:nvSpPr>
              <p:spPr bwMode="auto">
                <a:xfrm>
                  <a:off x="4804" y="2765"/>
                  <a:ext cx="17" cy="19"/>
                </a:xfrm>
                <a:custGeom>
                  <a:avLst/>
                  <a:gdLst>
                    <a:gd name="T0" fmla="*/ 0 w 17"/>
                    <a:gd name="T1" fmla="*/ 0 h 19"/>
                    <a:gd name="T2" fmla="*/ 5 w 17"/>
                    <a:gd name="T3" fmla="*/ 12 h 19"/>
                    <a:gd name="T4" fmla="*/ 16 w 17"/>
                    <a:gd name="T5" fmla="*/ 18 h 19"/>
                    <a:gd name="T6" fmla="*/ 11 w 17"/>
                    <a:gd name="T7" fmla="*/ 5 h 19"/>
                    <a:gd name="T8" fmla="*/ 0 w 17"/>
                    <a:gd name="T9" fmla="*/ 0 h 19"/>
                    <a:gd name="T10" fmla="*/ 0 60000 65536"/>
                    <a:gd name="T11" fmla="*/ 0 60000 65536"/>
                    <a:gd name="T12" fmla="*/ 0 60000 65536"/>
                    <a:gd name="T13" fmla="*/ 0 60000 65536"/>
                    <a:gd name="T14" fmla="*/ 0 60000 65536"/>
                    <a:gd name="T15" fmla="*/ 0 w 17"/>
                    <a:gd name="T16" fmla="*/ 0 h 19"/>
                    <a:gd name="T17" fmla="*/ 17 w 17"/>
                    <a:gd name="T18" fmla="*/ 19 h 19"/>
                  </a:gdLst>
                  <a:ahLst/>
                  <a:cxnLst>
                    <a:cxn ang="T10">
                      <a:pos x="T0" y="T1"/>
                    </a:cxn>
                    <a:cxn ang="T11">
                      <a:pos x="T2" y="T3"/>
                    </a:cxn>
                    <a:cxn ang="T12">
                      <a:pos x="T4" y="T5"/>
                    </a:cxn>
                    <a:cxn ang="T13">
                      <a:pos x="T6" y="T7"/>
                    </a:cxn>
                    <a:cxn ang="T14">
                      <a:pos x="T8" y="T9"/>
                    </a:cxn>
                  </a:cxnLst>
                  <a:rect l="T15" t="T16" r="T17" b="T18"/>
                  <a:pathLst>
                    <a:path w="17" h="19">
                      <a:moveTo>
                        <a:pt x="0" y="0"/>
                      </a:moveTo>
                      <a:lnTo>
                        <a:pt x="5" y="12"/>
                      </a:lnTo>
                      <a:lnTo>
                        <a:pt x="16" y="18"/>
                      </a:lnTo>
                      <a:lnTo>
                        <a:pt x="11" y="5"/>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20" name="Freeform 226"/>
                <p:cNvSpPr>
                  <a:spLocks/>
                </p:cNvSpPr>
                <p:nvPr/>
              </p:nvSpPr>
              <p:spPr bwMode="auto">
                <a:xfrm>
                  <a:off x="4811" y="2765"/>
                  <a:ext cx="10" cy="19"/>
                </a:xfrm>
                <a:custGeom>
                  <a:avLst/>
                  <a:gdLst>
                    <a:gd name="T0" fmla="*/ 0 w 10"/>
                    <a:gd name="T1" fmla="*/ 0 h 19"/>
                    <a:gd name="T2" fmla="*/ 0 w 10"/>
                    <a:gd name="T3" fmla="*/ 12 h 19"/>
                    <a:gd name="T4" fmla="*/ 9 w 10"/>
                    <a:gd name="T5" fmla="*/ 18 h 19"/>
                    <a:gd name="T6" fmla="*/ 9 w 10"/>
                    <a:gd name="T7" fmla="*/ 5 h 19"/>
                    <a:gd name="T8" fmla="*/ 0 w 10"/>
                    <a:gd name="T9" fmla="*/ 0 h 19"/>
                    <a:gd name="T10" fmla="*/ 0 60000 65536"/>
                    <a:gd name="T11" fmla="*/ 0 60000 65536"/>
                    <a:gd name="T12" fmla="*/ 0 60000 65536"/>
                    <a:gd name="T13" fmla="*/ 0 60000 65536"/>
                    <a:gd name="T14" fmla="*/ 0 60000 65536"/>
                    <a:gd name="T15" fmla="*/ 0 w 10"/>
                    <a:gd name="T16" fmla="*/ 0 h 19"/>
                    <a:gd name="T17" fmla="*/ 10 w 10"/>
                    <a:gd name="T18" fmla="*/ 19 h 19"/>
                  </a:gdLst>
                  <a:ahLst/>
                  <a:cxnLst>
                    <a:cxn ang="T10">
                      <a:pos x="T0" y="T1"/>
                    </a:cxn>
                    <a:cxn ang="T11">
                      <a:pos x="T2" y="T3"/>
                    </a:cxn>
                    <a:cxn ang="T12">
                      <a:pos x="T4" y="T5"/>
                    </a:cxn>
                    <a:cxn ang="T13">
                      <a:pos x="T6" y="T7"/>
                    </a:cxn>
                    <a:cxn ang="T14">
                      <a:pos x="T8" y="T9"/>
                    </a:cxn>
                  </a:cxnLst>
                  <a:rect l="T15" t="T16" r="T17" b="T18"/>
                  <a:pathLst>
                    <a:path w="10" h="19">
                      <a:moveTo>
                        <a:pt x="0" y="0"/>
                      </a:moveTo>
                      <a:lnTo>
                        <a:pt x="0" y="12"/>
                      </a:lnTo>
                      <a:lnTo>
                        <a:pt x="9" y="18"/>
                      </a:lnTo>
                      <a:lnTo>
                        <a:pt x="9" y="5"/>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21" name="Freeform 227"/>
                <p:cNvSpPr>
                  <a:spLocks/>
                </p:cNvSpPr>
                <p:nvPr/>
              </p:nvSpPr>
              <p:spPr bwMode="auto">
                <a:xfrm>
                  <a:off x="4834" y="2805"/>
                  <a:ext cx="17" cy="19"/>
                </a:xfrm>
                <a:custGeom>
                  <a:avLst/>
                  <a:gdLst>
                    <a:gd name="T0" fmla="*/ 0 w 17"/>
                    <a:gd name="T1" fmla="*/ 0 h 19"/>
                    <a:gd name="T2" fmla="*/ 5 w 17"/>
                    <a:gd name="T3" fmla="*/ 13 h 19"/>
                    <a:gd name="T4" fmla="*/ 16 w 17"/>
                    <a:gd name="T5" fmla="*/ 18 h 19"/>
                    <a:gd name="T6" fmla="*/ 11 w 17"/>
                    <a:gd name="T7" fmla="*/ 6 h 19"/>
                    <a:gd name="T8" fmla="*/ 0 w 17"/>
                    <a:gd name="T9" fmla="*/ 0 h 19"/>
                    <a:gd name="T10" fmla="*/ 0 60000 65536"/>
                    <a:gd name="T11" fmla="*/ 0 60000 65536"/>
                    <a:gd name="T12" fmla="*/ 0 60000 65536"/>
                    <a:gd name="T13" fmla="*/ 0 60000 65536"/>
                    <a:gd name="T14" fmla="*/ 0 60000 65536"/>
                    <a:gd name="T15" fmla="*/ 0 w 17"/>
                    <a:gd name="T16" fmla="*/ 0 h 19"/>
                    <a:gd name="T17" fmla="*/ 17 w 17"/>
                    <a:gd name="T18" fmla="*/ 19 h 19"/>
                  </a:gdLst>
                  <a:ahLst/>
                  <a:cxnLst>
                    <a:cxn ang="T10">
                      <a:pos x="T0" y="T1"/>
                    </a:cxn>
                    <a:cxn ang="T11">
                      <a:pos x="T2" y="T3"/>
                    </a:cxn>
                    <a:cxn ang="T12">
                      <a:pos x="T4" y="T5"/>
                    </a:cxn>
                    <a:cxn ang="T13">
                      <a:pos x="T6" y="T7"/>
                    </a:cxn>
                    <a:cxn ang="T14">
                      <a:pos x="T8" y="T9"/>
                    </a:cxn>
                  </a:cxnLst>
                  <a:rect l="T15" t="T16" r="T17" b="T18"/>
                  <a:pathLst>
                    <a:path w="17" h="19">
                      <a:moveTo>
                        <a:pt x="0" y="0"/>
                      </a:moveTo>
                      <a:lnTo>
                        <a:pt x="5" y="13"/>
                      </a:lnTo>
                      <a:lnTo>
                        <a:pt x="16" y="18"/>
                      </a:lnTo>
                      <a:lnTo>
                        <a:pt x="11" y="6"/>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22" name="Freeform 228"/>
                <p:cNvSpPr>
                  <a:spLocks/>
                </p:cNvSpPr>
                <p:nvPr/>
              </p:nvSpPr>
              <p:spPr bwMode="auto">
                <a:xfrm>
                  <a:off x="4834" y="2813"/>
                  <a:ext cx="10" cy="11"/>
                </a:xfrm>
                <a:custGeom>
                  <a:avLst/>
                  <a:gdLst>
                    <a:gd name="T0" fmla="*/ 0 w 10"/>
                    <a:gd name="T1" fmla="*/ 0 h 11"/>
                    <a:gd name="T2" fmla="*/ 4 w 10"/>
                    <a:gd name="T3" fmla="*/ 0 h 11"/>
                    <a:gd name="T4" fmla="*/ 9 w 10"/>
                    <a:gd name="T5" fmla="*/ 10 h 11"/>
                    <a:gd name="T6" fmla="*/ 4 w 10"/>
                    <a:gd name="T7" fmla="*/ 10 h 11"/>
                    <a:gd name="T8" fmla="*/ 0 w 10"/>
                    <a:gd name="T9" fmla="*/ 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0"/>
                      </a:moveTo>
                      <a:lnTo>
                        <a:pt x="4" y="0"/>
                      </a:lnTo>
                      <a:lnTo>
                        <a:pt x="9" y="10"/>
                      </a:lnTo>
                      <a:lnTo>
                        <a:pt x="4"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23" name="Freeform 229"/>
                <p:cNvSpPr>
                  <a:spLocks/>
                </p:cNvSpPr>
                <p:nvPr/>
              </p:nvSpPr>
              <p:spPr bwMode="auto">
                <a:xfrm>
                  <a:off x="4871" y="2829"/>
                  <a:ext cx="10" cy="12"/>
                </a:xfrm>
                <a:custGeom>
                  <a:avLst/>
                  <a:gdLst>
                    <a:gd name="T0" fmla="*/ 0 w 10"/>
                    <a:gd name="T1" fmla="*/ 0 h 12"/>
                    <a:gd name="T2" fmla="*/ 4 w 10"/>
                    <a:gd name="T3" fmla="*/ 0 h 12"/>
                    <a:gd name="T4" fmla="*/ 9 w 10"/>
                    <a:gd name="T5" fmla="*/ 11 h 12"/>
                    <a:gd name="T6" fmla="*/ 4 w 10"/>
                    <a:gd name="T7" fmla="*/ 11 h 12"/>
                    <a:gd name="T8" fmla="*/ 0 w 10"/>
                    <a:gd name="T9" fmla="*/ 0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0"/>
                      </a:moveTo>
                      <a:lnTo>
                        <a:pt x="4" y="0"/>
                      </a:lnTo>
                      <a:lnTo>
                        <a:pt x="9" y="11"/>
                      </a:lnTo>
                      <a:lnTo>
                        <a:pt x="4"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24" name="Freeform 230"/>
                <p:cNvSpPr>
                  <a:spLocks/>
                </p:cNvSpPr>
                <p:nvPr/>
              </p:nvSpPr>
              <p:spPr bwMode="auto">
                <a:xfrm>
                  <a:off x="4863" y="2829"/>
                  <a:ext cx="25" cy="12"/>
                </a:xfrm>
                <a:custGeom>
                  <a:avLst/>
                  <a:gdLst>
                    <a:gd name="T0" fmla="*/ 0 w 25"/>
                    <a:gd name="T1" fmla="*/ 0 h 12"/>
                    <a:gd name="T2" fmla="*/ 18 w 25"/>
                    <a:gd name="T3" fmla="*/ 0 h 12"/>
                    <a:gd name="T4" fmla="*/ 24 w 25"/>
                    <a:gd name="T5" fmla="*/ 11 h 12"/>
                    <a:gd name="T6" fmla="*/ 6 w 25"/>
                    <a:gd name="T7" fmla="*/ 11 h 12"/>
                    <a:gd name="T8" fmla="*/ 0 w 25"/>
                    <a:gd name="T9" fmla="*/ 0 h 12"/>
                    <a:gd name="T10" fmla="*/ 0 60000 65536"/>
                    <a:gd name="T11" fmla="*/ 0 60000 65536"/>
                    <a:gd name="T12" fmla="*/ 0 60000 65536"/>
                    <a:gd name="T13" fmla="*/ 0 60000 65536"/>
                    <a:gd name="T14" fmla="*/ 0 60000 65536"/>
                    <a:gd name="T15" fmla="*/ 0 w 25"/>
                    <a:gd name="T16" fmla="*/ 0 h 12"/>
                    <a:gd name="T17" fmla="*/ 25 w 25"/>
                    <a:gd name="T18" fmla="*/ 12 h 12"/>
                  </a:gdLst>
                  <a:ahLst/>
                  <a:cxnLst>
                    <a:cxn ang="T10">
                      <a:pos x="T0" y="T1"/>
                    </a:cxn>
                    <a:cxn ang="T11">
                      <a:pos x="T2" y="T3"/>
                    </a:cxn>
                    <a:cxn ang="T12">
                      <a:pos x="T4" y="T5"/>
                    </a:cxn>
                    <a:cxn ang="T13">
                      <a:pos x="T6" y="T7"/>
                    </a:cxn>
                    <a:cxn ang="T14">
                      <a:pos x="T8" y="T9"/>
                    </a:cxn>
                  </a:cxnLst>
                  <a:rect l="T15" t="T16" r="T17" b="T18"/>
                  <a:pathLst>
                    <a:path w="25" h="12">
                      <a:moveTo>
                        <a:pt x="0" y="0"/>
                      </a:moveTo>
                      <a:lnTo>
                        <a:pt x="18" y="0"/>
                      </a:lnTo>
                      <a:lnTo>
                        <a:pt x="24" y="11"/>
                      </a:lnTo>
                      <a:lnTo>
                        <a:pt x="6"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25" name="Freeform 231"/>
                <p:cNvSpPr>
                  <a:spLocks/>
                </p:cNvSpPr>
                <p:nvPr/>
              </p:nvSpPr>
              <p:spPr bwMode="auto">
                <a:xfrm>
                  <a:off x="4878" y="2822"/>
                  <a:ext cx="10" cy="11"/>
                </a:xfrm>
                <a:custGeom>
                  <a:avLst/>
                  <a:gdLst>
                    <a:gd name="T0" fmla="*/ 0 w 10"/>
                    <a:gd name="T1" fmla="*/ 0 h 11"/>
                    <a:gd name="T2" fmla="*/ 0 w 10"/>
                    <a:gd name="T3" fmla="*/ 4 h 11"/>
                    <a:gd name="T4" fmla="*/ 9 w 10"/>
                    <a:gd name="T5" fmla="*/ 10 h 11"/>
                    <a:gd name="T6" fmla="*/ 9 w 10"/>
                    <a:gd name="T7" fmla="*/ 4 h 11"/>
                    <a:gd name="T8" fmla="*/ 0 w 10"/>
                    <a:gd name="T9" fmla="*/ 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0"/>
                      </a:moveTo>
                      <a:lnTo>
                        <a:pt x="0" y="4"/>
                      </a:lnTo>
                      <a:lnTo>
                        <a:pt x="9" y="10"/>
                      </a:lnTo>
                      <a:lnTo>
                        <a:pt x="9" y="4"/>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26" name="Freeform 232"/>
                <p:cNvSpPr>
                  <a:spLocks/>
                </p:cNvSpPr>
                <p:nvPr/>
              </p:nvSpPr>
              <p:spPr bwMode="auto">
                <a:xfrm>
                  <a:off x="4901" y="2854"/>
                  <a:ext cx="17" cy="11"/>
                </a:xfrm>
                <a:custGeom>
                  <a:avLst/>
                  <a:gdLst>
                    <a:gd name="T0" fmla="*/ 0 w 17"/>
                    <a:gd name="T1" fmla="*/ 0 h 11"/>
                    <a:gd name="T2" fmla="*/ 10 w 17"/>
                    <a:gd name="T3" fmla="*/ 0 h 11"/>
                    <a:gd name="T4" fmla="*/ 16 w 17"/>
                    <a:gd name="T5" fmla="*/ 10 h 11"/>
                    <a:gd name="T6" fmla="*/ 5 w 17"/>
                    <a:gd name="T7" fmla="*/ 10 h 11"/>
                    <a:gd name="T8" fmla="*/ 0 w 17"/>
                    <a:gd name="T9" fmla="*/ 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0"/>
                      </a:moveTo>
                      <a:lnTo>
                        <a:pt x="10" y="0"/>
                      </a:lnTo>
                      <a:lnTo>
                        <a:pt x="16" y="10"/>
                      </a:lnTo>
                      <a:lnTo>
                        <a:pt x="5"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27" name="Freeform 233"/>
                <p:cNvSpPr>
                  <a:spLocks/>
                </p:cNvSpPr>
                <p:nvPr/>
              </p:nvSpPr>
              <p:spPr bwMode="auto">
                <a:xfrm>
                  <a:off x="4901" y="2854"/>
                  <a:ext cx="17" cy="11"/>
                </a:xfrm>
                <a:custGeom>
                  <a:avLst/>
                  <a:gdLst>
                    <a:gd name="T0" fmla="*/ 0 w 17"/>
                    <a:gd name="T1" fmla="*/ 0 h 11"/>
                    <a:gd name="T2" fmla="*/ 10 w 17"/>
                    <a:gd name="T3" fmla="*/ 0 h 11"/>
                    <a:gd name="T4" fmla="*/ 16 w 17"/>
                    <a:gd name="T5" fmla="*/ 10 h 11"/>
                    <a:gd name="T6" fmla="*/ 5 w 17"/>
                    <a:gd name="T7" fmla="*/ 10 h 11"/>
                    <a:gd name="T8" fmla="*/ 0 w 17"/>
                    <a:gd name="T9" fmla="*/ 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0"/>
                      </a:moveTo>
                      <a:lnTo>
                        <a:pt x="10" y="0"/>
                      </a:lnTo>
                      <a:lnTo>
                        <a:pt x="16" y="10"/>
                      </a:lnTo>
                      <a:lnTo>
                        <a:pt x="5"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28" name="Freeform 234"/>
                <p:cNvSpPr>
                  <a:spLocks/>
                </p:cNvSpPr>
                <p:nvPr/>
              </p:nvSpPr>
              <p:spPr bwMode="auto">
                <a:xfrm>
                  <a:off x="4930" y="2862"/>
                  <a:ext cx="25" cy="19"/>
                </a:xfrm>
                <a:custGeom>
                  <a:avLst/>
                  <a:gdLst>
                    <a:gd name="T0" fmla="*/ 0 w 25"/>
                    <a:gd name="T1" fmla="*/ 0 h 19"/>
                    <a:gd name="T2" fmla="*/ 18 w 25"/>
                    <a:gd name="T3" fmla="*/ 6 h 19"/>
                    <a:gd name="T4" fmla="*/ 24 w 25"/>
                    <a:gd name="T5" fmla="*/ 18 h 19"/>
                    <a:gd name="T6" fmla="*/ 6 w 25"/>
                    <a:gd name="T7" fmla="*/ 12 h 19"/>
                    <a:gd name="T8" fmla="*/ 0 w 25"/>
                    <a:gd name="T9" fmla="*/ 0 h 19"/>
                    <a:gd name="T10" fmla="*/ 0 60000 65536"/>
                    <a:gd name="T11" fmla="*/ 0 60000 65536"/>
                    <a:gd name="T12" fmla="*/ 0 60000 65536"/>
                    <a:gd name="T13" fmla="*/ 0 60000 65536"/>
                    <a:gd name="T14" fmla="*/ 0 60000 65536"/>
                    <a:gd name="T15" fmla="*/ 0 w 25"/>
                    <a:gd name="T16" fmla="*/ 0 h 19"/>
                    <a:gd name="T17" fmla="*/ 25 w 25"/>
                    <a:gd name="T18" fmla="*/ 19 h 19"/>
                  </a:gdLst>
                  <a:ahLst/>
                  <a:cxnLst>
                    <a:cxn ang="T10">
                      <a:pos x="T0" y="T1"/>
                    </a:cxn>
                    <a:cxn ang="T11">
                      <a:pos x="T2" y="T3"/>
                    </a:cxn>
                    <a:cxn ang="T12">
                      <a:pos x="T4" y="T5"/>
                    </a:cxn>
                    <a:cxn ang="T13">
                      <a:pos x="T6" y="T7"/>
                    </a:cxn>
                    <a:cxn ang="T14">
                      <a:pos x="T8" y="T9"/>
                    </a:cxn>
                  </a:cxnLst>
                  <a:rect l="T15" t="T16" r="T17" b="T18"/>
                  <a:pathLst>
                    <a:path w="25" h="19">
                      <a:moveTo>
                        <a:pt x="0" y="0"/>
                      </a:moveTo>
                      <a:lnTo>
                        <a:pt x="18" y="6"/>
                      </a:lnTo>
                      <a:lnTo>
                        <a:pt x="24" y="18"/>
                      </a:lnTo>
                      <a:lnTo>
                        <a:pt x="6" y="12"/>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29" name="Freeform 235"/>
                <p:cNvSpPr>
                  <a:spLocks/>
                </p:cNvSpPr>
                <p:nvPr/>
              </p:nvSpPr>
              <p:spPr bwMode="auto">
                <a:xfrm>
                  <a:off x="4937" y="2862"/>
                  <a:ext cx="10" cy="19"/>
                </a:xfrm>
                <a:custGeom>
                  <a:avLst/>
                  <a:gdLst>
                    <a:gd name="T0" fmla="*/ 0 w 10"/>
                    <a:gd name="T1" fmla="*/ 18 h 19"/>
                    <a:gd name="T2" fmla="*/ 5 w 10"/>
                    <a:gd name="T3" fmla="*/ 12 h 19"/>
                    <a:gd name="T4" fmla="*/ 9 w 10"/>
                    <a:gd name="T5" fmla="*/ 0 h 19"/>
                    <a:gd name="T6" fmla="*/ 5 w 10"/>
                    <a:gd name="T7" fmla="*/ 6 h 19"/>
                    <a:gd name="T8" fmla="*/ 0 w 10"/>
                    <a:gd name="T9" fmla="*/ 18 h 19"/>
                    <a:gd name="T10" fmla="*/ 0 60000 65536"/>
                    <a:gd name="T11" fmla="*/ 0 60000 65536"/>
                    <a:gd name="T12" fmla="*/ 0 60000 65536"/>
                    <a:gd name="T13" fmla="*/ 0 60000 65536"/>
                    <a:gd name="T14" fmla="*/ 0 60000 65536"/>
                    <a:gd name="T15" fmla="*/ 0 w 10"/>
                    <a:gd name="T16" fmla="*/ 0 h 19"/>
                    <a:gd name="T17" fmla="*/ 10 w 10"/>
                    <a:gd name="T18" fmla="*/ 19 h 19"/>
                  </a:gdLst>
                  <a:ahLst/>
                  <a:cxnLst>
                    <a:cxn ang="T10">
                      <a:pos x="T0" y="T1"/>
                    </a:cxn>
                    <a:cxn ang="T11">
                      <a:pos x="T2" y="T3"/>
                    </a:cxn>
                    <a:cxn ang="T12">
                      <a:pos x="T4" y="T5"/>
                    </a:cxn>
                    <a:cxn ang="T13">
                      <a:pos x="T6" y="T7"/>
                    </a:cxn>
                    <a:cxn ang="T14">
                      <a:pos x="T8" y="T9"/>
                    </a:cxn>
                  </a:cxnLst>
                  <a:rect l="T15" t="T16" r="T17" b="T18"/>
                  <a:pathLst>
                    <a:path w="10" h="19">
                      <a:moveTo>
                        <a:pt x="0" y="18"/>
                      </a:moveTo>
                      <a:lnTo>
                        <a:pt x="5" y="12"/>
                      </a:lnTo>
                      <a:lnTo>
                        <a:pt x="9" y="0"/>
                      </a:lnTo>
                      <a:lnTo>
                        <a:pt x="5" y="6"/>
                      </a:lnTo>
                      <a:lnTo>
                        <a:pt x="0" y="18"/>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30" name="Freeform 236"/>
                <p:cNvSpPr>
                  <a:spLocks/>
                </p:cNvSpPr>
                <p:nvPr/>
              </p:nvSpPr>
              <p:spPr bwMode="auto">
                <a:xfrm>
                  <a:off x="4974" y="2862"/>
                  <a:ext cx="10" cy="19"/>
                </a:xfrm>
                <a:custGeom>
                  <a:avLst/>
                  <a:gdLst>
                    <a:gd name="T0" fmla="*/ 0 w 10"/>
                    <a:gd name="T1" fmla="*/ 0 h 19"/>
                    <a:gd name="T2" fmla="*/ 5 w 10"/>
                    <a:gd name="T3" fmla="*/ 6 h 19"/>
                    <a:gd name="T4" fmla="*/ 9 w 10"/>
                    <a:gd name="T5" fmla="*/ 18 h 19"/>
                    <a:gd name="T6" fmla="*/ 5 w 10"/>
                    <a:gd name="T7" fmla="*/ 18 h 19"/>
                    <a:gd name="T8" fmla="*/ 0 w 10"/>
                    <a:gd name="T9" fmla="*/ 0 h 19"/>
                    <a:gd name="T10" fmla="*/ 0 60000 65536"/>
                    <a:gd name="T11" fmla="*/ 0 60000 65536"/>
                    <a:gd name="T12" fmla="*/ 0 60000 65536"/>
                    <a:gd name="T13" fmla="*/ 0 60000 65536"/>
                    <a:gd name="T14" fmla="*/ 0 60000 65536"/>
                    <a:gd name="T15" fmla="*/ 0 w 10"/>
                    <a:gd name="T16" fmla="*/ 0 h 19"/>
                    <a:gd name="T17" fmla="*/ 10 w 10"/>
                    <a:gd name="T18" fmla="*/ 19 h 19"/>
                  </a:gdLst>
                  <a:ahLst/>
                  <a:cxnLst>
                    <a:cxn ang="T10">
                      <a:pos x="T0" y="T1"/>
                    </a:cxn>
                    <a:cxn ang="T11">
                      <a:pos x="T2" y="T3"/>
                    </a:cxn>
                    <a:cxn ang="T12">
                      <a:pos x="T4" y="T5"/>
                    </a:cxn>
                    <a:cxn ang="T13">
                      <a:pos x="T6" y="T7"/>
                    </a:cxn>
                    <a:cxn ang="T14">
                      <a:pos x="T8" y="T9"/>
                    </a:cxn>
                  </a:cxnLst>
                  <a:rect l="T15" t="T16" r="T17" b="T18"/>
                  <a:pathLst>
                    <a:path w="10" h="19">
                      <a:moveTo>
                        <a:pt x="0" y="0"/>
                      </a:moveTo>
                      <a:lnTo>
                        <a:pt x="5" y="6"/>
                      </a:lnTo>
                      <a:lnTo>
                        <a:pt x="9" y="18"/>
                      </a:lnTo>
                      <a:lnTo>
                        <a:pt x="5" y="18"/>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31" name="Freeform 237"/>
                <p:cNvSpPr>
                  <a:spLocks/>
                </p:cNvSpPr>
                <p:nvPr/>
              </p:nvSpPr>
              <p:spPr bwMode="auto">
                <a:xfrm>
                  <a:off x="4967" y="2870"/>
                  <a:ext cx="25" cy="11"/>
                </a:xfrm>
                <a:custGeom>
                  <a:avLst/>
                  <a:gdLst>
                    <a:gd name="T0" fmla="*/ 0 w 25"/>
                    <a:gd name="T1" fmla="*/ 0 h 11"/>
                    <a:gd name="T2" fmla="*/ 18 w 25"/>
                    <a:gd name="T3" fmla="*/ 0 h 11"/>
                    <a:gd name="T4" fmla="*/ 24 w 25"/>
                    <a:gd name="T5" fmla="*/ 10 h 11"/>
                    <a:gd name="T6" fmla="*/ 6 w 25"/>
                    <a:gd name="T7" fmla="*/ 10 h 11"/>
                    <a:gd name="T8" fmla="*/ 0 w 25"/>
                    <a:gd name="T9" fmla="*/ 0 h 11"/>
                    <a:gd name="T10" fmla="*/ 0 60000 65536"/>
                    <a:gd name="T11" fmla="*/ 0 60000 65536"/>
                    <a:gd name="T12" fmla="*/ 0 60000 65536"/>
                    <a:gd name="T13" fmla="*/ 0 60000 65536"/>
                    <a:gd name="T14" fmla="*/ 0 60000 65536"/>
                    <a:gd name="T15" fmla="*/ 0 w 25"/>
                    <a:gd name="T16" fmla="*/ 0 h 11"/>
                    <a:gd name="T17" fmla="*/ 25 w 25"/>
                    <a:gd name="T18" fmla="*/ 11 h 11"/>
                  </a:gdLst>
                  <a:ahLst/>
                  <a:cxnLst>
                    <a:cxn ang="T10">
                      <a:pos x="T0" y="T1"/>
                    </a:cxn>
                    <a:cxn ang="T11">
                      <a:pos x="T2" y="T3"/>
                    </a:cxn>
                    <a:cxn ang="T12">
                      <a:pos x="T4" y="T5"/>
                    </a:cxn>
                    <a:cxn ang="T13">
                      <a:pos x="T6" y="T7"/>
                    </a:cxn>
                    <a:cxn ang="T14">
                      <a:pos x="T8" y="T9"/>
                    </a:cxn>
                  </a:cxnLst>
                  <a:rect l="T15" t="T16" r="T17" b="T18"/>
                  <a:pathLst>
                    <a:path w="25" h="11">
                      <a:moveTo>
                        <a:pt x="0" y="0"/>
                      </a:moveTo>
                      <a:lnTo>
                        <a:pt x="18" y="0"/>
                      </a:lnTo>
                      <a:lnTo>
                        <a:pt x="24" y="10"/>
                      </a:lnTo>
                      <a:lnTo>
                        <a:pt x="6"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32" name="Freeform 238"/>
                <p:cNvSpPr>
                  <a:spLocks/>
                </p:cNvSpPr>
                <p:nvPr/>
              </p:nvSpPr>
              <p:spPr bwMode="auto">
                <a:xfrm>
                  <a:off x="5026" y="2878"/>
                  <a:ext cx="1" cy="12"/>
                </a:xfrm>
                <a:custGeom>
                  <a:avLst/>
                  <a:gdLst>
                    <a:gd name="T0" fmla="*/ 0 w 1"/>
                    <a:gd name="T1" fmla="*/ 0 h 12"/>
                    <a:gd name="T2" fmla="*/ 0 w 1"/>
                    <a:gd name="T3" fmla="*/ 0 h 12"/>
                    <a:gd name="T4" fmla="*/ 0 w 1"/>
                    <a:gd name="T5" fmla="*/ 11 h 12"/>
                    <a:gd name="T6" fmla="*/ 0 w 1"/>
                    <a:gd name="T7" fmla="*/ 0 h 12"/>
                    <a:gd name="T8" fmla="*/ 0 60000 65536"/>
                    <a:gd name="T9" fmla="*/ 0 60000 65536"/>
                    <a:gd name="T10" fmla="*/ 0 60000 65536"/>
                    <a:gd name="T11" fmla="*/ 0 60000 65536"/>
                    <a:gd name="T12" fmla="*/ 0 w 1"/>
                    <a:gd name="T13" fmla="*/ 0 h 12"/>
                    <a:gd name="T14" fmla="*/ 1 w 1"/>
                    <a:gd name="T15" fmla="*/ 12 h 12"/>
                  </a:gdLst>
                  <a:ahLst/>
                  <a:cxnLst>
                    <a:cxn ang="T8">
                      <a:pos x="T0" y="T1"/>
                    </a:cxn>
                    <a:cxn ang="T9">
                      <a:pos x="T2" y="T3"/>
                    </a:cxn>
                    <a:cxn ang="T10">
                      <a:pos x="T4" y="T5"/>
                    </a:cxn>
                    <a:cxn ang="T11">
                      <a:pos x="T6" y="T7"/>
                    </a:cxn>
                  </a:cxnLst>
                  <a:rect l="T12" t="T13" r="T14" b="T15"/>
                  <a:pathLst>
                    <a:path w="1" h="12">
                      <a:moveTo>
                        <a:pt x="0" y="0"/>
                      </a:moveTo>
                      <a:lnTo>
                        <a:pt x="0" y="0"/>
                      </a:lnTo>
                      <a:lnTo>
                        <a:pt x="0"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33" name="Freeform 239"/>
                <p:cNvSpPr>
                  <a:spLocks/>
                </p:cNvSpPr>
                <p:nvPr/>
              </p:nvSpPr>
              <p:spPr bwMode="auto">
                <a:xfrm>
                  <a:off x="5004" y="2878"/>
                  <a:ext cx="25" cy="12"/>
                </a:xfrm>
                <a:custGeom>
                  <a:avLst/>
                  <a:gdLst>
                    <a:gd name="T0" fmla="*/ 0 w 25"/>
                    <a:gd name="T1" fmla="*/ 0 h 12"/>
                    <a:gd name="T2" fmla="*/ 18 w 25"/>
                    <a:gd name="T3" fmla="*/ 0 h 12"/>
                    <a:gd name="T4" fmla="*/ 24 w 25"/>
                    <a:gd name="T5" fmla="*/ 11 h 12"/>
                    <a:gd name="T6" fmla="*/ 6 w 25"/>
                    <a:gd name="T7" fmla="*/ 11 h 12"/>
                    <a:gd name="T8" fmla="*/ 0 w 25"/>
                    <a:gd name="T9" fmla="*/ 0 h 12"/>
                    <a:gd name="T10" fmla="*/ 0 60000 65536"/>
                    <a:gd name="T11" fmla="*/ 0 60000 65536"/>
                    <a:gd name="T12" fmla="*/ 0 60000 65536"/>
                    <a:gd name="T13" fmla="*/ 0 60000 65536"/>
                    <a:gd name="T14" fmla="*/ 0 60000 65536"/>
                    <a:gd name="T15" fmla="*/ 0 w 25"/>
                    <a:gd name="T16" fmla="*/ 0 h 12"/>
                    <a:gd name="T17" fmla="*/ 25 w 25"/>
                    <a:gd name="T18" fmla="*/ 12 h 12"/>
                  </a:gdLst>
                  <a:ahLst/>
                  <a:cxnLst>
                    <a:cxn ang="T10">
                      <a:pos x="T0" y="T1"/>
                    </a:cxn>
                    <a:cxn ang="T11">
                      <a:pos x="T2" y="T3"/>
                    </a:cxn>
                    <a:cxn ang="T12">
                      <a:pos x="T4" y="T5"/>
                    </a:cxn>
                    <a:cxn ang="T13">
                      <a:pos x="T6" y="T7"/>
                    </a:cxn>
                    <a:cxn ang="T14">
                      <a:pos x="T8" y="T9"/>
                    </a:cxn>
                  </a:cxnLst>
                  <a:rect l="T15" t="T16" r="T17" b="T18"/>
                  <a:pathLst>
                    <a:path w="25" h="12">
                      <a:moveTo>
                        <a:pt x="0" y="0"/>
                      </a:moveTo>
                      <a:lnTo>
                        <a:pt x="18" y="0"/>
                      </a:lnTo>
                      <a:lnTo>
                        <a:pt x="24" y="11"/>
                      </a:lnTo>
                      <a:lnTo>
                        <a:pt x="6"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34" name="Freeform 240"/>
                <p:cNvSpPr>
                  <a:spLocks/>
                </p:cNvSpPr>
                <p:nvPr/>
              </p:nvSpPr>
              <p:spPr bwMode="auto">
                <a:xfrm>
                  <a:off x="5011" y="2878"/>
                  <a:ext cx="10" cy="12"/>
                </a:xfrm>
                <a:custGeom>
                  <a:avLst/>
                  <a:gdLst>
                    <a:gd name="T0" fmla="*/ 0 w 10"/>
                    <a:gd name="T1" fmla="*/ 11 h 12"/>
                    <a:gd name="T2" fmla="*/ 5 w 10"/>
                    <a:gd name="T3" fmla="*/ 11 h 12"/>
                    <a:gd name="T4" fmla="*/ 9 w 10"/>
                    <a:gd name="T5" fmla="*/ 0 h 12"/>
                    <a:gd name="T6" fmla="*/ 5 w 10"/>
                    <a:gd name="T7" fmla="*/ 0 h 12"/>
                    <a:gd name="T8" fmla="*/ 0 w 10"/>
                    <a:gd name="T9" fmla="*/ 11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11"/>
                      </a:moveTo>
                      <a:lnTo>
                        <a:pt x="5" y="11"/>
                      </a:lnTo>
                      <a:lnTo>
                        <a:pt x="9" y="0"/>
                      </a:lnTo>
                      <a:lnTo>
                        <a:pt x="5"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35" name="Freeform 241"/>
                <p:cNvSpPr>
                  <a:spLocks/>
                </p:cNvSpPr>
                <p:nvPr/>
              </p:nvSpPr>
              <p:spPr bwMode="auto">
                <a:xfrm>
                  <a:off x="5048" y="2878"/>
                  <a:ext cx="10" cy="12"/>
                </a:xfrm>
                <a:custGeom>
                  <a:avLst/>
                  <a:gdLst>
                    <a:gd name="T0" fmla="*/ 0 w 10"/>
                    <a:gd name="T1" fmla="*/ 11 h 12"/>
                    <a:gd name="T2" fmla="*/ 5 w 10"/>
                    <a:gd name="T3" fmla="*/ 11 h 12"/>
                    <a:gd name="T4" fmla="*/ 9 w 10"/>
                    <a:gd name="T5" fmla="*/ 0 h 12"/>
                    <a:gd name="T6" fmla="*/ 5 w 10"/>
                    <a:gd name="T7" fmla="*/ 0 h 12"/>
                    <a:gd name="T8" fmla="*/ 0 w 10"/>
                    <a:gd name="T9" fmla="*/ 11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11"/>
                      </a:moveTo>
                      <a:lnTo>
                        <a:pt x="5" y="11"/>
                      </a:lnTo>
                      <a:lnTo>
                        <a:pt x="9" y="0"/>
                      </a:lnTo>
                      <a:lnTo>
                        <a:pt x="5"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36" name="Freeform 242"/>
                <p:cNvSpPr>
                  <a:spLocks/>
                </p:cNvSpPr>
                <p:nvPr/>
              </p:nvSpPr>
              <p:spPr bwMode="auto">
                <a:xfrm>
                  <a:off x="5041" y="2878"/>
                  <a:ext cx="24" cy="12"/>
                </a:xfrm>
                <a:custGeom>
                  <a:avLst/>
                  <a:gdLst>
                    <a:gd name="T0" fmla="*/ 0 w 24"/>
                    <a:gd name="T1" fmla="*/ 0 h 12"/>
                    <a:gd name="T2" fmla="*/ 17 w 24"/>
                    <a:gd name="T3" fmla="*/ 0 h 12"/>
                    <a:gd name="T4" fmla="*/ 23 w 24"/>
                    <a:gd name="T5" fmla="*/ 11 h 12"/>
                    <a:gd name="T6" fmla="*/ 6 w 24"/>
                    <a:gd name="T7" fmla="*/ 11 h 12"/>
                    <a:gd name="T8" fmla="*/ 0 w 24"/>
                    <a:gd name="T9" fmla="*/ 0 h 12"/>
                    <a:gd name="T10" fmla="*/ 0 60000 65536"/>
                    <a:gd name="T11" fmla="*/ 0 60000 65536"/>
                    <a:gd name="T12" fmla="*/ 0 60000 65536"/>
                    <a:gd name="T13" fmla="*/ 0 60000 65536"/>
                    <a:gd name="T14" fmla="*/ 0 60000 65536"/>
                    <a:gd name="T15" fmla="*/ 0 w 24"/>
                    <a:gd name="T16" fmla="*/ 0 h 12"/>
                    <a:gd name="T17" fmla="*/ 24 w 24"/>
                    <a:gd name="T18" fmla="*/ 12 h 12"/>
                  </a:gdLst>
                  <a:ahLst/>
                  <a:cxnLst>
                    <a:cxn ang="T10">
                      <a:pos x="T0" y="T1"/>
                    </a:cxn>
                    <a:cxn ang="T11">
                      <a:pos x="T2" y="T3"/>
                    </a:cxn>
                    <a:cxn ang="T12">
                      <a:pos x="T4" y="T5"/>
                    </a:cxn>
                    <a:cxn ang="T13">
                      <a:pos x="T6" y="T7"/>
                    </a:cxn>
                    <a:cxn ang="T14">
                      <a:pos x="T8" y="T9"/>
                    </a:cxn>
                  </a:cxnLst>
                  <a:rect l="T15" t="T16" r="T17" b="T18"/>
                  <a:pathLst>
                    <a:path w="24" h="12">
                      <a:moveTo>
                        <a:pt x="0" y="0"/>
                      </a:moveTo>
                      <a:lnTo>
                        <a:pt x="17" y="0"/>
                      </a:lnTo>
                      <a:lnTo>
                        <a:pt x="23" y="11"/>
                      </a:lnTo>
                      <a:lnTo>
                        <a:pt x="6"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37" name="Freeform 243"/>
                <p:cNvSpPr>
                  <a:spLocks/>
                </p:cNvSpPr>
                <p:nvPr/>
              </p:nvSpPr>
              <p:spPr bwMode="auto">
                <a:xfrm>
                  <a:off x="5078" y="2878"/>
                  <a:ext cx="24" cy="12"/>
                </a:xfrm>
                <a:custGeom>
                  <a:avLst/>
                  <a:gdLst>
                    <a:gd name="T0" fmla="*/ 0 w 24"/>
                    <a:gd name="T1" fmla="*/ 0 h 12"/>
                    <a:gd name="T2" fmla="*/ 17 w 24"/>
                    <a:gd name="T3" fmla="*/ 0 h 12"/>
                    <a:gd name="T4" fmla="*/ 23 w 24"/>
                    <a:gd name="T5" fmla="*/ 11 h 12"/>
                    <a:gd name="T6" fmla="*/ 6 w 24"/>
                    <a:gd name="T7" fmla="*/ 11 h 12"/>
                    <a:gd name="T8" fmla="*/ 0 w 24"/>
                    <a:gd name="T9" fmla="*/ 0 h 12"/>
                    <a:gd name="T10" fmla="*/ 0 60000 65536"/>
                    <a:gd name="T11" fmla="*/ 0 60000 65536"/>
                    <a:gd name="T12" fmla="*/ 0 60000 65536"/>
                    <a:gd name="T13" fmla="*/ 0 60000 65536"/>
                    <a:gd name="T14" fmla="*/ 0 60000 65536"/>
                    <a:gd name="T15" fmla="*/ 0 w 24"/>
                    <a:gd name="T16" fmla="*/ 0 h 12"/>
                    <a:gd name="T17" fmla="*/ 24 w 24"/>
                    <a:gd name="T18" fmla="*/ 12 h 12"/>
                  </a:gdLst>
                  <a:ahLst/>
                  <a:cxnLst>
                    <a:cxn ang="T10">
                      <a:pos x="T0" y="T1"/>
                    </a:cxn>
                    <a:cxn ang="T11">
                      <a:pos x="T2" y="T3"/>
                    </a:cxn>
                    <a:cxn ang="T12">
                      <a:pos x="T4" y="T5"/>
                    </a:cxn>
                    <a:cxn ang="T13">
                      <a:pos x="T6" y="T7"/>
                    </a:cxn>
                    <a:cxn ang="T14">
                      <a:pos x="T8" y="T9"/>
                    </a:cxn>
                  </a:cxnLst>
                  <a:rect l="T15" t="T16" r="T17" b="T18"/>
                  <a:pathLst>
                    <a:path w="24" h="12">
                      <a:moveTo>
                        <a:pt x="0" y="0"/>
                      </a:moveTo>
                      <a:lnTo>
                        <a:pt x="17" y="0"/>
                      </a:lnTo>
                      <a:lnTo>
                        <a:pt x="23" y="11"/>
                      </a:lnTo>
                      <a:lnTo>
                        <a:pt x="6"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38" name="Freeform 244"/>
                <p:cNvSpPr>
                  <a:spLocks/>
                </p:cNvSpPr>
                <p:nvPr/>
              </p:nvSpPr>
              <p:spPr bwMode="auto">
                <a:xfrm>
                  <a:off x="5085" y="2878"/>
                  <a:ext cx="10" cy="12"/>
                </a:xfrm>
                <a:custGeom>
                  <a:avLst/>
                  <a:gdLst>
                    <a:gd name="T0" fmla="*/ 0 w 10"/>
                    <a:gd name="T1" fmla="*/ 0 h 12"/>
                    <a:gd name="T2" fmla="*/ 5 w 10"/>
                    <a:gd name="T3" fmla="*/ 0 h 12"/>
                    <a:gd name="T4" fmla="*/ 9 w 10"/>
                    <a:gd name="T5" fmla="*/ 11 h 12"/>
                    <a:gd name="T6" fmla="*/ 5 w 10"/>
                    <a:gd name="T7" fmla="*/ 11 h 12"/>
                    <a:gd name="T8" fmla="*/ 0 w 10"/>
                    <a:gd name="T9" fmla="*/ 0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0"/>
                      </a:moveTo>
                      <a:lnTo>
                        <a:pt x="5" y="0"/>
                      </a:lnTo>
                      <a:lnTo>
                        <a:pt x="9" y="11"/>
                      </a:lnTo>
                      <a:lnTo>
                        <a:pt x="5"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39" name="Freeform 245"/>
                <p:cNvSpPr>
                  <a:spLocks/>
                </p:cNvSpPr>
                <p:nvPr/>
              </p:nvSpPr>
              <p:spPr bwMode="auto">
                <a:xfrm>
                  <a:off x="5122" y="2878"/>
                  <a:ext cx="3" cy="12"/>
                </a:xfrm>
                <a:custGeom>
                  <a:avLst/>
                  <a:gdLst>
                    <a:gd name="T0" fmla="*/ 0 w 3"/>
                    <a:gd name="T1" fmla="*/ 11 h 12"/>
                    <a:gd name="T2" fmla="*/ 0 w 3"/>
                    <a:gd name="T3" fmla="*/ 11 h 12"/>
                    <a:gd name="T4" fmla="*/ 2 w 3"/>
                    <a:gd name="T5" fmla="*/ 0 h 12"/>
                    <a:gd name="T6" fmla="*/ 0 w 3"/>
                    <a:gd name="T7" fmla="*/ 11 h 12"/>
                    <a:gd name="T8" fmla="*/ 0 60000 65536"/>
                    <a:gd name="T9" fmla="*/ 0 60000 65536"/>
                    <a:gd name="T10" fmla="*/ 0 60000 65536"/>
                    <a:gd name="T11" fmla="*/ 0 60000 65536"/>
                    <a:gd name="T12" fmla="*/ 0 w 3"/>
                    <a:gd name="T13" fmla="*/ 0 h 12"/>
                    <a:gd name="T14" fmla="*/ 3 w 3"/>
                    <a:gd name="T15" fmla="*/ 12 h 12"/>
                  </a:gdLst>
                  <a:ahLst/>
                  <a:cxnLst>
                    <a:cxn ang="T8">
                      <a:pos x="T0" y="T1"/>
                    </a:cxn>
                    <a:cxn ang="T9">
                      <a:pos x="T2" y="T3"/>
                    </a:cxn>
                    <a:cxn ang="T10">
                      <a:pos x="T4" y="T5"/>
                    </a:cxn>
                    <a:cxn ang="T11">
                      <a:pos x="T6" y="T7"/>
                    </a:cxn>
                  </a:cxnLst>
                  <a:rect l="T12" t="T13" r="T14" b="T15"/>
                  <a:pathLst>
                    <a:path w="3" h="12">
                      <a:moveTo>
                        <a:pt x="0" y="11"/>
                      </a:moveTo>
                      <a:lnTo>
                        <a:pt x="0" y="11"/>
                      </a:lnTo>
                      <a:lnTo>
                        <a:pt x="2"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grpSp>
          <p:sp>
            <p:nvSpPr>
              <p:cNvPr id="34898" name="Freeform 246"/>
              <p:cNvSpPr>
                <a:spLocks/>
              </p:cNvSpPr>
              <p:nvPr/>
            </p:nvSpPr>
            <p:spPr bwMode="auto">
              <a:xfrm>
                <a:off x="5152" y="2878"/>
                <a:ext cx="17" cy="12"/>
              </a:xfrm>
              <a:custGeom>
                <a:avLst/>
                <a:gdLst>
                  <a:gd name="T0" fmla="*/ 0 w 17"/>
                  <a:gd name="T1" fmla="*/ 0 h 12"/>
                  <a:gd name="T2" fmla="*/ 11 w 17"/>
                  <a:gd name="T3" fmla="*/ 0 h 12"/>
                  <a:gd name="T4" fmla="*/ 16 w 17"/>
                  <a:gd name="T5" fmla="*/ 11 h 12"/>
                  <a:gd name="T6" fmla="*/ 5 w 17"/>
                  <a:gd name="T7" fmla="*/ 11 h 12"/>
                  <a:gd name="T8" fmla="*/ 0 w 17"/>
                  <a:gd name="T9" fmla="*/ 0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0"/>
                    </a:moveTo>
                    <a:lnTo>
                      <a:pt x="11" y="0"/>
                    </a:lnTo>
                    <a:lnTo>
                      <a:pt x="16" y="11"/>
                    </a:lnTo>
                    <a:lnTo>
                      <a:pt x="5"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899" name="Freeform 247"/>
              <p:cNvSpPr>
                <a:spLocks/>
              </p:cNvSpPr>
              <p:nvPr/>
            </p:nvSpPr>
            <p:spPr bwMode="auto">
              <a:xfrm>
                <a:off x="5152" y="2878"/>
                <a:ext cx="17" cy="12"/>
              </a:xfrm>
              <a:custGeom>
                <a:avLst/>
                <a:gdLst>
                  <a:gd name="T0" fmla="*/ 0 w 17"/>
                  <a:gd name="T1" fmla="*/ 0 h 12"/>
                  <a:gd name="T2" fmla="*/ 11 w 17"/>
                  <a:gd name="T3" fmla="*/ 0 h 12"/>
                  <a:gd name="T4" fmla="*/ 16 w 17"/>
                  <a:gd name="T5" fmla="*/ 11 h 12"/>
                  <a:gd name="T6" fmla="*/ 5 w 17"/>
                  <a:gd name="T7" fmla="*/ 11 h 12"/>
                  <a:gd name="T8" fmla="*/ 0 w 17"/>
                  <a:gd name="T9" fmla="*/ 0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0"/>
                    </a:moveTo>
                    <a:lnTo>
                      <a:pt x="11" y="0"/>
                    </a:lnTo>
                    <a:lnTo>
                      <a:pt x="16" y="11"/>
                    </a:lnTo>
                    <a:lnTo>
                      <a:pt x="5"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00" name="Freeform 248"/>
              <p:cNvSpPr>
                <a:spLocks/>
              </p:cNvSpPr>
              <p:nvPr/>
            </p:nvSpPr>
            <p:spPr bwMode="auto">
              <a:xfrm>
                <a:off x="5189" y="2878"/>
                <a:ext cx="17" cy="12"/>
              </a:xfrm>
              <a:custGeom>
                <a:avLst/>
                <a:gdLst>
                  <a:gd name="T0" fmla="*/ 0 w 17"/>
                  <a:gd name="T1" fmla="*/ 11 h 12"/>
                  <a:gd name="T2" fmla="*/ 11 w 17"/>
                  <a:gd name="T3" fmla="*/ 11 h 12"/>
                  <a:gd name="T4" fmla="*/ 16 w 17"/>
                  <a:gd name="T5" fmla="*/ 0 h 12"/>
                  <a:gd name="T6" fmla="*/ 6 w 17"/>
                  <a:gd name="T7" fmla="*/ 0 h 12"/>
                  <a:gd name="T8" fmla="*/ 0 w 17"/>
                  <a:gd name="T9" fmla="*/ 11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11"/>
                    </a:moveTo>
                    <a:lnTo>
                      <a:pt x="11" y="11"/>
                    </a:lnTo>
                    <a:lnTo>
                      <a:pt x="16" y="0"/>
                    </a:lnTo>
                    <a:lnTo>
                      <a:pt x="6"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01" name="Freeform 249"/>
              <p:cNvSpPr>
                <a:spLocks/>
              </p:cNvSpPr>
              <p:nvPr/>
            </p:nvSpPr>
            <p:spPr bwMode="auto">
              <a:xfrm>
                <a:off x="5197" y="2870"/>
                <a:ext cx="17" cy="11"/>
              </a:xfrm>
              <a:custGeom>
                <a:avLst/>
                <a:gdLst>
                  <a:gd name="T0" fmla="*/ 0 w 17"/>
                  <a:gd name="T1" fmla="*/ 0 h 11"/>
                  <a:gd name="T2" fmla="*/ 5 w 17"/>
                  <a:gd name="T3" fmla="*/ 5 h 11"/>
                  <a:gd name="T4" fmla="*/ 16 w 17"/>
                  <a:gd name="T5" fmla="*/ 10 h 11"/>
                  <a:gd name="T6" fmla="*/ 10 w 17"/>
                  <a:gd name="T7" fmla="*/ 5 h 11"/>
                  <a:gd name="T8" fmla="*/ 0 w 17"/>
                  <a:gd name="T9" fmla="*/ 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0"/>
                    </a:moveTo>
                    <a:lnTo>
                      <a:pt x="5" y="5"/>
                    </a:lnTo>
                    <a:lnTo>
                      <a:pt x="16" y="10"/>
                    </a:lnTo>
                    <a:lnTo>
                      <a:pt x="10" y="5"/>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02" name="Freeform 250"/>
              <p:cNvSpPr>
                <a:spLocks/>
              </p:cNvSpPr>
              <p:nvPr/>
            </p:nvSpPr>
            <p:spPr bwMode="auto">
              <a:xfrm>
                <a:off x="5226" y="2886"/>
                <a:ext cx="10" cy="12"/>
              </a:xfrm>
              <a:custGeom>
                <a:avLst/>
                <a:gdLst>
                  <a:gd name="T0" fmla="*/ 0 w 10"/>
                  <a:gd name="T1" fmla="*/ 0 h 12"/>
                  <a:gd name="T2" fmla="*/ 5 w 10"/>
                  <a:gd name="T3" fmla="*/ 0 h 12"/>
                  <a:gd name="T4" fmla="*/ 9 w 10"/>
                  <a:gd name="T5" fmla="*/ 11 h 12"/>
                  <a:gd name="T6" fmla="*/ 5 w 10"/>
                  <a:gd name="T7" fmla="*/ 11 h 12"/>
                  <a:gd name="T8" fmla="*/ 0 w 10"/>
                  <a:gd name="T9" fmla="*/ 0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0"/>
                    </a:moveTo>
                    <a:lnTo>
                      <a:pt x="5" y="0"/>
                    </a:lnTo>
                    <a:lnTo>
                      <a:pt x="9" y="11"/>
                    </a:lnTo>
                    <a:lnTo>
                      <a:pt x="5"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03" name="Freeform 251"/>
              <p:cNvSpPr>
                <a:spLocks/>
              </p:cNvSpPr>
              <p:nvPr/>
            </p:nvSpPr>
            <p:spPr bwMode="auto">
              <a:xfrm>
                <a:off x="5219" y="2886"/>
                <a:ext cx="24" cy="12"/>
              </a:xfrm>
              <a:custGeom>
                <a:avLst/>
                <a:gdLst>
                  <a:gd name="T0" fmla="*/ 0 w 24"/>
                  <a:gd name="T1" fmla="*/ 11 h 12"/>
                  <a:gd name="T2" fmla="*/ 17 w 24"/>
                  <a:gd name="T3" fmla="*/ 11 h 12"/>
                  <a:gd name="T4" fmla="*/ 23 w 24"/>
                  <a:gd name="T5" fmla="*/ 0 h 12"/>
                  <a:gd name="T6" fmla="*/ 6 w 24"/>
                  <a:gd name="T7" fmla="*/ 0 h 12"/>
                  <a:gd name="T8" fmla="*/ 0 w 24"/>
                  <a:gd name="T9" fmla="*/ 11 h 12"/>
                  <a:gd name="T10" fmla="*/ 0 60000 65536"/>
                  <a:gd name="T11" fmla="*/ 0 60000 65536"/>
                  <a:gd name="T12" fmla="*/ 0 60000 65536"/>
                  <a:gd name="T13" fmla="*/ 0 60000 65536"/>
                  <a:gd name="T14" fmla="*/ 0 60000 65536"/>
                  <a:gd name="T15" fmla="*/ 0 w 24"/>
                  <a:gd name="T16" fmla="*/ 0 h 12"/>
                  <a:gd name="T17" fmla="*/ 24 w 24"/>
                  <a:gd name="T18" fmla="*/ 12 h 12"/>
                </a:gdLst>
                <a:ahLst/>
                <a:cxnLst>
                  <a:cxn ang="T10">
                    <a:pos x="T0" y="T1"/>
                  </a:cxn>
                  <a:cxn ang="T11">
                    <a:pos x="T2" y="T3"/>
                  </a:cxn>
                  <a:cxn ang="T12">
                    <a:pos x="T4" y="T5"/>
                  </a:cxn>
                  <a:cxn ang="T13">
                    <a:pos x="T6" y="T7"/>
                  </a:cxn>
                  <a:cxn ang="T14">
                    <a:pos x="T8" y="T9"/>
                  </a:cxn>
                </a:cxnLst>
                <a:rect l="T15" t="T16" r="T17" b="T18"/>
                <a:pathLst>
                  <a:path w="24" h="12">
                    <a:moveTo>
                      <a:pt x="0" y="11"/>
                    </a:moveTo>
                    <a:lnTo>
                      <a:pt x="17" y="11"/>
                    </a:lnTo>
                    <a:lnTo>
                      <a:pt x="23" y="0"/>
                    </a:lnTo>
                    <a:lnTo>
                      <a:pt x="6"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04" name="Freeform 252"/>
              <p:cNvSpPr>
                <a:spLocks/>
              </p:cNvSpPr>
              <p:nvPr/>
            </p:nvSpPr>
            <p:spPr bwMode="auto">
              <a:xfrm>
                <a:off x="5263" y="2878"/>
                <a:ext cx="1" cy="12"/>
              </a:xfrm>
              <a:custGeom>
                <a:avLst/>
                <a:gdLst>
                  <a:gd name="T0" fmla="*/ 0 w 1"/>
                  <a:gd name="T1" fmla="*/ 0 h 12"/>
                  <a:gd name="T2" fmla="*/ 0 w 1"/>
                  <a:gd name="T3" fmla="*/ 0 h 12"/>
                  <a:gd name="T4" fmla="*/ 0 w 1"/>
                  <a:gd name="T5" fmla="*/ 11 h 12"/>
                  <a:gd name="T6" fmla="*/ 0 w 1"/>
                  <a:gd name="T7" fmla="*/ 0 h 12"/>
                  <a:gd name="T8" fmla="*/ 0 60000 65536"/>
                  <a:gd name="T9" fmla="*/ 0 60000 65536"/>
                  <a:gd name="T10" fmla="*/ 0 60000 65536"/>
                  <a:gd name="T11" fmla="*/ 0 60000 65536"/>
                  <a:gd name="T12" fmla="*/ 0 w 1"/>
                  <a:gd name="T13" fmla="*/ 0 h 12"/>
                  <a:gd name="T14" fmla="*/ 1 w 1"/>
                  <a:gd name="T15" fmla="*/ 12 h 12"/>
                </a:gdLst>
                <a:ahLst/>
                <a:cxnLst>
                  <a:cxn ang="T8">
                    <a:pos x="T0" y="T1"/>
                  </a:cxn>
                  <a:cxn ang="T9">
                    <a:pos x="T2" y="T3"/>
                  </a:cxn>
                  <a:cxn ang="T10">
                    <a:pos x="T4" y="T5"/>
                  </a:cxn>
                  <a:cxn ang="T11">
                    <a:pos x="T6" y="T7"/>
                  </a:cxn>
                </a:cxnLst>
                <a:rect l="T12" t="T13" r="T14" b="T15"/>
                <a:pathLst>
                  <a:path w="1" h="12">
                    <a:moveTo>
                      <a:pt x="0" y="0"/>
                    </a:moveTo>
                    <a:lnTo>
                      <a:pt x="0" y="0"/>
                    </a:lnTo>
                    <a:lnTo>
                      <a:pt x="0"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grpSp>
        <p:sp>
          <p:nvSpPr>
            <p:cNvPr id="34825" name="Freeform 253"/>
            <p:cNvSpPr>
              <a:spLocks/>
            </p:cNvSpPr>
            <p:nvPr/>
          </p:nvSpPr>
          <p:spPr bwMode="auto">
            <a:xfrm>
              <a:off x="847" y="1111"/>
              <a:ext cx="4673" cy="2415"/>
            </a:xfrm>
            <a:custGeom>
              <a:avLst/>
              <a:gdLst>
                <a:gd name="T0" fmla="*/ 70 w 3866"/>
                <a:gd name="T1" fmla="*/ 713 h 979"/>
                <a:gd name="T2" fmla="*/ 152 w 3866"/>
                <a:gd name="T3" fmla="*/ 738 h 979"/>
                <a:gd name="T4" fmla="*/ 234 w 3866"/>
                <a:gd name="T5" fmla="*/ 659 h 979"/>
                <a:gd name="T6" fmla="*/ 317 w 3866"/>
                <a:gd name="T7" fmla="*/ 622 h 979"/>
                <a:gd name="T8" fmla="*/ 398 w 3866"/>
                <a:gd name="T9" fmla="*/ 580 h 979"/>
                <a:gd name="T10" fmla="*/ 480 w 3866"/>
                <a:gd name="T11" fmla="*/ 567 h 979"/>
                <a:gd name="T12" fmla="*/ 562 w 3866"/>
                <a:gd name="T13" fmla="*/ 516 h 979"/>
                <a:gd name="T14" fmla="*/ 644 w 3866"/>
                <a:gd name="T15" fmla="*/ 424 h 979"/>
                <a:gd name="T16" fmla="*/ 726 w 3866"/>
                <a:gd name="T17" fmla="*/ 311 h 979"/>
                <a:gd name="T18" fmla="*/ 807 w 3866"/>
                <a:gd name="T19" fmla="*/ 252 h 979"/>
                <a:gd name="T20" fmla="*/ 890 w 3866"/>
                <a:gd name="T21" fmla="*/ 150 h 979"/>
                <a:gd name="T22" fmla="*/ 972 w 3866"/>
                <a:gd name="T23" fmla="*/ 27 h 979"/>
                <a:gd name="T24" fmla="*/ 1054 w 3866"/>
                <a:gd name="T25" fmla="*/ 49 h 979"/>
                <a:gd name="T26" fmla="*/ 1136 w 3866"/>
                <a:gd name="T27" fmla="*/ 249 h 979"/>
                <a:gd name="T28" fmla="*/ 1218 w 3866"/>
                <a:gd name="T29" fmla="*/ 321 h 979"/>
                <a:gd name="T30" fmla="*/ 1299 w 3866"/>
                <a:gd name="T31" fmla="*/ 380 h 979"/>
                <a:gd name="T32" fmla="*/ 1382 w 3866"/>
                <a:gd name="T33" fmla="*/ 543 h 979"/>
                <a:gd name="T34" fmla="*/ 1464 w 3866"/>
                <a:gd name="T35" fmla="*/ 740 h 979"/>
                <a:gd name="T36" fmla="*/ 1546 w 3866"/>
                <a:gd name="T37" fmla="*/ 883 h 979"/>
                <a:gd name="T38" fmla="*/ 1628 w 3866"/>
                <a:gd name="T39" fmla="*/ 915 h 979"/>
                <a:gd name="T40" fmla="*/ 1710 w 3866"/>
                <a:gd name="T41" fmla="*/ 965 h 979"/>
                <a:gd name="T42" fmla="*/ 1791 w 3866"/>
                <a:gd name="T43" fmla="*/ 1058 h 979"/>
                <a:gd name="T44" fmla="*/ 1874 w 3866"/>
                <a:gd name="T45" fmla="*/ 1154 h 979"/>
                <a:gd name="T46" fmla="*/ 1956 w 3866"/>
                <a:gd name="T47" fmla="*/ 1265 h 979"/>
                <a:gd name="T48" fmla="*/ 2038 w 3866"/>
                <a:gd name="T49" fmla="*/ 1347 h 979"/>
                <a:gd name="T50" fmla="*/ 2120 w 3866"/>
                <a:gd name="T51" fmla="*/ 1436 h 979"/>
                <a:gd name="T52" fmla="*/ 2202 w 3866"/>
                <a:gd name="T53" fmla="*/ 1517 h 979"/>
                <a:gd name="T54" fmla="*/ 2283 w 3866"/>
                <a:gd name="T55" fmla="*/ 1616 h 979"/>
                <a:gd name="T56" fmla="*/ 2366 w 3866"/>
                <a:gd name="T57" fmla="*/ 1751 h 979"/>
                <a:gd name="T58" fmla="*/ 2448 w 3866"/>
                <a:gd name="T59" fmla="*/ 1862 h 979"/>
                <a:gd name="T60" fmla="*/ 2530 w 3866"/>
                <a:gd name="T61" fmla="*/ 1927 h 979"/>
                <a:gd name="T62" fmla="*/ 2612 w 3866"/>
                <a:gd name="T63" fmla="*/ 1991 h 979"/>
                <a:gd name="T64" fmla="*/ 2693 w 3866"/>
                <a:gd name="T65" fmla="*/ 2025 h 979"/>
                <a:gd name="T66" fmla="*/ 2775 w 3866"/>
                <a:gd name="T67" fmla="*/ 2035 h 979"/>
                <a:gd name="T68" fmla="*/ 2857 w 3866"/>
                <a:gd name="T69" fmla="*/ 2080 h 979"/>
                <a:gd name="T70" fmla="*/ 2940 w 3866"/>
                <a:gd name="T71" fmla="*/ 2102 h 979"/>
                <a:gd name="T72" fmla="*/ 3022 w 3866"/>
                <a:gd name="T73" fmla="*/ 2112 h 979"/>
                <a:gd name="T74" fmla="*/ 3103 w 3866"/>
                <a:gd name="T75" fmla="*/ 2070 h 979"/>
                <a:gd name="T76" fmla="*/ 3185 w 3866"/>
                <a:gd name="T77" fmla="*/ 2045 h 979"/>
                <a:gd name="T78" fmla="*/ 3267 w 3866"/>
                <a:gd name="T79" fmla="*/ 2033 h 979"/>
                <a:gd name="T80" fmla="*/ 3349 w 3866"/>
                <a:gd name="T81" fmla="*/ 2030 h 979"/>
                <a:gd name="T82" fmla="*/ 3430 w 3866"/>
                <a:gd name="T83" fmla="*/ 2089 h 979"/>
                <a:gd name="T84" fmla="*/ 3513 w 3866"/>
                <a:gd name="T85" fmla="*/ 2112 h 979"/>
                <a:gd name="T86" fmla="*/ 3595 w 3866"/>
                <a:gd name="T87" fmla="*/ 2003 h 979"/>
                <a:gd name="T88" fmla="*/ 3677 w 3866"/>
                <a:gd name="T89" fmla="*/ 1613 h 979"/>
                <a:gd name="T90" fmla="*/ 3759 w 3866"/>
                <a:gd name="T91" fmla="*/ 1142 h 979"/>
                <a:gd name="T92" fmla="*/ 3841 w 3866"/>
                <a:gd name="T93" fmla="*/ 1031 h 979"/>
                <a:gd name="T94" fmla="*/ 3922 w 3866"/>
                <a:gd name="T95" fmla="*/ 1359 h 979"/>
                <a:gd name="T96" fmla="*/ 4005 w 3866"/>
                <a:gd name="T97" fmla="*/ 1850 h 979"/>
                <a:gd name="T98" fmla="*/ 4087 w 3866"/>
                <a:gd name="T99" fmla="*/ 2173 h 979"/>
                <a:gd name="T100" fmla="*/ 4169 w 3866"/>
                <a:gd name="T101" fmla="*/ 2302 h 979"/>
                <a:gd name="T102" fmla="*/ 4251 w 3866"/>
                <a:gd name="T103" fmla="*/ 2356 h 979"/>
                <a:gd name="T104" fmla="*/ 4333 w 3866"/>
                <a:gd name="T105" fmla="*/ 2363 h 979"/>
                <a:gd name="T106" fmla="*/ 4414 w 3866"/>
                <a:gd name="T107" fmla="*/ 2390 h 979"/>
                <a:gd name="T108" fmla="*/ 4497 w 3866"/>
                <a:gd name="T109" fmla="*/ 2395 h 979"/>
                <a:gd name="T110" fmla="*/ 4579 w 3866"/>
                <a:gd name="T111" fmla="*/ 2403 h 979"/>
                <a:gd name="T112" fmla="*/ 4661 w 3866"/>
                <a:gd name="T113" fmla="*/ 2413 h 9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866"/>
                <a:gd name="T172" fmla="*/ 0 h 979"/>
                <a:gd name="T173" fmla="*/ 3866 w 3866"/>
                <a:gd name="T174" fmla="*/ 979 h 9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866" h="979">
                  <a:moveTo>
                    <a:pt x="0" y="283"/>
                  </a:moveTo>
                  <a:lnTo>
                    <a:pt x="10" y="285"/>
                  </a:lnTo>
                  <a:lnTo>
                    <a:pt x="20" y="292"/>
                  </a:lnTo>
                  <a:lnTo>
                    <a:pt x="29" y="289"/>
                  </a:lnTo>
                  <a:lnTo>
                    <a:pt x="39" y="289"/>
                  </a:lnTo>
                  <a:lnTo>
                    <a:pt x="48" y="286"/>
                  </a:lnTo>
                  <a:lnTo>
                    <a:pt x="58" y="289"/>
                  </a:lnTo>
                  <a:lnTo>
                    <a:pt x="68" y="292"/>
                  </a:lnTo>
                  <a:lnTo>
                    <a:pt x="77" y="297"/>
                  </a:lnTo>
                  <a:lnTo>
                    <a:pt x="87" y="297"/>
                  </a:lnTo>
                  <a:lnTo>
                    <a:pt x="97" y="299"/>
                  </a:lnTo>
                  <a:lnTo>
                    <a:pt x="107" y="291"/>
                  </a:lnTo>
                  <a:lnTo>
                    <a:pt x="116" y="295"/>
                  </a:lnTo>
                  <a:lnTo>
                    <a:pt x="126" y="299"/>
                  </a:lnTo>
                  <a:lnTo>
                    <a:pt x="136" y="297"/>
                  </a:lnTo>
                  <a:lnTo>
                    <a:pt x="145" y="293"/>
                  </a:lnTo>
                  <a:lnTo>
                    <a:pt x="155" y="282"/>
                  </a:lnTo>
                  <a:lnTo>
                    <a:pt x="165" y="287"/>
                  </a:lnTo>
                  <a:lnTo>
                    <a:pt x="175" y="274"/>
                  </a:lnTo>
                  <a:lnTo>
                    <a:pt x="184" y="273"/>
                  </a:lnTo>
                  <a:lnTo>
                    <a:pt x="194" y="267"/>
                  </a:lnTo>
                  <a:lnTo>
                    <a:pt x="204" y="263"/>
                  </a:lnTo>
                  <a:lnTo>
                    <a:pt x="213" y="262"/>
                  </a:lnTo>
                  <a:lnTo>
                    <a:pt x="223" y="259"/>
                  </a:lnTo>
                  <a:lnTo>
                    <a:pt x="232" y="256"/>
                  </a:lnTo>
                  <a:lnTo>
                    <a:pt x="242" y="249"/>
                  </a:lnTo>
                  <a:lnTo>
                    <a:pt x="252" y="243"/>
                  </a:lnTo>
                  <a:lnTo>
                    <a:pt x="262" y="252"/>
                  </a:lnTo>
                  <a:lnTo>
                    <a:pt x="271" y="244"/>
                  </a:lnTo>
                  <a:lnTo>
                    <a:pt x="281" y="242"/>
                  </a:lnTo>
                  <a:lnTo>
                    <a:pt x="291" y="238"/>
                  </a:lnTo>
                  <a:lnTo>
                    <a:pt x="300" y="234"/>
                  </a:lnTo>
                  <a:lnTo>
                    <a:pt x="310" y="237"/>
                  </a:lnTo>
                  <a:lnTo>
                    <a:pt x="320" y="237"/>
                  </a:lnTo>
                  <a:lnTo>
                    <a:pt x="329" y="235"/>
                  </a:lnTo>
                  <a:lnTo>
                    <a:pt x="339" y="233"/>
                  </a:lnTo>
                  <a:lnTo>
                    <a:pt x="349" y="228"/>
                  </a:lnTo>
                  <a:lnTo>
                    <a:pt x="359" y="235"/>
                  </a:lnTo>
                  <a:lnTo>
                    <a:pt x="368" y="235"/>
                  </a:lnTo>
                  <a:lnTo>
                    <a:pt x="378" y="237"/>
                  </a:lnTo>
                  <a:lnTo>
                    <a:pt x="388" y="236"/>
                  </a:lnTo>
                  <a:lnTo>
                    <a:pt x="397" y="230"/>
                  </a:lnTo>
                  <a:lnTo>
                    <a:pt x="407" y="225"/>
                  </a:lnTo>
                  <a:lnTo>
                    <a:pt x="416" y="226"/>
                  </a:lnTo>
                  <a:lnTo>
                    <a:pt x="426" y="220"/>
                  </a:lnTo>
                  <a:lnTo>
                    <a:pt x="436" y="217"/>
                  </a:lnTo>
                  <a:lnTo>
                    <a:pt x="446" y="210"/>
                  </a:lnTo>
                  <a:lnTo>
                    <a:pt x="455" y="209"/>
                  </a:lnTo>
                  <a:lnTo>
                    <a:pt x="465" y="209"/>
                  </a:lnTo>
                  <a:lnTo>
                    <a:pt x="475" y="208"/>
                  </a:lnTo>
                  <a:lnTo>
                    <a:pt x="484" y="202"/>
                  </a:lnTo>
                  <a:lnTo>
                    <a:pt x="494" y="197"/>
                  </a:lnTo>
                  <a:lnTo>
                    <a:pt x="504" y="200"/>
                  </a:lnTo>
                  <a:lnTo>
                    <a:pt x="513" y="194"/>
                  </a:lnTo>
                  <a:lnTo>
                    <a:pt x="523" y="188"/>
                  </a:lnTo>
                  <a:lnTo>
                    <a:pt x="533" y="172"/>
                  </a:lnTo>
                  <a:lnTo>
                    <a:pt x="543" y="163"/>
                  </a:lnTo>
                  <a:lnTo>
                    <a:pt x="552" y="153"/>
                  </a:lnTo>
                  <a:lnTo>
                    <a:pt x="562" y="142"/>
                  </a:lnTo>
                  <a:lnTo>
                    <a:pt x="572" y="135"/>
                  </a:lnTo>
                  <a:lnTo>
                    <a:pt x="581" y="134"/>
                  </a:lnTo>
                  <a:lnTo>
                    <a:pt x="591" y="129"/>
                  </a:lnTo>
                  <a:lnTo>
                    <a:pt x="601" y="126"/>
                  </a:lnTo>
                  <a:lnTo>
                    <a:pt x="611" y="120"/>
                  </a:lnTo>
                  <a:lnTo>
                    <a:pt x="620" y="114"/>
                  </a:lnTo>
                  <a:lnTo>
                    <a:pt x="630" y="114"/>
                  </a:lnTo>
                  <a:lnTo>
                    <a:pt x="639" y="108"/>
                  </a:lnTo>
                  <a:lnTo>
                    <a:pt x="649" y="107"/>
                  </a:lnTo>
                  <a:lnTo>
                    <a:pt x="659" y="107"/>
                  </a:lnTo>
                  <a:lnTo>
                    <a:pt x="668" y="102"/>
                  </a:lnTo>
                  <a:lnTo>
                    <a:pt x="678" y="104"/>
                  </a:lnTo>
                  <a:lnTo>
                    <a:pt x="688" y="97"/>
                  </a:lnTo>
                  <a:lnTo>
                    <a:pt x="698" y="92"/>
                  </a:lnTo>
                  <a:lnTo>
                    <a:pt x="707" y="89"/>
                  </a:lnTo>
                  <a:lnTo>
                    <a:pt x="717" y="78"/>
                  </a:lnTo>
                  <a:lnTo>
                    <a:pt x="727" y="73"/>
                  </a:lnTo>
                  <a:lnTo>
                    <a:pt x="736" y="61"/>
                  </a:lnTo>
                  <a:lnTo>
                    <a:pt x="746" y="60"/>
                  </a:lnTo>
                  <a:lnTo>
                    <a:pt x="756" y="52"/>
                  </a:lnTo>
                  <a:lnTo>
                    <a:pt x="765" y="39"/>
                  </a:lnTo>
                  <a:lnTo>
                    <a:pt x="775" y="35"/>
                  </a:lnTo>
                  <a:lnTo>
                    <a:pt x="785" y="20"/>
                  </a:lnTo>
                  <a:lnTo>
                    <a:pt x="795" y="10"/>
                  </a:lnTo>
                  <a:lnTo>
                    <a:pt x="804" y="11"/>
                  </a:lnTo>
                  <a:lnTo>
                    <a:pt x="814" y="3"/>
                  </a:lnTo>
                  <a:lnTo>
                    <a:pt x="823" y="1"/>
                  </a:lnTo>
                  <a:lnTo>
                    <a:pt x="833" y="1"/>
                  </a:lnTo>
                  <a:lnTo>
                    <a:pt x="843" y="0"/>
                  </a:lnTo>
                  <a:lnTo>
                    <a:pt x="852" y="7"/>
                  </a:lnTo>
                  <a:lnTo>
                    <a:pt x="862" y="11"/>
                  </a:lnTo>
                  <a:lnTo>
                    <a:pt x="872" y="20"/>
                  </a:lnTo>
                  <a:lnTo>
                    <a:pt x="882" y="27"/>
                  </a:lnTo>
                  <a:lnTo>
                    <a:pt x="891" y="39"/>
                  </a:lnTo>
                  <a:lnTo>
                    <a:pt x="901" y="52"/>
                  </a:lnTo>
                  <a:lnTo>
                    <a:pt x="911" y="69"/>
                  </a:lnTo>
                  <a:lnTo>
                    <a:pt x="920" y="74"/>
                  </a:lnTo>
                  <a:lnTo>
                    <a:pt x="930" y="90"/>
                  </a:lnTo>
                  <a:lnTo>
                    <a:pt x="940" y="101"/>
                  </a:lnTo>
                  <a:lnTo>
                    <a:pt x="950" y="114"/>
                  </a:lnTo>
                  <a:lnTo>
                    <a:pt x="959" y="119"/>
                  </a:lnTo>
                  <a:lnTo>
                    <a:pt x="969" y="117"/>
                  </a:lnTo>
                  <a:lnTo>
                    <a:pt x="979" y="116"/>
                  </a:lnTo>
                  <a:lnTo>
                    <a:pt x="988" y="126"/>
                  </a:lnTo>
                  <a:lnTo>
                    <a:pt x="998" y="127"/>
                  </a:lnTo>
                  <a:lnTo>
                    <a:pt x="1008" y="130"/>
                  </a:lnTo>
                  <a:lnTo>
                    <a:pt x="1017" y="132"/>
                  </a:lnTo>
                  <a:lnTo>
                    <a:pt x="1027" y="140"/>
                  </a:lnTo>
                  <a:lnTo>
                    <a:pt x="1037" y="136"/>
                  </a:lnTo>
                  <a:lnTo>
                    <a:pt x="1046" y="146"/>
                  </a:lnTo>
                  <a:lnTo>
                    <a:pt x="1056" y="149"/>
                  </a:lnTo>
                  <a:lnTo>
                    <a:pt x="1066" y="152"/>
                  </a:lnTo>
                  <a:lnTo>
                    <a:pt x="1075" y="154"/>
                  </a:lnTo>
                  <a:lnTo>
                    <a:pt x="1085" y="162"/>
                  </a:lnTo>
                  <a:lnTo>
                    <a:pt x="1095" y="169"/>
                  </a:lnTo>
                  <a:lnTo>
                    <a:pt x="1104" y="180"/>
                  </a:lnTo>
                  <a:lnTo>
                    <a:pt x="1114" y="187"/>
                  </a:lnTo>
                  <a:lnTo>
                    <a:pt x="1124" y="199"/>
                  </a:lnTo>
                  <a:lnTo>
                    <a:pt x="1134" y="207"/>
                  </a:lnTo>
                  <a:lnTo>
                    <a:pt x="1143" y="220"/>
                  </a:lnTo>
                  <a:lnTo>
                    <a:pt x="1153" y="228"/>
                  </a:lnTo>
                  <a:lnTo>
                    <a:pt x="1163" y="241"/>
                  </a:lnTo>
                  <a:lnTo>
                    <a:pt x="1172" y="252"/>
                  </a:lnTo>
                  <a:lnTo>
                    <a:pt x="1182" y="271"/>
                  </a:lnTo>
                  <a:lnTo>
                    <a:pt x="1192" y="276"/>
                  </a:lnTo>
                  <a:lnTo>
                    <a:pt x="1201" y="293"/>
                  </a:lnTo>
                  <a:lnTo>
                    <a:pt x="1211" y="300"/>
                  </a:lnTo>
                  <a:lnTo>
                    <a:pt x="1221" y="312"/>
                  </a:lnTo>
                  <a:lnTo>
                    <a:pt x="1230" y="320"/>
                  </a:lnTo>
                  <a:lnTo>
                    <a:pt x="1240" y="327"/>
                  </a:lnTo>
                  <a:lnTo>
                    <a:pt x="1250" y="338"/>
                  </a:lnTo>
                  <a:lnTo>
                    <a:pt x="1259" y="347"/>
                  </a:lnTo>
                  <a:lnTo>
                    <a:pt x="1269" y="348"/>
                  </a:lnTo>
                  <a:lnTo>
                    <a:pt x="1279" y="358"/>
                  </a:lnTo>
                  <a:lnTo>
                    <a:pt x="1288" y="361"/>
                  </a:lnTo>
                  <a:lnTo>
                    <a:pt x="1298" y="363"/>
                  </a:lnTo>
                  <a:lnTo>
                    <a:pt x="1308" y="361"/>
                  </a:lnTo>
                  <a:lnTo>
                    <a:pt x="1318" y="367"/>
                  </a:lnTo>
                  <a:lnTo>
                    <a:pt x="1327" y="368"/>
                  </a:lnTo>
                  <a:lnTo>
                    <a:pt x="1337" y="368"/>
                  </a:lnTo>
                  <a:lnTo>
                    <a:pt x="1347" y="371"/>
                  </a:lnTo>
                  <a:lnTo>
                    <a:pt x="1356" y="378"/>
                  </a:lnTo>
                  <a:lnTo>
                    <a:pt x="1366" y="379"/>
                  </a:lnTo>
                  <a:lnTo>
                    <a:pt x="1376" y="380"/>
                  </a:lnTo>
                  <a:lnTo>
                    <a:pt x="1386" y="382"/>
                  </a:lnTo>
                  <a:lnTo>
                    <a:pt x="1395" y="380"/>
                  </a:lnTo>
                  <a:lnTo>
                    <a:pt x="1405" y="387"/>
                  </a:lnTo>
                  <a:lnTo>
                    <a:pt x="1415" y="391"/>
                  </a:lnTo>
                  <a:lnTo>
                    <a:pt x="1424" y="398"/>
                  </a:lnTo>
                  <a:lnTo>
                    <a:pt x="1434" y="405"/>
                  </a:lnTo>
                  <a:lnTo>
                    <a:pt x="1443" y="407"/>
                  </a:lnTo>
                  <a:lnTo>
                    <a:pt x="1453" y="418"/>
                  </a:lnTo>
                  <a:lnTo>
                    <a:pt x="1463" y="413"/>
                  </a:lnTo>
                  <a:lnTo>
                    <a:pt x="1473" y="423"/>
                  </a:lnTo>
                  <a:lnTo>
                    <a:pt x="1482" y="429"/>
                  </a:lnTo>
                  <a:lnTo>
                    <a:pt x="1492" y="435"/>
                  </a:lnTo>
                  <a:lnTo>
                    <a:pt x="1502" y="442"/>
                  </a:lnTo>
                  <a:lnTo>
                    <a:pt x="1511" y="452"/>
                  </a:lnTo>
                  <a:lnTo>
                    <a:pt x="1521" y="454"/>
                  </a:lnTo>
                  <a:lnTo>
                    <a:pt x="1531" y="457"/>
                  </a:lnTo>
                  <a:lnTo>
                    <a:pt x="1540" y="461"/>
                  </a:lnTo>
                  <a:lnTo>
                    <a:pt x="1550" y="468"/>
                  </a:lnTo>
                  <a:lnTo>
                    <a:pt x="1560" y="478"/>
                  </a:lnTo>
                  <a:lnTo>
                    <a:pt x="1570" y="475"/>
                  </a:lnTo>
                  <a:lnTo>
                    <a:pt x="1579" y="482"/>
                  </a:lnTo>
                  <a:lnTo>
                    <a:pt x="1589" y="491"/>
                  </a:lnTo>
                  <a:lnTo>
                    <a:pt x="1599" y="499"/>
                  </a:lnTo>
                  <a:lnTo>
                    <a:pt x="1608" y="505"/>
                  </a:lnTo>
                  <a:lnTo>
                    <a:pt x="1618" y="513"/>
                  </a:lnTo>
                  <a:lnTo>
                    <a:pt x="1627" y="516"/>
                  </a:lnTo>
                  <a:lnTo>
                    <a:pt x="1637" y="522"/>
                  </a:lnTo>
                  <a:lnTo>
                    <a:pt x="1647" y="524"/>
                  </a:lnTo>
                  <a:lnTo>
                    <a:pt x="1657" y="535"/>
                  </a:lnTo>
                  <a:lnTo>
                    <a:pt x="1666" y="538"/>
                  </a:lnTo>
                  <a:lnTo>
                    <a:pt x="1676" y="539"/>
                  </a:lnTo>
                  <a:lnTo>
                    <a:pt x="1686" y="546"/>
                  </a:lnTo>
                  <a:lnTo>
                    <a:pt x="1695" y="553"/>
                  </a:lnTo>
                  <a:lnTo>
                    <a:pt x="1705" y="560"/>
                  </a:lnTo>
                  <a:lnTo>
                    <a:pt x="1715" y="566"/>
                  </a:lnTo>
                  <a:lnTo>
                    <a:pt x="1725" y="572"/>
                  </a:lnTo>
                  <a:lnTo>
                    <a:pt x="1734" y="578"/>
                  </a:lnTo>
                  <a:lnTo>
                    <a:pt x="1744" y="577"/>
                  </a:lnTo>
                  <a:lnTo>
                    <a:pt x="1754" y="582"/>
                  </a:lnTo>
                  <a:lnTo>
                    <a:pt x="1763" y="585"/>
                  </a:lnTo>
                  <a:lnTo>
                    <a:pt x="1773" y="593"/>
                  </a:lnTo>
                  <a:lnTo>
                    <a:pt x="1783" y="600"/>
                  </a:lnTo>
                  <a:lnTo>
                    <a:pt x="1792" y="605"/>
                  </a:lnTo>
                  <a:lnTo>
                    <a:pt x="1802" y="608"/>
                  </a:lnTo>
                  <a:lnTo>
                    <a:pt x="1812" y="610"/>
                  </a:lnTo>
                  <a:lnTo>
                    <a:pt x="1822" y="615"/>
                  </a:lnTo>
                  <a:lnTo>
                    <a:pt x="1831" y="622"/>
                  </a:lnTo>
                  <a:lnTo>
                    <a:pt x="1841" y="632"/>
                  </a:lnTo>
                  <a:lnTo>
                    <a:pt x="1850" y="631"/>
                  </a:lnTo>
                  <a:lnTo>
                    <a:pt x="1860" y="638"/>
                  </a:lnTo>
                  <a:lnTo>
                    <a:pt x="1870" y="647"/>
                  </a:lnTo>
                  <a:lnTo>
                    <a:pt x="1879" y="651"/>
                  </a:lnTo>
                  <a:lnTo>
                    <a:pt x="1889" y="655"/>
                  </a:lnTo>
                  <a:lnTo>
                    <a:pt x="1899" y="663"/>
                  </a:lnTo>
                  <a:lnTo>
                    <a:pt x="1909" y="674"/>
                  </a:lnTo>
                  <a:lnTo>
                    <a:pt x="1918" y="677"/>
                  </a:lnTo>
                  <a:lnTo>
                    <a:pt x="1928" y="692"/>
                  </a:lnTo>
                  <a:lnTo>
                    <a:pt x="1938" y="690"/>
                  </a:lnTo>
                  <a:lnTo>
                    <a:pt x="1947" y="700"/>
                  </a:lnTo>
                  <a:lnTo>
                    <a:pt x="1957" y="710"/>
                  </a:lnTo>
                  <a:lnTo>
                    <a:pt x="1967" y="718"/>
                  </a:lnTo>
                  <a:lnTo>
                    <a:pt x="1976" y="725"/>
                  </a:lnTo>
                  <a:lnTo>
                    <a:pt x="1986" y="725"/>
                  </a:lnTo>
                  <a:lnTo>
                    <a:pt x="1996" y="735"/>
                  </a:lnTo>
                  <a:lnTo>
                    <a:pt x="2006" y="742"/>
                  </a:lnTo>
                  <a:lnTo>
                    <a:pt x="2015" y="748"/>
                  </a:lnTo>
                  <a:lnTo>
                    <a:pt x="2025" y="755"/>
                  </a:lnTo>
                  <a:lnTo>
                    <a:pt x="2034" y="762"/>
                  </a:lnTo>
                  <a:lnTo>
                    <a:pt x="2044" y="760"/>
                  </a:lnTo>
                  <a:lnTo>
                    <a:pt x="2054" y="767"/>
                  </a:lnTo>
                  <a:lnTo>
                    <a:pt x="2063" y="769"/>
                  </a:lnTo>
                  <a:lnTo>
                    <a:pt x="2073" y="774"/>
                  </a:lnTo>
                  <a:lnTo>
                    <a:pt x="2083" y="784"/>
                  </a:lnTo>
                  <a:lnTo>
                    <a:pt x="2093" y="781"/>
                  </a:lnTo>
                  <a:lnTo>
                    <a:pt x="2102" y="788"/>
                  </a:lnTo>
                  <a:lnTo>
                    <a:pt x="2112" y="788"/>
                  </a:lnTo>
                  <a:lnTo>
                    <a:pt x="2122" y="796"/>
                  </a:lnTo>
                  <a:lnTo>
                    <a:pt x="2131" y="800"/>
                  </a:lnTo>
                  <a:lnTo>
                    <a:pt x="2141" y="804"/>
                  </a:lnTo>
                  <a:lnTo>
                    <a:pt x="2151" y="804"/>
                  </a:lnTo>
                  <a:lnTo>
                    <a:pt x="2161" y="807"/>
                  </a:lnTo>
                  <a:lnTo>
                    <a:pt x="2170" y="807"/>
                  </a:lnTo>
                  <a:lnTo>
                    <a:pt x="2180" y="812"/>
                  </a:lnTo>
                  <a:lnTo>
                    <a:pt x="2190" y="815"/>
                  </a:lnTo>
                  <a:lnTo>
                    <a:pt x="2199" y="814"/>
                  </a:lnTo>
                  <a:lnTo>
                    <a:pt x="2209" y="817"/>
                  </a:lnTo>
                  <a:lnTo>
                    <a:pt x="2218" y="820"/>
                  </a:lnTo>
                  <a:lnTo>
                    <a:pt x="2228" y="821"/>
                  </a:lnTo>
                  <a:lnTo>
                    <a:pt x="2238" y="811"/>
                  </a:lnTo>
                  <a:lnTo>
                    <a:pt x="2248" y="816"/>
                  </a:lnTo>
                  <a:lnTo>
                    <a:pt x="2257" y="820"/>
                  </a:lnTo>
                  <a:lnTo>
                    <a:pt x="2267" y="823"/>
                  </a:lnTo>
                  <a:lnTo>
                    <a:pt x="2277" y="825"/>
                  </a:lnTo>
                  <a:lnTo>
                    <a:pt x="2286" y="826"/>
                  </a:lnTo>
                  <a:lnTo>
                    <a:pt x="2296" y="825"/>
                  </a:lnTo>
                  <a:lnTo>
                    <a:pt x="2306" y="829"/>
                  </a:lnTo>
                  <a:lnTo>
                    <a:pt x="2315" y="828"/>
                  </a:lnTo>
                  <a:lnTo>
                    <a:pt x="2325" y="833"/>
                  </a:lnTo>
                  <a:lnTo>
                    <a:pt x="2335" y="838"/>
                  </a:lnTo>
                  <a:lnTo>
                    <a:pt x="2345" y="838"/>
                  </a:lnTo>
                  <a:lnTo>
                    <a:pt x="2354" y="841"/>
                  </a:lnTo>
                  <a:lnTo>
                    <a:pt x="2364" y="843"/>
                  </a:lnTo>
                  <a:lnTo>
                    <a:pt x="2374" y="848"/>
                  </a:lnTo>
                  <a:lnTo>
                    <a:pt x="2383" y="850"/>
                  </a:lnTo>
                  <a:lnTo>
                    <a:pt x="2393" y="852"/>
                  </a:lnTo>
                  <a:lnTo>
                    <a:pt x="2402" y="855"/>
                  </a:lnTo>
                  <a:lnTo>
                    <a:pt x="2413" y="856"/>
                  </a:lnTo>
                  <a:lnTo>
                    <a:pt x="2422" y="857"/>
                  </a:lnTo>
                  <a:lnTo>
                    <a:pt x="2432" y="852"/>
                  </a:lnTo>
                  <a:lnTo>
                    <a:pt x="2441" y="858"/>
                  </a:lnTo>
                  <a:lnTo>
                    <a:pt x="2451" y="861"/>
                  </a:lnTo>
                  <a:lnTo>
                    <a:pt x="2461" y="863"/>
                  </a:lnTo>
                  <a:lnTo>
                    <a:pt x="2470" y="864"/>
                  </a:lnTo>
                  <a:lnTo>
                    <a:pt x="2480" y="860"/>
                  </a:lnTo>
                  <a:lnTo>
                    <a:pt x="2490" y="862"/>
                  </a:lnTo>
                  <a:lnTo>
                    <a:pt x="2500" y="856"/>
                  </a:lnTo>
                  <a:lnTo>
                    <a:pt x="2509" y="851"/>
                  </a:lnTo>
                  <a:lnTo>
                    <a:pt x="2519" y="849"/>
                  </a:lnTo>
                  <a:lnTo>
                    <a:pt x="2529" y="850"/>
                  </a:lnTo>
                  <a:lnTo>
                    <a:pt x="2538" y="845"/>
                  </a:lnTo>
                  <a:lnTo>
                    <a:pt x="2548" y="842"/>
                  </a:lnTo>
                  <a:lnTo>
                    <a:pt x="2558" y="840"/>
                  </a:lnTo>
                  <a:lnTo>
                    <a:pt x="2567" y="839"/>
                  </a:lnTo>
                  <a:lnTo>
                    <a:pt x="2577" y="835"/>
                  </a:lnTo>
                  <a:lnTo>
                    <a:pt x="2587" y="834"/>
                  </a:lnTo>
                  <a:lnTo>
                    <a:pt x="2597" y="833"/>
                  </a:lnTo>
                  <a:lnTo>
                    <a:pt x="2606" y="825"/>
                  </a:lnTo>
                  <a:lnTo>
                    <a:pt x="2616" y="826"/>
                  </a:lnTo>
                  <a:lnTo>
                    <a:pt x="2625" y="829"/>
                  </a:lnTo>
                  <a:lnTo>
                    <a:pt x="2635" y="829"/>
                  </a:lnTo>
                  <a:lnTo>
                    <a:pt x="2645" y="830"/>
                  </a:lnTo>
                  <a:lnTo>
                    <a:pt x="2654" y="829"/>
                  </a:lnTo>
                  <a:lnTo>
                    <a:pt x="2664" y="827"/>
                  </a:lnTo>
                  <a:lnTo>
                    <a:pt x="2674" y="827"/>
                  </a:lnTo>
                  <a:lnTo>
                    <a:pt x="2684" y="833"/>
                  </a:lnTo>
                  <a:lnTo>
                    <a:pt x="2693" y="825"/>
                  </a:lnTo>
                  <a:lnTo>
                    <a:pt x="2703" y="824"/>
                  </a:lnTo>
                  <a:lnTo>
                    <a:pt x="2713" y="823"/>
                  </a:lnTo>
                  <a:lnTo>
                    <a:pt x="2722" y="823"/>
                  </a:lnTo>
                  <a:lnTo>
                    <a:pt x="2732" y="822"/>
                  </a:lnTo>
                  <a:lnTo>
                    <a:pt x="2742" y="819"/>
                  </a:lnTo>
                  <a:lnTo>
                    <a:pt x="2751" y="818"/>
                  </a:lnTo>
                  <a:lnTo>
                    <a:pt x="2761" y="822"/>
                  </a:lnTo>
                  <a:lnTo>
                    <a:pt x="2771" y="823"/>
                  </a:lnTo>
                  <a:lnTo>
                    <a:pt x="2781" y="825"/>
                  </a:lnTo>
                  <a:lnTo>
                    <a:pt x="2790" y="823"/>
                  </a:lnTo>
                  <a:lnTo>
                    <a:pt x="2800" y="832"/>
                  </a:lnTo>
                  <a:lnTo>
                    <a:pt x="2809" y="835"/>
                  </a:lnTo>
                  <a:lnTo>
                    <a:pt x="2819" y="839"/>
                  </a:lnTo>
                  <a:lnTo>
                    <a:pt x="2829" y="843"/>
                  </a:lnTo>
                  <a:lnTo>
                    <a:pt x="2838" y="847"/>
                  </a:lnTo>
                  <a:lnTo>
                    <a:pt x="2848" y="852"/>
                  </a:lnTo>
                  <a:lnTo>
                    <a:pt x="2858" y="854"/>
                  </a:lnTo>
                  <a:lnTo>
                    <a:pt x="2868" y="858"/>
                  </a:lnTo>
                  <a:lnTo>
                    <a:pt x="2877" y="863"/>
                  </a:lnTo>
                  <a:lnTo>
                    <a:pt x="2887" y="854"/>
                  </a:lnTo>
                  <a:lnTo>
                    <a:pt x="2897" y="860"/>
                  </a:lnTo>
                  <a:lnTo>
                    <a:pt x="2906" y="856"/>
                  </a:lnTo>
                  <a:lnTo>
                    <a:pt x="2916" y="857"/>
                  </a:lnTo>
                  <a:lnTo>
                    <a:pt x="2926" y="855"/>
                  </a:lnTo>
                  <a:lnTo>
                    <a:pt x="2936" y="849"/>
                  </a:lnTo>
                  <a:lnTo>
                    <a:pt x="2945" y="846"/>
                  </a:lnTo>
                  <a:lnTo>
                    <a:pt x="2955" y="838"/>
                  </a:lnTo>
                  <a:lnTo>
                    <a:pt x="2965" y="824"/>
                  </a:lnTo>
                  <a:lnTo>
                    <a:pt x="2974" y="812"/>
                  </a:lnTo>
                  <a:lnTo>
                    <a:pt x="2984" y="798"/>
                  </a:lnTo>
                  <a:lnTo>
                    <a:pt x="2993" y="773"/>
                  </a:lnTo>
                  <a:lnTo>
                    <a:pt x="3003" y="754"/>
                  </a:lnTo>
                  <a:lnTo>
                    <a:pt x="3013" y="740"/>
                  </a:lnTo>
                  <a:lnTo>
                    <a:pt x="3023" y="708"/>
                  </a:lnTo>
                  <a:lnTo>
                    <a:pt x="3032" y="685"/>
                  </a:lnTo>
                  <a:lnTo>
                    <a:pt x="3042" y="654"/>
                  </a:lnTo>
                  <a:lnTo>
                    <a:pt x="3052" y="636"/>
                  </a:lnTo>
                  <a:lnTo>
                    <a:pt x="3061" y="600"/>
                  </a:lnTo>
                  <a:lnTo>
                    <a:pt x="3071" y="567"/>
                  </a:lnTo>
                  <a:lnTo>
                    <a:pt x="3081" y="540"/>
                  </a:lnTo>
                  <a:lnTo>
                    <a:pt x="3090" y="519"/>
                  </a:lnTo>
                  <a:lnTo>
                    <a:pt x="3100" y="493"/>
                  </a:lnTo>
                  <a:lnTo>
                    <a:pt x="3110" y="463"/>
                  </a:lnTo>
                  <a:lnTo>
                    <a:pt x="3120" y="437"/>
                  </a:lnTo>
                  <a:lnTo>
                    <a:pt x="3129" y="421"/>
                  </a:lnTo>
                  <a:lnTo>
                    <a:pt x="3139" y="408"/>
                  </a:lnTo>
                  <a:lnTo>
                    <a:pt x="3149" y="406"/>
                  </a:lnTo>
                  <a:lnTo>
                    <a:pt x="3158" y="405"/>
                  </a:lnTo>
                  <a:lnTo>
                    <a:pt x="3168" y="409"/>
                  </a:lnTo>
                  <a:lnTo>
                    <a:pt x="3178" y="418"/>
                  </a:lnTo>
                  <a:lnTo>
                    <a:pt x="3188" y="431"/>
                  </a:lnTo>
                  <a:lnTo>
                    <a:pt x="3197" y="447"/>
                  </a:lnTo>
                  <a:lnTo>
                    <a:pt x="3207" y="464"/>
                  </a:lnTo>
                  <a:lnTo>
                    <a:pt x="3216" y="479"/>
                  </a:lnTo>
                  <a:lnTo>
                    <a:pt x="3226" y="497"/>
                  </a:lnTo>
                  <a:lnTo>
                    <a:pt x="3236" y="524"/>
                  </a:lnTo>
                  <a:lnTo>
                    <a:pt x="3245" y="551"/>
                  </a:lnTo>
                  <a:lnTo>
                    <a:pt x="3255" y="579"/>
                  </a:lnTo>
                  <a:lnTo>
                    <a:pt x="3265" y="598"/>
                  </a:lnTo>
                  <a:lnTo>
                    <a:pt x="3275" y="634"/>
                  </a:lnTo>
                  <a:lnTo>
                    <a:pt x="3284" y="663"/>
                  </a:lnTo>
                  <a:lnTo>
                    <a:pt x="3294" y="696"/>
                  </a:lnTo>
                  <a:lnTo>
                    <a:pt x="3304" y="716"/>
                  </a:lnTo>
                  <a:lnTo>
                    <a:pt x="3313" y="750"/>
                  </a:lnTo>
                  <a:lnTo>
                    <a:pt x="3323" y="770"/>
                  </a:lnTo>
                  <a:lnTo>
                    <a:pt x="3333" y="796"/>
                  </a:lnTo>
                  <a:lnTo>
                    <a:pt x="3342" y="818"/>
                  </a:lnTo>
                  <a:lnTo>
                    <a:pt x="3352" y="839"/>
                  </a:lnTo>
                  <a:lnTo>
                    <a:pt x="3362" y="850"/>
                  </a:lnTo>
                  <a:lnTo>
                    <a:pt x="3372" y="872"/>
                  </a:lnTo>
                  <a:lnTo>
                    <a:pt x="3381" y="881"/>
                  </a:lnTo>
                  <a:lnTo>
                    <a:pt x="3391" y="897"/>
                  </a:lnTo>
                  <a:lnTo>
                    <a:pt x="3400" y="908"/>
                  </a:lnTo>
                  <a:lnTo>
                    <a:pt x="3410" y="912"/>
                  </a:lnTo>
                  <a:lnTo>
                    <a:pt x="3420" y="916"/>
                  </a:lnTo>
                  <a:lnTo>
                    <a:pt x="3429" y="926"/>
                  </a:lnTo>
                  <a:lnTo>
                    <a:pt x="3439" y="926"/>
                  </a:lnTo>
                  <a:lnTo>
                    <a:pt x="3449" y="933"/>
                  </a:lnTo>
                  <a:lnTo>
                    <a:pt x="3459" y="938"/>
                  </a:lnTo>
                  <a:lnTo>
                    <a:pt x="3468" y="947"/>
                  </a:lnTo>
                  <a:lnTo>
                    <a:pt x="3478" y="946"/>
                  </a:lnTo>
                  <a:lnTo>
                    <a:pt x="3488" y="945"/>
                  </a:lnTo>
                  <a:lnTo>
                    <a:pt x="3497" y="951"/>
                  </a:lnTo>
                  <a:lnTo>
                    <a:pt x="3507" y="956"/>
                  </a:lnTo>
                  <a:lnTo>
                    <a:pt x="3517" y="955"/>
                  </a:lnTo>
                  <a:lnTo>
                    <a:pt x="3526" y="956"/>
                  </a:lnTo>
                  <a:lnTo>
                    <a:pt x="3536" y="952"/>
                  </a:lnTo>
                  <a:lnTo>
                    <a:pt x="3546" y="952"/>
                  </a:lnTo>
                  <a:lnTo>
                    <a:pt x="3556" y="960"/>
                  </a:lnTo>
                  <a:lnTo>
                    <a:pt x="3565" y="957"/>
                  </a:lnTo>
                  <a:lnTo>
                    <a:pt x="3575" y="963"/>
                  </a:lnTo>
                  <a:lnTo>
                    <a:pt x="3585" y="958"/>
                  </a:lnTo>
                  <a:lnTo>
                    <a:pt x="3594" y="962"/>
                  </a:lnTo>
                  <a:lnTo>
                    <a:pt x="3604" y="964"/>
                  </a:lnTo>
                  <a:lnTo>
                    <a:pt x="3613" y="964"/>
                  </a:lnTo>
                  <a:lnTo>
                    <a:pt x="3623" y="967"/>
                  </a:lnTo>
                  <a:lnTo>
                    <a:pt x="3633" y="967"/>
                  </a:lnTo>
                  <a:lnTo>
                    <a:pt x="3643" y="968"/>
                  </a:lnTo>
                  <a:lnTo>
                    <a:pt x="3652" y="969"/>
                  </a:lnTo>
                  <a:lnTo>
                    <a:pt x="3662" y="963"/>
                  </a:lnTo>
                  <a:lnTo>
                    <a:pt x="3672" y="960"/>
                  </a:lnTo>
                  <a:lnTo>
                    <a:pt x="3681" y="967"/>
                  </a:lnTo>
                  <a:lnTo>
                    <a:pt x="3691" y="967"/>
                  </a:lnTo>
                  <a:lnTo>
                    <a:pt x="3701" y="972"/>
                  </a:lnTo>
                  <a:lnTo>
                    <a:pt x="3711" y="965"/>
                  </a:lnTo>
                  <a:lnTo>
                    <a:pt x="3720" y="971"/>
                  </a:lnTo>
                  <a:lnTo>
                    <a:pt x="3730" y="967"/>
                  </a:lnTo>
                  <a:lnTo>
                    <a:pt x="3740" y="972"/>
                  </a:lnTo>
                  <a:lnTo>
                    <a:pt x="3749" y="963"/>
                  </a:lnTo>
                  <a:lnTo>
                    <a:pt x="3759" y="968"/>
                  </a:lnTo>
                  <a:lnTo>
                    <a:pt x="3769" y="967"/>
                  </a:lnTo>
                  <a:lnTo>
                    <a:pt x="3778" y="973"/>
                  </a:lnTo>
                  <a:lnTo>
                    <a:pt x="3788" y="974"/>
                  </a:lnTo>
                  <a:lnTo>
                    <a:pt x="3798" y="974"/>
                  </a:lnTo>
                  <a:lnTo>
                    <a:pt x="3807" y="969"/>
                  </a:lnTo>
                  <a:lnTo>
                    <a:pt x="3817" y="973"/>
                  </a:lnTo>
                  <a:lnTo>
                    <a:pt x="3827" y="974"/>
                  </a:lnTo>
                  <a:lnTo>
                    <a:pt x="3836" y="976"/>
                  </a:lnTo>
                  <a:lnTo>
                    <a:pt x="3846" y="970"/>
                  </a:lnTo>
                  <a:lnTo>
                    <a:pt x="3856" y="978"/>
                  </a:lnTo>
                  <a:lnTo>
                    <a:pt x="3865" y="972"/>
                  </a:lnTo>
                </a:path>
              </a:pathLst>
            </a:custGeom>
            <a:noFill/>
            <a:ln w="57150" cap="rnd">
              <a:solidFill>
                <a:schemeClr val="tx1"/>
              </a:solidFill>
              <a:round/>
              <a:headEnd/>
              <a:tailEnd/>
            </a:ln>
          </p:spPr>
          <p:txBody>
            <a:bodyPr>
              <a:prstTxWarp prst="textNoShape">
                <a:avLst/>
              </a:prstTxWarp>
            </a:bodyPr>
            <a:lstStyle/>
            <a:p>
              <a:endParaRPr lang="en-US"/>
            </a:p>
          </p:txBody>
        </p:sp>
        <p:sp>
          <p:nvSpPr>
            <p:cNvPr id="34826" name="Rectangle 254"/>
            <p:cNvSpPr>
              <a:spLocks noChangeArrowheads="1"/>
            </p:cNvSpPr>
            <p:nvPr/>
          </p:nvSpPr>
          <p:spPr bwMode="auto">
            <a:xfrm>
              <a:off x="5025" y="3191"/>
              <a:ext cx="735" cy="505"/>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p>
          </p:txBody>
        </p:sp>
        <p:sp>
          <p:nvSpPr>
            <p:cNvPr id="34827" name="Rectangle 255"/>
            <p:cNvSpPr>
              <a:spLocks noChangeArrowheads="1"/>
            </p:cNvSpPr>
            <p:nvPr/>
          </p:nvSpPr>
          <p:spPr bwMode="auto">
            <a:xfrm>
              <a:off x="846" y="1346"/>
              <a:ext cx="4175" cy="2221"/>
            </a:xfrm>
            <a:prstGeom prst="rect">
              <a:avLst/>
            </a:prstGeom>
            <a:noFill/>
            <a:ln w="9525">
              <a:noFill/>
              <a:miter lim="800000"/>
              <a:headEnd/>
              <a:tailEnd/>
            </a:ln>
          </p:spPr>
          <p:txBody>
            <a:bodyPr>
              <a:prstTxWarp prst="textNoShape">
                <a:avLst/>
              </a:prstTxWarp>
            </a:bodyPr>
            <a:lstStyle/>
            <a:p>
              <a:endParaRPr lang="en-US"/>
            </a:p>
          </p:txBody>
        </p:sp>
        <p:sp>
          <p:nvSpPr>
            <p:cNvPr id="34828" name="Rectangle 256"/>
            <p:cNvSpPr>
              <a:spLocks noChangeArrowheads="1"/>
            </p:cNvSpPr>
            <p:nvPr/>
          </p:nvSpPr>
          <p:spPr bwMode="auto">
            <a:xfrm>
              <a:off x="846" y="1066"/>
              <a:ext cx="4175" cy="2501"/>
            </a:xfrm>
            <a:prstGeom prst="rect">
              <a:avLst/>
            </a:prstGeom>
            <a:noFill/>
            <a:ln w="0">
              <a:solidFill>
                <a:srgbClr val="000000"/>
              </a:solidFill>
              <a:miter lim="800000"/>
              <a:headEnd/>
              <a:tailEnd/>
            </a:ln>
          </p:spPr>
          <p:txBody>
            <a:bodyPr>
              <a:prstTxWarp prst="textNoShape">
                <a:avLst/>
              </a:prstTxWarp>
            </a:bodyPr>
            <a:lstStyle/>
            <a:p>
              <a:endParaRPr lang="en-US"/>
            </a:p>
          </p:txBody>
        </p:sp>
        <p:sp>
          <p:nvSpPr>
            <p:cNvPr id="34829" name="Line 257"/>
            <p:cNvSpPr>
              <a:spLocks noChangeShapeType="1"/>
            </p:cNvSpPr>
            <p:nvPr/>
          </p:nvSpPr>
          <p:spPr bwMode="auto">
            <a:xfrm>
              <a:off x="846" y="1346"/>
              <a:ext cx="1" cy="2221"/>
            </a:xfrm>
            <a:prstGeom prst="line">
              <a:avLst/>
            </a:prstGeom>
            <a:noFill/>
            <a:ln w="0">
              <a:solidFill>
                <a:srgbClr val="000000"/>
              </a:solidFill>
              <a:round/>
              <a:headEnd/>
              <a:tailEnd/>
            </a:ln>
          </p:spPr>
          <p:txBody>
            <a:bodyPr>
              <a:prstTxWarp prst="textNoShape">
                <a:avLst/>
              </a:prstTxWarp>
            </a:bodyPr>
            <a:lstStyle/>
            <a:p>
              <a:endParaRPr lang="en-US"/>
            </a:p>
          </p:txBody>
        </p:sp>
        <p:sp>
          <p:nvSpPr>
            <p:cNvPr id="34830" name="Line 258"/>
            <p:cNvSpPr>
              <a:spLocks noChangeShapeType="1"/>
            </p:cNvSpPr>
            <p:nvPr/>
          </p:nvSpPr>
          <p:spPr bwMode="auto">
            <a:xfrm>
              <a:off x="846" y="3567"/>
              <a:ext cx="4175" cy="1"/>
            </a:xfrm>
            <a:prstGeom prst="line">
              <a:avLst/>
            </a:prstGeom>
            <a:noFill/>
            <a:ln w="0">
              <a:solidFill>
                <a:srgbClr val="000000"/>
              </a:solidFill>
              <a:round/>
              <a:headEnd/>
              <a:tailEnd/>
            </a:ln>
          </p:spPr>
          <p:txBody>
            <a:bodyPr>
              <a:prstTxWarp prst="textNoShape">
                <a:avLst/>
              </a:prstTxWarp>
            </a:bodyPr>
            <a:lstStyle/>
            <a:p>
              <a:endParaRPr lang="en-US"/>
            </a:p>
          </p:txBody>
        </p:sp>
        <p:sp>
          <p:nvSpPr>
            <p:cNvPr id="34831" name="Line 259"/>
            <p:cNvSpPr>
              <a:spLocks noChangeShapeType="1"/>
            </p:cNvSpPr>
            <p:nvPr/>
          </p:nvSpPr>
          <p:spPr bwMode="auto">
            <a:xfrm flipV="1">
              <a:off x="1544" y="3567"/>
              <a:ext cx="1" cy="36"/>
            </a:xfrm>
            <a:prstGeom prst="line">
              <a:avLst/>
            </a:prstGeom>
            <a:noFill/>
            <a:ln w="0">
              <a:solidFill>
                <a:srgbClr val="000000"/>
              </a:solidFill>
              <a:round/>
              <a:headEnd/>
              <a:tailEnd/>
            </a:ln>
          </p:spPr>
          <p:txBody>
            <a:bodyPr>
              <a:prstTxWarp prst="textNoShape">
                <a:avLst/>
              </a:prstTxWarp>
            </a:bodyPr>
            <a:lstStyle/>
            <a:p>
              <a:endParaRPr lang="en-US"/>
            </a:p>
          </p:txBody>
        </p:sp>
        <p:sp>
          <p:nvSpPr>
            <p:cNvPr id="34832" name="Line 260"/>
            <p:cNvSpPr>
              <a:spLocks noChangeShapeType="1"/>
            </p:cNvSpPr>
            <p:nvPr/>
          </p:nvSpPr>
          <p:spPr bwMode="auto">
            <a:xfrm flipV="1">
              <a:off x="2241" y="3567"/>
              <a:ext cx="1" cy="36"/>
            </a:xfrm>
            <a:prstGeom prst="line">
              <a:avLst/>
            </a:prstGeom>
            <a:noFill/>
            <a:ln w="0">
              <a:solidFill>
                <a:srgbClr val="000000"/>
              </a:solidFill>
              <a:round/>
              <a:headEnd/>
              <a:tailEnd/>
            </a:ln>
          </p:spPr>
          <p:txBody>
            <a:bodyPr>
              <a:prstTxWarp prst="textNoShape">
                <a:avLst/>
              </a:prstTxWarp>
            </a:bodyPr>
            <a:lstStyle/>
            <a:p>
              <a:endParaRPr lang="en-US"/>
            </a:p>
          </p:txBody>
        </p:sp>
        <p:sp>
          <p:nvSpPr>
            <p:cNvPr id="34833" name="Line 261"/>
            <p:cNvSpPr>
              <a:spLocks noChangeShapeType="1"/>
            </p:cNvSpPr>
            <p:nvPr/>
          </p:nvSpPr>
          <p:spPr bwMode="auto">
            <a:xfrm flipV="1">
              <a:off x="2938" y="3567"/>
              <a:ext cx="1" cy="36"/>
            </a:xfrm>
            <a:prstGeom prst="line">
              <a:avLst/>
            </a:prstGeom>
            <a:noFill/>
            <a:ln w="0">
              <a:solidFill>
                <a:srgbClr val="000000"/>
              </a:solidFill>
              <a:round/>
              <a:headEnd/>
              <a:tailEnd/>
            </a:ln>
          </p:spPr>
          <p:txBody>
            <a:bodyPr>
              <a:prstTxWarp prst="textNoShape">
                <a:avLst/>
              </a:prstTxWarp>
            </a:bodyPr>
            <a:lstStyle/>
            <a:p>
              <a:endParaRPr lang="en-US"/>
            </a:p>
          </p:txBody>
        </p:sp>
        <p:sp>
          <p:nvSpPr>
            <p:cNvPr id="34834" name="Line 262"/>
            <p:cNvSpPr>
              <a:spLocks noChangeShapeType="1"/>
            </p:cNvSpPr>
            <p:nvPr/>
          </p:nvSpPr>
          <p:spPr bwMode="auto">
            <a:xfrm flipV="1">
              <a:off x="3626" y="3567"/>
              <a:ext cx="1" cy="36"/>
            </a:xfrm>
            <a:prstGeom prst="line">
              <a:avLst/>
            </a:prstGeom>
            <a:noFill/>
            <a:ln w="0">
              <a:solidFill>
                <a:srgbClr val="000000"/>
              </a:solidFill>
              <a:round/>
              <a:headEnd/>
              <a:tailEnd/>
            </a:ln>
          </p:spPr>
          <p:txBody>
            <a:bodyPr>
              <a:prstTxWarp prst="textNoShape">
                <a:avLst/>
              </a:prstTxWarp>
            </a:bodyPr>
            <a:lstStyle/>
            <a:p>
              <a:endParaRPr lang="en-US"/>
            </a:p>
          </p:txBody>
        </p:sp>
        <p:sp>
          <p:nvSpPr>
            <p:cNvPr id="34835" name="Line 263"/>
            <p:cNvSpPr>
              <a:spLocks noChangeShapeType="1"/>
            </p:cNvSpPr>
            <p:nvPr/>
          </p:nvSpPr>
          <p:spPr bwMode="auto">
            <a:xfrm flipV="1">
              <a:off x="4324" y="3567"/>
              <a:ext cx="1" cy="36"/>
            </a:xfrm>
            <a:prstGeom prst="line">
              <a:avLst/>
            </a:prstGeom>
            <a:noFill/>
            <a:ln w="0">
              <a:solidFill>
                <a:srgbClr val="000000"/>
              </a:solidFill>
              <a:round/>
              <a:headEnd/>
              <a:tailEnd/>
            </a:ln>
          </p:spPr>
          <p:txBody>
            <a:bodyPr>
              <a:prstTxWarp prst="textNoShape">
                <a:avLst/>
              </a:prstTxWarp>
            </a:bodyPr>
            <a:lstStyle/>
            <a:p>
              <a:endParaRPr lang="en-US"/>
            </a:p>
          </p:txBody>
        </p:sp>
        <p:sp>
          <p:nvSpPr>
            <p:cNvPr id="34836" name="Line 264"/>
            <p:cNvSpPr>
              <a:spLocks noChangeShapeType="1"/>
            </p:cNvSpPr>
            <p:nvPr/>
          </p:nvSpPr>
          <p:spPr bwMode="auto">
            <a:xfrm flipV="1">
              <a:off x="5021" y="3567"/>
              <a:ext cx="1" cy="36"/>
            </a:xfrm>
            <a:prstGeom prst="line">
              <a:avLst/>
            </a:prstGeom>
            <a:noFill/>
            <a:ln w="0">
              <a:solidFill>
                <a:srgbClr val="000000"/>
              </a:solidFill>
              <a:round/>
              <a:headEnd/>
              <a:tailEnd/>
            </a:ln>
          </p:spPr>
          <p:txBody>
            <a:bodyPr>
              <a:prstTxWarp prst="textNoShape">
                <a:avLst/>
              </a:prstTxWarp>
            </a:bodyPr>
            <a:lstStyle/>
            <a:p>
              <a:endParaRPr lang="en-US"/>
            </a:p>
          </p:txBody>
        </p:sp>
        <p:sp>
          <p:nvSpPr>
            <p:cNvPr id="34837" name="Line 265"/>
            <p:cNvSpPr>
              <a:spLocks noChangeShapeType="1"/>
            </p:cNvSpPr>
            <p:nvPr/>
          </p:nvSpPr>
          <p:spPr bwMode="auto">
            <a:xfrm>
              <a:off x="5016" y="3560"/>
              <a:ext cx="35" cy="1"/>
            </a:xfrm>
            <a:prstGeom prst="line">
              <a:avLst/>
            </a:prstGeom>
            <a:noFill/>
            <a:ln w="0">
              <a:solidFill>
                <a:srgbClr val="000000"/>
              </a:solidFill>
              <a:round/>
              <a:headEnd/>
              <a:tailEnd/>
            </a:ln>
          </p:spPr>
          <p:txBody>
            <a:bodyPr>
              <a:prstTxWarp prst="textNoShape">
                <a:avLst/>
              </a:prstTxWarp>
            </a:bodyPr>
            <a:lstStyle/>
            <a:p>
              <a:endParaRPr lang="en-US"/>
            </a:p>
          </p:txBody>
        </p:sp>
        <p:sp>
          <p:nvSpPr>
            <p:cNvPr id="34838" name="Line 266"/>
            <p:cNvSpPr>
              <a:spLocks noChangeShapeType="1"/>
            </p:cNvSpPr>
            <p:nvPr/>
          </p:nvSpPr>
          <p:spPr bwMode="auto">
            <a:xfrm>
              <a:off x="5016" y="1339"/>
              <a:ext cx="35" cy="1"/>
            </a:xfrm>
            <a:prstGeom prst="line">
              <a:avLst/>
            </a:prstGeom>
            <a:noFill/>
            <a:ln w="0">
              <a:solidFill>
                <a:srgbClr val="000000"/>
              </a:solidFill>
              <a:round/>
              <a:headEnd/>
              <a:tailEnd/>
            </a:ln>
          </p:spPr>
          <p:txBody>
            <a:bodyPr>
              <a:prstTxWarp prst="textNoShape">
                <a:avLst/>
              </a:prstTxWarp>
            </a:bodyPr>
            <a:lstStyle/>
            <a:p>
              <a:endParaRPr lang="en-US"/>
            </a:p>
          </p:txBody>
        </p:sp>
        <p:sp>
          <p:nvSpPr>
            <p:cNvPr id="34839" name="Rectangle 267"/>
            <p:cNvSpPr>
              <a:spLocks noChangeArrowheads="1"/>
            </p:cNvSpPr>
            <p:nvPr/>
          </p:nvSpPr>
          <p:spPr bwMode="auto">
            <a:xfrm>
              <a:off x="5145" y="3472"/>
              <a:ext cx="68" cy="163"/>
            </a:xfrm>
            <a:prstGeom prst="rect">
              <a:avLst/>
            </a:prstGeom>
            <a:noFill/>
            <a:ln w="9525">
              <a:noFill/>
              <a:miter lim="800000"/>
              <a:headEnd/>
              <a:tailEnd/>
            </a:ln>
          </p:spPr>
          <p:txBody>
            <a:bodyPr wrap="none" lIns="0" tIns="0" rIns="0" bIns="0">
              <a:prstTxWarp prst="textNoShape">
                <a:avLst/>
              </a:prstTxWarp>
              <a:spAutoFit/>
            </a:bodyPr>
            <a:lstStyle/>
            <a:p>
              <a:r>
                <a:rPr lang="en-US" sz="1700">
                  <a:solidFill>
                    <a:srgbClr val="000000"/>
                  </a:solidFill>
                  <a:latin typeface="Times New Roman" charset="0"/>
                </a:rPr>
                <a:t>0</a:t>
              </a:r>
              <a:endParaRPr lang="en-US" sz="2800">
                <a:latin typeface="Times New Roman" charset="0"/>
              </a:endParaRPr>
            </a:p>
          </p:txBody>
        </p:sp>
        <p:sp>
          <p:nvSpPr>
            <p:cNvPr id="34840" name="Line 268"/>
            <p:cNvSpPr>
              <a:spLocks noChangeShapeType="1"/>
            </p:cNvSpPr>
            <p:nvPr/>
          </p:nvSpPr>
          <p:spPr bwMode="auto">
            <a:xfrm>
              <a:off x="5016" y="2998"/>
              <a:ext cx="35" cy="1"/>
            </a:xfrm>
            <a:prstGeom prst="line">
              <a:avLst/>
            </a:prstGeom>
            <a:noFill/>
            <a:ln w="0">
              <a:solidFill>
                <a:srgbClr val="000000"/>
              </a:solidFill>
              <a:round/>
              <a:headEnd/>
              <a:tailEnd/>
            </a:ln>
          </p:spPr>
          <p:txBody>
            <a:bodyPr>
              <a:prstTxWarp prst="textNoShape">
                <a:avLst/>
              </a:prstTxWarp>
            </a:bodyPr>
            <a:lstStyle/>
            <a:p>
              <a:endParaRPr lang="en-US"/>
            </a:p>
          </p:txBody>
        </p:sp>
        <p:sp>
          <p:nvSpPr>
            <p:cNvPr id="34841" name="Line 269"/>
            <p:cNvSpPr>
              <a:spLocks noChangeShapeType="1"/>
            </p:cNvSpPr>
            <p:nvPr/>
          </p:nvSpPr>
          <p:spPr bwMode="auto">
            <a:xfrm>
              <a:off x="5016" y="2439"/>
              <a:ext cx="35" cy="1"/>
            </a:xfrm>
            <a:prstGeom prst="line">
              <a:avLst/>
            </a:prstGeom>
            <a:noFill/>
            <a:ln w="0">
              <a:solidFill>
                <a:srgbClr val="000000"/>
              </a:solidFill>
              <a:round/>
              <a:headEnd/>
              <a:tailEnd/>
            </a:ln>
          </p:spPr>
          <p:txBody>
            <a:bodyPr>
              <a:prstTxWarp prst="textNoShape">
                <a:avLst/>
              </a:prstTxWarp>
            </a:bodyPr>
            <a:lstStyle/>
            <a:p>
              <a:endParaRPr lang="en-US"/>
            </a:p>
          </p:txBody>
        </p:sp>
        <p:sp>
          <p:nvSpPr>
            <p:cNvPr id="34842" name="Line 270"/>
            <p:cNvSpPr>
              <a:spLocks noChangeShapeType="1"/>
            </p:cNvSpPr>
            <p:nvPr/>
          </p:nvSpPr>
          <p:spPr bwMode="auto">
            <a:xfrm>
              <a:off x="5016" y="1891"/>
              <a:ext cx="35" cy="1"/>
            </a:xfrm>
            <a:prstGeom prst="line">
              <a:avLst/>
            </a:prstGeom>
            <a:noFill/>
            <a:ln w="0">
              <a:solidFill>
                <a:srgbClr val="000000"/>
              </a:solidFill>
              <a:round/>
              <a:headEnd/>
              <a:tailEnd/>
            </a:ln>
          </p:spPr>
          <p:txBody>
            <a:bodyPr>
              <a:prstTxWarp prst="textNoShape">
                <a:avLst/>
              </a:prstTxWarp>
            </a:bodyPr>
            <a:lstStyle/>
            <a:p>
              <a:endParaRPr lang="en-US"/>
            </a:p>
          </p:txBody>
        </p:sp>
        <p:sp>
          <p:nvSpPr>
            <p:cNvPr id="34843" name="Line 271"/>
            <p:cNvSpPr>
              <a:spLocks noChangeShapeType="1"/>
            </p:cNvSpPr>
            <p:nvPr/>
          </p:nvSpPr>
          <p:spPr bwMode="auto">
            <a:xfrm>
              <a:off x="5016" y="1331"/>
              <a:ext cx="35" cy="2"/>
            </a:xfrm>
            <a:prstGeom prst="line">
              <a:avLst/>
            </a:prstGeom>
            <a:noFill/>
            <a:ln w="0">
              <a:solidFill>
                <a:srgbClr val="000000"/>
              </a:solidFill>
              <a:round/>
              <a:headEnd/>
              <a:tailEnd/>
            </a:ln>
          </p:spPr>
          <p:txBody>
            <a:bodyPr>
              <a:prstTxWarp prst="textNoShape">
                <a:avLst/>
              </a:prstTxWarp>
            </a:bodyPr>
            <a:lstStyle/>
            <a:p>
              <a:endParaRPr lang="en-US"/>
            </a:p>
          </p:txBody>
        </p:sp>
        <p:sp>
          <p:nvSpPr>
            <p:cNvPr id="34844" name="Rectangle 272"/>
            <p:cNvSpPr>
              <a:spLocks noChangeArrowheads="1"/>
            </p:cNvSpPr>
            <p:nvPr/>
          </p:nvSpPr>
          <p:spPr bwMode="auto">
            <a:xfrm>
              <a:off x="5145" y="2887"/>
              <a:ext cx="68" cy="163"/>
            </a:xfrm>
            <a:prstGeom prst="rect">
              <a:avLst/>
            </a:prstGeom>
            <a:noFill/>
            <a:ln w="9525">
              <a:noFill/>
              <a:miter lim="800000"/>
              <a:headEnd/>
              <a:tailEnd/>
            </a:ln>
          </p:spPr>
          <p:txBody>
            <a:bodyPr wrap="none" lIns="0" tIns="0" rIns="0" bIns="0">
              <a:prstTxWarp prst="textNoShape">
                <a:avLst/>
              </a:prstTxWarp>
              <a:spAutoFit/>
            </a:bodyPr>
            <a:lstStyle/>
            <a:p>
              <a:r>
                <a:rPr lang="en-US" sz="1700">
                  <a:solidFill>
                    <a:srgbClr val="000000"/>
                  </a:solidFill>
                  <a:latin typeface="Times New Roman" charset="0"/>
                </a:rPr>
                <a:t>5</a:t>
              </a:r>
              <a:endParaRPr lang="en-US" sz="2800">
                <a:latin typeface="Times New Roman" charset="0"/>
              </a:endParaRPr>
            </a:p>
          </p:txBody>
        </p:sp>
        <p:sp>
          <p:nvSpPr>
            <p:cNvPr id="34845" name="Rectangle 273"/>
            <p:cNvSpPr>
              <a:spLocks noChangeArrowheads="1"/>
            </p:cNvSpPr>
            <p:nvPr/>
          </p:nvSpPr>
          <p:spPr bwMode="auto">
            <a:xfrm>
              <a:off x="5082" y="2328"/>
              <a:ext cx="136" cy="163"/>
            </a:xfrm>
            <a:prstGeom prst="rect">
              <a:avLst/>
            </a:prstGeom>
            <a:noFill/>
            <a:ln w="9525">
              <a:noFill/>
              <a:miter lim="800000"/>
              <a:headEnd/>
              <a:tailEnd/>
            </a:ln>
          </p:spPr>
          <p:txBody>
            <a:bodyPr wrap="none" lIns="0" tIns="0" rIns="0" bIns="0">
              <a:prstTxWarp prst="textNoShape">
                <a:avLst/>
              </a:prstTxWarp>
              <a:spAutoFit/>
            </a:bodyPr>
            <a:lstStyle/>
            <a:p>
              <a:r>
                <a:rPr lang="en-US" sz="1700">
                  <a:solidFill>
                    <a:srgbClr val="000000"/>
                  </a:solidFill>
                  <a:latin typeface="Times New Roman" charset="0"/>
                </a:rPr>
                <a:t>10</a:t>
              </a:r>
              <a:endParaRPr lang="en-US" sz="2800">
                <a:latin typeface="Times New Roman" charset="0"/>
              </a:endParaRPr>
            </a:p>
          </p:txBody>
        </p:sp>
        <p:sp>
          <p:nvSpPr>
            <p:cNvPr id="34846" name="Rectangle 274"/>
            <p:cNvSpPr>
              <a:spLocks noChangeArrowheads="1"/>
            </p:cNvSpPr>
            <p:nvPr/>
          </p:nvSpPr>
          <p:spPr bwMode="auto">
            <a:xfrm>
              <a:off x="5082" y="1796"/>
              <a:ext cx="136" cy="163"/>
            </a:xfrm>
            <a:prstGeom prst="rect">
              <a:avLst/>
            </a:prstGeom>
            <a:noFill/>
            <a:ln w="9525">
              <a:noFill/>
              <a:miter lim="800000"/>
              <a:headEnd/>
              <a:tailEnd/>
            </a:ln>
          </p:spPr>
          <p:txBody>
            <a:bodyPr wrap="none" lIns="0" tIns="0" rIns="0" bIns="0">
              <a:prstTxWarp prst="textNoShape">
                <a:avLst/>
              </a:prstTxWarp>
              <a:spAutoFit/>
            </a:bodyPr>
            <a:lstStyle/>
            <a:p>
              <a:r>
                <a:rPr lang="en-US" sz="1700">
                  <a:solidFill>
                    <a:srgbClr val="000000"/>
                  </a:solidFill>
                  <a:latin typeface="Times New Roman" charset="0"/>
                </a:rPr>
                <a:t>15</a:t>
              </a:r>
              <a:endParaRPr lang="en-US" sz="2800">
                <a:latin typeface="Times New Roman" charset="0"/>
              </a:endParaRPr>
            </a:p>
          </p:txBody>
        </p:sp>
        <p:sp>
          <p:nvSpPr>
            <p:cNvPr id="34847" name="Rectangle 275"/>
            <p:cNvSpPr>
              <a:spLocks noChangeArrowheads="1"/>
            </p:cNvSpPr>
            <p:nvPr/>
          </p:nvSpPr>
          <p:spPr bwMode="auto">
            <a:xfrm>
              <a:off x="5082" y="1236"/>
              <a:ext cx="136" cy="163"/>
            </a:xfrm>
            <a:prstGeom prst="rect">
              <a:avLst/>
            </a:prstGeom>
            <a:noFill/>
            <a:ln w="9525">
              <a:noFill/>
              <a:miter lim="800000"/>
              <a:headEnd/>
              <a:tailEnd/>
            </a:ln>
          </p:spPr>
          <p:txBody>
            <a:bodyPr wrap="none" lIns="0" tIns="0" rIns="0" bIns="0">
              <a:prstTxWarp prst="textNoShape">
                <a:avLst/>
              </a:prstTxWarp>
              <a:spAutoFit/>
            </a:bodyPr>
            <a:lstStyle/>
            <a:p>
              <a:r>
                <a:rPr lang="en-US" sz="1700">
                  <a:solidFill>
                    <a:srgbClr val="000000"/>
                  </a:solidFill>
                  <a:latin typeface="Times New Roman" charset="0"/>
                </a:rPr>
                <a:t>20</a:t>
              </a:r>
              <a:endParaRPr lang="en-US" sz="2800">
                <a:latin typeface="Times New Roman" charset="0"/>
              </a:endParaRPr>
            </a:p>
          </p:txBody>
        </p:sp>
        <p:sp>
          <p:nvSpPr>
            <p:cNvPr id="34848" name="Rectangle 276"/>
            <p:cNvSpPr>
              <a:spLocks noChangeArrowheads="1"/>
            </p:cNvSpPr>
            <p:nvPr/>
          </p:nvSpPr>
          <p:spPr bwMode="auto">
            <a:xfrm>
              <a:off x="757" y="3666"/>
              <a:ext cx="204" cy="163"/>
            </a:xfrm>
            <a:prstGeom prst="rect">
              <a:avLst/>
            </a:prstGeom>
            <a:noFill/>
            <a:ln w="9525">
              <a:noFill/>
              <a:miter lim="800000"/>
              <a:headEnd/>
              <a:tailEnd/>
            </a:ln>
          </p:spPr>
          <p:txBody>
            <a:bodyPr wrap="none" lIns="0" tIns="0" rIns="0" bIns="0">
              <a:prstTxWarp prst="textNoShape">
                <a:avLst/>
              </a:prstTxWarp>
              <a:spAutoFit/>
            </a:bodyPr>
            <a:lstStyle/>
            <a:p>
              <a:r>
                <a:rPr lang="en-US" sz="1700">
                  <a:solidFill>
                    <a:srgbClr val="000000"/>
                  </a:solidFill>
                  <a:latin typeface="Times New Roman" charset="0"/>
                </a:rPr>
                <a:t>400</a:t>
              </a:r>
              <a:endParaRPr lang="en-US" sz="2800">
                <a:latin typeface="Times New Roman" charset="0"/>
              </a:endParaRPr>
            </a:p>
          </p:txBody>
        </p:sp>
        <p:sp>
          <p:nvSpPr>
            <p:cNvPr id="34849" name="Rectangle 277"/>
            <p:cNvSpPr>
              <a:spLocks noChangeArrowheads="1"/>
            </p:cNvSpPr>
            <p:nvPr/>
          </p:nvSpPr>
          <p:spPr bwMode="auto">
            <a:xfrm>
              <a:off x="1454" y="3666"/>
              <a:ext cx="204" cy="163"/>
            </a:xfrm>
            <a:prstGeom prst="rect">
              <a:avLst/>
            </a:prstGeom>
            <a:noFill/>
            <a:ln w="9525">
              <a:noFill/>
              <a:miter lim="800000"/>
              <a:headEnd/>
              <a:tailEnd/>
            </a:ln>
          </p:spPr>
          <p:txBody>
            <a:bodyPr wrap="none" lIns="0" tIns="0" rIns="0" bIns="0">
              <a:prstTxWarp prst="textNoShape">
                <a:avLst/>
              </a:prstTxWarp>
              <a:spAutoFit/>
            </a:bodyPr>
            <a:lstStyle/>
            <a:p>
              <a:r>
                <a:rPr lang="en-US" sz="1700">
                  <a:solidFill>
                    <a:srgbClr val="000000"/>
                  </a:solidFill>
                  <a:latin typeface="Times New Roman" charset="0"/>
                </a:rPr>
                <a:t>450</a:t>
              </a:r>
              <a:endParaRPr lang="en-US" sz="2800">
                <a:latin typeface="Times New Roman" charset="0"/>
              </a:endParaRPr>
            </a:p>
          </p:txBody>
        </p:sp>
        <p:sp>
          <p:nvSpPr>
            <p:cNvPr id="34850" name="Rectangle 278"/>
            <p:cNvSpPr>
              <a:spLocks noChangeArrowheads="1"/>
            </p:cNvSpPr>
            <p:nvPr/>
          </p:nvSpPr>
          <p:spPr bwMode="auto">
            <a:xfrm>
              <a:off x="2152" y="3666"/>
              <a:ext cx="204" cy="163"/>
            </a:xfrm>
            <a:prstGeom prst="rect">
              <a:avLst/>
            </a:prstGeom>
            <a:noFill/>
            <a:ln w="9525">
              <a:noFill/>
              <a:miter lim="800000"/>
              <a:headEnd/>
              <a:tailEnd/>
            </a:ln>
          </p:spPr>
          <p:txBody>
            <a:bodyPr wrap="none" lIns="0" tIns="0" rIns="0" bIns="0">
              <a:prstTxWarp prst="textNoShape">
                <a:avLst/>
              </a:prstTxWarp>
              <a:spAutoFit/>
            </a:bodyPr>
            <a:lstStyle/>
            <a:p>
              <a:r>
                <a:rPr lang="en-US" sz="1700">
                  <a:solidFill>
                    <a:srgbClr val="000000"/>
                  </a:solidFill>
                  <a:latin typeface="Times New Roman" charset="0"/>
                </a:rPr>
                <a:t>500</a:t>
              </a:r>
              <a:endParaRPr lang="en-US" sz="2800">
                <a:latin typeface="Times New Roman" charset="0"/>
              </a:endParaRPr>
            </a:p>
          </p:txBody>
        </p:sp>
        <p:sp>
          <p:nvSpPr>
            <p:cNvPr id="34851" name="Rectangle 279"/>
            <p:cNvSpPr>
              <a:spLocks noChangeArrowheads="1"/>
            </p:cNvSpPr>
            <p:nvPr/>
          </p:nvSpPr>
          <p:spPr bwMode="auto">
            <a:xfrm>
              <a:off x="2849" y="3666"/>
              <a:ext cx="204" cy="163"/>
            </a:xfrm>
            <a:prstGeom prst="rect">
              <a:avLst/>
            </a:prstGeom>
            <a:noFill/>
            <a:ln w="9525">
              <a:noFill/>
              <a:miter lim="800000"/>
              <a:headEnd/>
              <a:tailEnd/>
            </a:ln>
          </p:spPr>
          <p:txBody>
            <a:bodyPr wrap="none" lIns="0" tIns="0" rIns="0" bIns="0">
              <a:prstTxWarp prst="textNoShape">
                <a:avLst/>
              </a:prstTxWarp>
              <a:spAutoFit/>
            </a:bodyPr>
            <a:lstStyle/>
            <a:p>
              <a:r>
                <a:rPr lang="en-US" sz="1700">
                  <a:solidFill>
                    <a:srgbClr val="000000"/>
                  </a:solidFill>
                  <a:latin typeface="Times New Roman" charset="0"/>
                </a:rPr>
                <a:t>550</a:t>
              </a:r>
              <a:endParaRPr lang="en-US" sz="2800">
                <a:latin typeface="Times New Roman" charset="0"/>
              </a:endParaRPr>
            </a:p>
          </p:txBody>
        </p:sp>
        <p:sp>
          <p:nvSpPr>
            <p:cNvPr id="34852" name="Rectangle 280"/>
            <p:cNvSpPr>
              <a:spLocks noChangeArrowheads="1"/>
            </p:cNvSpPr>
            <p:nvPr/>
          </p:nvSpPr>
          <p:spPr bwMode="auto">
            <a:xfrm>
              <a:off x="3537" y="3666"/>
              <a:ext cx="204" cy="163"/>
            </a:xfrm>
            <a:prstGeom prst="rect">
              <a:avLst/>
            </a:prstGeom>
            <a:noFill/>
            <a:ln w="9525">
              <a:noFill/>
              <a:miter lim="800000"/>
              <a:headEnd/>
              <a:tailEnd/>
            </a:ln>
          </p:spPr>
          <p:txBody>
            <a:bodyPr wrap="none" lIns="0" tIns="0" rIns="0" bIns="0">
              <a:prstTxWarp prst="textNoShape">
                <a:avLst/>
              </a:prstTxWarp>
              <a:spAutoFit/>
            </a:bodyPr>
            <a:lstStyle/>
            <a:p>
              <a:r>
                <a:rPr lang="en-US" sz="1700">
                  <a:solidFill>
                    <a:srgbClr val="000000"/>
                  </a:solidFill>
                  <a:latin typeface="Times New Roman" charset="0"/>
                </a:rPr>
                <a:t>600</a:t>
              </a:r>
              <a:endParaRPr lang="en-US" sz="2800">
                <a:latin typeface="Times New Roman" charset="0"/>
              </a:endParaRPr>
            </a:p>
          </p:txBody>
        </p:sp>
        <p:sp>
          <p:nvSpPr>
            <p:cNvPr id="34853" name="Rectangle 281"/>
            <p:cNvSpPr>
              <a:spLocks noChangeArrowheads="1"/>
            </p:cNvSpPr>
            <p:nvPr/>
          </p:nvSpPr>
          <p:spPr bwMode="auto">
            <a:xfrm>
              <a:off x="4234" y="3666"/>
              <a:ext cx="204" cy="163"/>
            </a:xfrm>
            <a:prstGeom prst="rect">
              <a:avLst/>
            </a:prstGeom>
            <a:noFill/>
            <a:ln w="9525">
              <a:noFill/>
              <a:miter lim="800000"/>
              <a:headEnd/>
              <a:tailEnd/>
            </a:ln>
          </p:spPr>
          <p:txBody>
            <a:bodyPr wrap="none" lIns="0" tIns="0" rIns="0" bIns="0">
              <a:prstTxWarp prst="textNoShape">
                <a:avLst/>
              </a:prstTxWarp>
              <a:spAutoFit/>
            </a:bodyPr>
            <a:lstStyle/>
            <a:p>
              <a:r>
                <a:rPr lang="en-US" sz="1700">
                  <a:solidFill>
                    <a:srgbClr val="000000"/>
                  </a:solidFill>
                  <a:latin typeface="Times New Roman" charset="0"/>
                </a:rPr>
                <a:t>650</a:t>
              </a:r>
              <a:endParaRPr lang="en-US" sz="2800">
                <a:latin typeface="Times New Roman" charset="0"/>
              </a:endParaRPr>
            </a:p>
          </p:txBody>
        </p:sp>
        <p:sp>
          <p:nvSpPr>
            <p:cNvPr id="34854" name="Rectangle 282"/>
            <p:cNvSpPr>
              <a:spLocks noChangeArrowheads="1"/>
            </p:cNvSpPr>
            <p:nvPr/>
          </p:nvSpPr>
          <p:spPr bwMode="auto">
            <a:xfrm>
              <a:off x="4931" y="3666"/>
              <a:ext cx="204" cy="163"/>
            </a:xfrm>
            <a:prstGeom prst="rect">
              <a:avLst/>
            </a:prstGeom>
            <a:noFill/>
            <a:ln w="9525">
              <a:noFill/>
              <a:miter lim="800000"/>
              <a:headEnd/>
              <a:tailEnd/>
            </a:ln>
          </p:spPr>
          <p:txBody>
            <a:bodyPr wrap="none" lIns="0" tIns="0" rIns="0" bIns="0">
              <a:prstTxWarp prst="textNoShape">
                <a:avLst/>
              </a:prstTxWarp>
              <a:spAutoFit/>
            </a:bodyPr>
            <a:lstStyle/>
            <a:p>
              <a:r>
                <a:rPr lang="en-US" sz="1700">
                  <a:solidFill>
                    <a:srgbClr val="000000"/>
                  </a:solidFill>
                  <a:latin typeface="Times New Roman" charset="0"/>
                </a:rPr>
                <a:t>700</a:t>
              </a:r>
              <a:endParaRPr lang="en-US" sz="2800">
                <a:latin typeface="Times New Roman" charset="0"/>
              </a:endParaRPr>
            </a:p>
          </p:txBody>
        </p:sp>
        <p:sp>
          <p:nvSpPr>
            <p:cNvPr id="34855" name="Text Box 283"/>
            <p:cNvSpPr txBox="1">
              <a:spLocks noChangeArrowheads="1"/>
            </p:cNvSpPr>
            <p:nvPr/>
          </p:nvSpPr>
          <p:spPr bwMode="auto">
            <a:xfrm>
              <a:off x="2429" y="3825"/>
              <a:ext cx="1238" cy="250"/>
            </a:xfrm>
            <a:prstGeom prst="rect">
              <a:avLst/>
            </a:prstGeom>
            <a:noFill/>
            <a:ln w="9525">
              <a:noFill/>
              <a:miter lim="800000"/>
              <a:headEnd/>
              <a:tailEnd/>
            </a:ln>
          </p:spPr>
          <p:txBody>
            <a:bodyPr wrap="none">
              <a:prstTxWarp prst="textNoShape">
                <a:avLst/>
              </a:prstTxWarp>
              <a:spAutoFit/>
            </a:bodyPr>
            <a:lstStyle/>
            <a:p>
              <a:r>
                <a:rPr lang="en-US" sz="2000">
                  <a:latin typeface="Times New Roman" charset="0"/>
                </a:rPr>
                <a:t>Wavelength (nm)</a:t>
              </a:r>
            </a:p>
          </p:txBody>
        </p:sp>
        <p:grpSp>
          <p:nvGrpSpPr>
            <p:cNvPr id="34856" name="Group 284"/>
            <p:cNvGrpSpPr>
              <a:grpSpLocks/>
            </p:cNvGrpSpPr>
            <p:nvPr/>
          </p:nvGrpSpPr>
          <p:grpSpPr bwMode="auto">
            <a:xfrm>
              <a:off x="5308" y="1130"/>
              <a:ext cx="250" cy="2568"/>
              <a:chOff x="5317" y="455"/>
              <a:chExt cx="250" cy="2568"/>
            </a:xfrm>
          </p:grpSpPr>
          <p:sp>
            <p:nvSpPr>
              <p:cNvPr id="34892" name="Text Box 285"/>
              <p:cNvSpPr txBox="1">
                <a:spLocks noChangeArrowheads="1"/>
              </p:cNvSpPr>
              <p:nvPr/>
            </p:nvSpPr>
            <p:spPr bwMode="auto">
              <a:xfrm rot="5400000">
                <a:off x="4158" y="1614"/>
                <a:ext cx="2568" cy="250"/>
              </a:xfrm>
              <a:prstGeom prst="rect">
                <a:avLst/>
              </a:prstGeom>
              <a:noFill/>
              <a:ln w="9525">
                <a:noFill/>
                <a:miter lim="800000"/>
                <a:headEnd/>
                <a:tailEnd/>
              </a:ln>
            </p:spPr>
            <p:txBody>
              <a:bodyPr wrap="none">
                <a:prstTxWarp prst="textNoShape">
                  <a:avLst/>
                </a:prstTxWarp>
                <a:spAutoFit/>
              </a:bodyPr>
              <a:lstStyle/>
              <a:p>
                <a:r>
                  <a:rPr lang="en-US" sz="2000">
                    <a:latin typeface="Times New Roman" charset="0"/>
                  </a:rPr>
                  <a:t>Spectral Irradiance (     </a:t>
                </a:r>
                <a:r>
                  <a:rPr lang="en-US" sz="2000">
                    <a:latin typeface="Symbol" charset="2"/>
                  </a:rPr>
                  <a:t>m</a:t>
                </a:r>
                <a:r>
                  <a:rPr lang="en-US" sz="2000">
                    <a:latin typeface="Times New Roman" charset="0"/>
                  </a:rPr>
                  <a:t>W cm</a:t>
                </a:r>
                <a:r>
                  <a:rPr lang="en-US" sz="2000" baseline="30000">
                    <a:latin typeface="Times New Roman" charset="0"/>
                  </a:rPr>
                  <a:t>-2</a:t>
                </a:r>
                <a:r>
                  <a:rPr lang="en-US" sz="2000">
                    <a:latin typeface="Times New Roman" charset="0"/>
                  </a:rPr>
                  <a:t> nm</a:t>
                </a:r>
                <a:r>
                  <a:rPr lang="en-US" sz="2000" baseline="30000">
                    <a:latin typeface="Times New Roman" charset="0"/>
                  </a:rPr>
                  <a:t>-1</a:t>
                </a:r>
                <a:r>
                  <a:rPr lang="en-US" sz="2000">
                    <a:latin typeface="Times New Roman" charset="0"/>
                  </a:rPr>
                  <a:t>)</a:t>
                </a:r>
              </a:p>
            </p:txBody>
          </p:sp>
          <p:sp>
            <p:nvSpPr>
              <p:cNvPr id="34893" name="Rectangle 286"/>
              <p:cNvSpPr>
                <a:spLocks noChangeArrowheads="1"/>
              </p:cNvSpPr>
              <p:nvPr/>
            </p:nvSpPr>
            <p:spPr bwMode="auto">
              <a:xfrm>
                <a:off x="5358" y="1824"/>
                <a:ext cx="96" cy="144"/>
              </a:xfrm>
              <a:prstGeom prst="rect">
                <a:avLst/>
              </a:prstGeom>
              <a:solidFill>
                <a:srgbClr val="DDDDDD"/>
              </a:solidFill>
              <a:ln w="9525">
                <a:solidFill>
                  <a:srgbClr val="DDDDDD"/>
                </a:solidFill>
                <a:miter lim="800000"/>
                <a:headEnd/>
                <a:tailEnd/>
              </a:ln>
            </p:spPr>
            <p:txBody>
              <a:bodyPr wrap="none" anchor="ctr">
                <a:prstTxWarp prst="textNoShape">
                  <a:avLst/>
                </a:prstTxWarp>
              </a:bodyPr>
              <a:lstStyle/>
              <a:p>
                <a:endParaRPr lang="en-US"/>
              </a:p>
            </p:txBody>
          </p:sp>
        </p:grpSp>
        <p:sp>
          <p:nvSpPr>
            <p:cNvPr id="34857" name="Line 287"/>
            <p:cNvSpPr>
              <a:spLocks noChangeShapeType="1"/>
            </p:cNvSpPr>
            <p:nvPr/>
          </p:nvSpPr>
          <p:spPr bwMode="auto">
            <a:xfrm>
              <a:off x="832" y="1000"/>
              <a:ext cx="720" cy="0"/>
            </a:xfrm>
            <a:prstGeom prst="line">
              <a:avLst/>
            </a:prstGeom>
            <a:noFill/>
            <a:ln w="9525">
              <a:solidFill>
                <a:schemeClr val="tx1"/>
              </a:solidFill>
              <a:round/>
              <a:headEnd type="triangle" w="med" len="med"/>
              <a:tailEnd type="triangle" w="med" len="med"/>
            </a:ln>
          </p:spPr>
          <p:txBody>
            <a:bodyPr>
              <a:prstTxWarp prst="textNoShape">
                <a:avLst/>
              </a:prstTxWarp>
            </a:bodyPr>
            <a:lstStyle/>
            <a:p>
              <a:endParaRPr lang="en-US"/>
            </a:p>
          </p:txBody>
        </p:sp>
        <p:sp>
          <p:nvSpPr>
            <p:cNvPr id="34858" name="Text Box 288"/>
            <p:cNvSpPr txBox="1">
              <a:spLocks noChangeArrowheads="1"/>
            </p:cNvSpPr>
            <p:nvPr/>
          </p:nvSpPr>
          <p:spPr bwMode="auto">
            <a:xfrm>
              <a:off x="982" y="761"/>
              <a:ext cx="422" cy="250"/>
            </a:xfrm>
            <a:prstGeom prst="rect">
              <a:avLst/>
            </a:prstGeom>
            <a:noFill/>
            <a:ln w="9525">
              <a:noFill/>
              <a:miter lim="800000"/>
              <a:headEnd/>
              <a:tailEnd/>
            </a:ln>
          </p:spPr>
          <p:txBody>
            <a:bodyPr wrap="none">
              <a:prstTxWarp prst="textNoShape">
                <a:avLst/>
              </a:prstTxWarp>
              <a:spAutoFit/>
            </a:bodyPr>
            <a:lstStyle/>
            <a:p>
              <a:r>
                <a:rPr lang="en-US" sz="2000">
                  <a:latin typeface="Times New Roman" charset="0"/>
                </a:rPr>
                <a:t>chl </a:t>
              </a:r>
              <a:r>
                <a:rPr lang="en-US" sz="2000" u="sng">
                  <a:latin typeface="Times New Roman" charset="0"/>
                </a:rPr>
                <a:t>a</a:t>
              </a:r>
            </a:p>
          </p:txBody>
        </p:sp>
        <p:grpSp>
          <p:nvGrpSpPr>
            <p:cNvPr id="34859" name="Group 289"/>
            <p:cNvGrpSpPr>
              <a:grpSpLocks/>
            </p:cNvGrpSpPr>
            <p:nvPr/>
          </p:nvGrpSpPr>
          <p:grpSpPr bwMode="auto">
            <a:xfrm>
              <a:off x="4432" y="800"/>
              <a:ext cx="528" cy="250"/>
              <a:chOff x="4432" y="744"/>
              <a:chExt cx="528" cy="250"/>
            </a:xfrm>
          </p:grpSpPr>
          <p:sp>
            <p:nvSpPr>
              <p:cNvPr id="34890" name="Line 290"/>
              <p:cNvSpPr>
                <a:spLocks noChangeShapeType="1"/>
              </p:cNvSpPr>
              <p:nvPr/>
            </p:nvSpPr>
            <p:spPr bwMode="auto">
              <a:xfrm>
                <a:off x="4432" y="960"/>
                <a:ext cx="528" cy="0"/>
              </a:xfrm>
              <a:prstGeom prst="line">
                <a:avLst/>
              </a:prstGeom>
              <a:noFill/>
              <a:ln w="9525">
                <a:solidFill>
                  <a:schemeClr val="tx1"/>
                </a:solidFill>
                <a:round/>
                <a:headEnd type="triangle" w="med" len="med"/>
                <a:tailEnd type="triangle" w="med" len="med"/>
              </a:ln>
            </p:spPr>
            <p:txBody>
              <a:bodyPr>
                <a:prstTxWarp prst="textNoShape">
                  <a:avLst/>
                </a:prstTxWarp>
              </a:bodyPr>
              <a:lstStyle/>
              <a:p>
                <a:endParaRPr lang="en-US"/>
              </a:p>
            </p:txBody>
          </p:sp>
          <p:sp>
            <p:nvSpPr>
              <p:cNvPr id="34891" name="Text Box 291"/>
              <p:cNvSpPr txBox="1">
                <a:spLocks noChangeArrowheads="1"/>
              </p:cNvSpPr>
              <p:nvPr/>
            </p:nvSpPr>
            <p:spPr bwMode="auto">
              <a:xfrm>
                <a:off x="4456" y="744"/>
                <a:ext cx="422" cy="250"/>
              </a:xfrm>
              <a:prstGeom prst="rect">
                <a:avLst/>
              </a:prstGeom>
              <a:noFill/>
              <a:ln w="9525">
                <a:noFill/>
                <a:miter lim="800000"/>
                <a:headEnd/>
                <a:tailEnd/>
              </a:ln>
            </p:spPr>
            <p:txBody>
              <a:bodyPr wrap="none">
                <a:prstTxWarp prst="textNoShape">
                  <a:avLst/>
                </a:prstTxWarp>
                <a:spAutoFit/>
              </a:bodyPr>
              <a:lstStyle/>
              <a:p>
                <a:r>
                  <a:rPr lang="en-US" sz="2000">
                    <a:latin typeface="Times New Roman" charset="0"/>
                  </a:rPr>
                  <a:t>chl </a:t>
                </a:r>
                <a:r>
                  <a:rPr lang="en-US" sz="2000" u="sng">
                    <a:latin typeface="Times New Roman" charset="0"/>
                  </a:rPr>
                  <a:t>a</a:t>
                </a:r>
              </a:p>
            </p:txBody>
          </p:sp>
        </p:grpSp>
        <p:sp>
          <p:nvSpPr>
            <p:cNvPr id="34860" name="Line 292"/>
            <p:cNvSpPr>
              <a:spLocks noChangeShapeType="1"/>
            </p:cNvSpPr>
            <p:nvPr/>
          </p:nvSpPr>
          <p:spPr bwMode="auto">
            <a:xfrm>
              <a:off x="1448" y="888"/>
              <a:ext cx="480" cy="0"/>
            </a:xfrm>
            <a:prstGeom prst="line">
              <a:avLst/>
            </a:prstGeom>
            <a:noFill/>
            <a:ln w="9525">
              <a:solidFill>
                <a:schemeClr val="tx1"/>
              </a:solidFill>
              <a:round/>
              <a:headEnd type="triangle" w="med" len="med"/>
              <a:tailEnd type="triangle" w="med" len="med"/>
            </a:ln>
          </p:spPr>
          <p:txBody>
            <a:bodyPr>
              <a:prstTxWarp prst="textNoShape">
                <a:avLst/>
              </a:prstTxWarp>
            </a:bodyPr>
            <a:lstStyle/>
            <a:p>
              <a:endParaRPr lang="en-US"/>
            </a:p>
          </p:txBody>
        </p:sp>
        <p:sp>
          <p:nvSpPr>
            <p:cNvPr id="34861" name="Text Box 293"/>
            <p:cNvSpPr txBox="1">
              <a:spLocks noChangeArrowheads="1"/>
            </p:cNvSpPr>
            <p:nvPr/>
          </p:nvSpPr>
          <p:spPr bwMode="auto">
            <a:xfrm>
              <a:off x="1456" y="648"/>
              <a:ext cx="431" cy="250"/>
            </a:xfrm>
            <a:prstGeom prst="rect">
              <a:avLst/>
            </a:prstGeom>
            <a:noFill/>
            <a:ln w="9525">
              <a:noFill/>
              <a:miter lim="800000"/>
              <a:headEnd/>
              <a:tailEnd/>
            </a:ln>
          </p:spPr>
          <p:txBody>
            <a:bodyPr wrap="none">
              <a:prstTxWarp prst="textNoShape">
                <a:avLst/>
              </a:prstTxWarp>
              <a:spAutoFit/>
            </a:bodyPr>
            <a:lstStyle/>
            <a:p>
              <a:r>
                <a:rPr lang="en-US" sz="2000">
                  <a:latin typeface="Times New Roman" charset="0"/>
                </a:rPr>
                <a:t>chl </a:t>
              </a:r>
              <a:r>
                <a:rPr lang="en-US" sz="2000" u="sng">
                  <a:latin typeface="Times New Roman" charset="0"/>
                </a:rPr>
                <a:t>b</a:t>
              </a:r>
            </a:p>
          </p:txBody>
        </p:sp>
        <p:sp>
          <p:nvSpPr>
            <p:cNvPr id="34862" name="Line 294"/>
            <p:cNvSpPr>
              <a:spLocks noChangeShapeType="1"/>
            </p:cNvSpPr>
            <p:nvPr/>
          </p:nvSpPr>
          <p:spPr bwMode="auto">
            <a:xfrm>
              <a:off x="1368" y="662"/>
              <a:ext cx="480" cy="0"/>
            </a:xfrm>
            <a:prstGeom prst="line">
              <a:avLst/>
            </a:prstGeom>
            <a:noFill/>
            <a:ln w="9525">
              <a:solidFill>
                <a:schemeClr val="tx1"/>
              </a:solidFill>
              <a:round/>
              <a:headEnd type="triangle" w="med" len="med"/>
              <a:tailEnd type="triangle" w="med" len="med"/>
            </a:ln>
          </p:spPr>
          <p:txBody>
            <a:bodyPr>
              <a:prstTxWarp prst="textNoShape">
                <a:avLst/>
              </a:prstTxWarp>
            </a:bodyPr>
            <a:lstStyle/>
            <a:p>
              <a:endParaRPr lang="en-US"/>
            </a:p>
          </p:txBody>
        </p:sp>
        <p:sp>
          <p:nvSpPr>
            <p:cNvPr id="34863" name="Text Box 295"/>
            <p:cNvSpPr txBox="1">
              <a:spLocks noChangeArrowheads="1"/>
            </p:cNvSpPr>
            <p:nvPr/>
          </p:nvSpPr>
          <p:spPr bwMode="auto">
            <a:xfrm>
              <a:off x="1376" y="422"/>
              <a:ext cx="422" cy="250"/>
            </a:xfrm>
            <a:prstGeom prst="rect">
              <a:avLst/>
            </a:prstGeom>
            <a:noFill/>
            <a:ln w="9525">
              <a:noFill/>
              <a:miter lim="800000"/>
              <a:headEnd/>
              <a:tailEnd/>
            </a:ln>
          </p:spPr>
          <p:txBody>
            <a:bodyPr wrap="none">
              <a:prstTxWarp prst="textNoShape">
                <a:avLst/>
              </a:prstTxWarp>
              <a:spAutoFit/>
            </a:bodyPr>
            <a:lstStyle/>
            <a:p>
              <a:r>
                <a:rPr lang="en-US" sz="2000">
                  <a:latin typeface="Times New Roman" charset="0"/>
                </a:rPr>
                <a:t>chl </a:t>
              </a:r>
              <a:r>
                <a:rPr lang="en-US" sz="2000" u="sng">
                  <a:latin typeface="Times New Roman" charset="0"/>
                </a:rPr>
                <a:t>c</a:t>
              </a:r>
            </a:p>
          </p:txBody>
        </p:sp>
        <p:grpSp>
          <p:nvGrpSpPr>
            <p:cNvPr id="34864" name="Group 296"/>
            <p:cNvGrpSpPr>
              <a:grpSpLocks/>
            </p:cNvGrpSpPr>
            <p:nvPr/>
          </p:nvGrpSpPr>
          <p:grpSpPr bwMode="auto">
            <a:xfrm>
              <a:off x="4128" y="614"/>
              <a:ext cx="480" cy="250"/>
              <a:chOff x="4128" y="478"/>
              <a:chExt cx="480" cy="250"/>
            </a:xfrm>
          </p:grpSpPr>
          <p:sp>
            <p:nvSpPr>
              <p:cNvPr id="34888" name="Line 297"/>
              <p:cNvSpPr>
                <a:spLocks noChangeShapeType="1"/>
              </p:cNvSpPr>
              <p:nvPr/>
            </p:nvSpPr>
            <p:spPr bwMode="auto">
              <a:xfrm>
                <a:off x="4128" y="718"/>
                <a:ext cx="480" cy="0"/>
              </a:xfrm>
              <a:prstGeom prst="line">
                <a:avLst/>
              </a:prstGeom>
              <a:noFill/>
              <a:ln w="9525">
                <a:solidFill>
                  <a:schemeClr val="tx1"/>
                </a:solidFill>
                <a:round/>
                <a:headEnd type="triangle" w="med" len="med"/>
                <a:tailEnd type="triangle" w="med" len="med"/>
              </a:ln>
            </p:spPr>
            <p:txBody>
              <a:bodyPr>
                <a:prstTxWarp prst="textNoShape">
                  <a:avLst/>
                </a:prstTxWarp>
              </a:bodyPr>
              <a:lstStyle/>
              <a:p>
                <a:endParaRPr lang="en-US"/>
              </a:p>
            </p:txBody>
          </p:sp>
          <p:sp>
            <p:nvSpPr>
              <p:cNvPr id="34889" name="Text Box 298"/>
              <p:cNvSpPr txBox="1">
                <a:spLocks noChangeArrowheads="1"/>
              </p:cNvSpPr>
              <p:nvPr/>
            </p:nvSpPr>
            <p:spPr bwMode="auto">
              <a:xfrm>
                <a:off x="4144" y="478"/>
                <a:ext cx="431" cy="250"/>
              </a:xfrm>
              <a:prstGeom prst="rect">
                <a:avLst/>
              </a:prstGeom>
              <a:noFill/>
              <a:ln w="9525">
                <a:noFill/>
                <a:miter lim="800000"/>
                <a:headEnd/>
                <a:tailEnd/>
              </a:ln>
            </p:spPr>
            <p:txBody>
              <a:bodyPr wrap="none">
                <a:prstTxWarp prst="textNoShape">
                  <a:avLst/>
                </a:prstTxWarp>
                <a:spAutoFit/>
              </a:bodyPr>
              <a:lstStyle/>
              <a:p>
                <a:r>
                  <a:rPr lang="en-US" sz="2000">
                    <a:latin typeface="Times New Roman" charset="0"/>
                  </a:rPr>
                  <a:t>chl </a:t>
                </a:r>
                <a:r>
                  <a:rPr lang="en-US" sz="2000" u="sng">
                    <a:latin typeface="Times New Roman" charset="0"/>
                  </a:rPr>
                  <a:t>b</a:t>
                </a:r>
              </a:p>
            </p:txBody>
          </p:sp>
        </p:grpSp>
        <p:sp>
          <p:nvSpPr>
            <p:cNvPr id="34865" name="Line 299"/>
            <p:cNvSpPr>
              <a:spLocks noChangeShapeType="1"/>
            </p:cNvSpPr>
            <p:nvPr/>
          </p:nvSpPr>
          <p:spPr bwMode="auto">
            <a:xfrm>
              <a:off x="1776" y="1008"/>
              <a:ext cx="1152" cy="0"/>
            </a:xfrm>
            <a:prstGeom prst="line">
              <a:avLst/>
            </a:prstGeom>
            <a:noFill/>
            <a:ln w="9525">
              <a:solidFill>
                <a:schemeClr val="tx1"/>
              </a:solidFill>
              <a:round/>
              <a:headEnd type="triangle" w="med" len="med"/>
              <a:tailEnd type="triangle" w="med" len="med"/>
            </a:ln>
          </p:spPr>
          <p:txBody>
            <a:bodyPr>
              <a:prstTxWarp prst="textNoShape">
                <a:avLst/>
              </a:prstTxWarp>
            </a:bodyPr>
            <a:lstStyle/>
            <a:p>
              <a:endParaRPr lang="en-US"/>
            </a:p>
          </p:txBody>
        </p:sp>
        <p:sp>
          <p:nvSpPr>
            <p:cNvPr id="34866" name="Rectangle 300"/>
            <p:cNvSpPr>
              <a:spLocks noChangeArrowheads="1"/>
            </p:cNvSpPr>
            <p:nvPr/>
          </p:nvSpPr>
          <p:spPr bwMode="auto">
            <a:xfrm>
              <a:off x="1936" y="776"/>
              <a:ext cx="852" cy="250"/>
            </a:xfrm>
            <a:prstGeom prst="rect">
              <a:avLst/>
            </a:prstGeom>
            <a:noFill/>
            <a:ln w="9525">
              <a:noFill/>
              <a:miter lim="800000"/>
              <a:headEnd/>
              <a:tailEnd/>
            </a:ln>
          </p:spPr>
          <p:txBody>
            <a:bodyPr wrap="none">
              <a:prstTxWarp prst="textNoShape">
                <a:avLst/>
              </a:prstTxWarp>
              <a:spAutoFit/>
            </a:bodyPr>
            <a:lstStyle/>
            <a:p>
              <a:r>
                <a:rPr lang="en-US" sz="2000">
                  <a:latin typeface="Times New Roman" charset="0"/>
                </a:rPr>
                <a:t>carotenoids</a:t>
              </a:r>
            </a:p>
          </p:txBody>
        </p:sp>
        <p:sp>
          <p:nvSpPr>
            <p:cNvPr id="34867" name="Line 301"/>
            <p:cNvSpPr>
              <a:spLocks noChangeShapeType="1"/>
            </p:cNvSpPr>
            <p:nvPr/>
          </p:nvSpPr>
          <p:spPr bwMode="auto">
            <a:xfrm>
              <a:off x="2624" y="760"/>
              <a:ext cx="1536" cy="0"/>
            </a:xfrm>
            <a:prstGeom prst="line">
              <a:avLst/>
            </a:prstGeom>
            <a:noFill/>
            <a:ln w="9525">
              <a:solidFill>
                <a:schemeClr val="tx1"/>
              </a:solidFill>
              <a:round/>
              <a:headEnd type="triangle" w="med" len="med"/>
              <a:tailEnd type="triangle" w="med" len="med"/>
            </a:ln>
          </p:spPr>
          <p:txBody>
            <a:bodyPr>
              <a:prstTxWarp prst="textNoShape">
                <a:avLst/>
              </a:prstTxWarp>
            </a:bodyPr>
            <a:lstStyle/>
            <a:p>
              <a:endParaRPr lang="en-US"/>
            </a:p>
          </p:txBody>
        </p:sp>
        <p:sp>
          <p:nvSpPr>
            <p:cNvPr id="34868" name="Rectangle 302"/>
            <p:cNvSpPr>
              <a:spLocks noChangeArrowheads="1"/>
            </p:cNvSpPr>
            <p:nvPr/>
          </p:nvSpPr>
          <p:spPr bwMode="auto">
            <a:xfrm>
              <a:off x="3000" y="520"/>
              <a:ext cx="861" cy="250"/>
            </a:xfrm>
            <a:prstGeom prst="rect">
              <a:avLst/>
            </a:prstGeom>
            <a:noFill/>
            <a:ln w="9525">
              <a:noFill/>
              <a:miter lim="800000"/>
              <a:headEnd/>
              <a:tailEnd/>
            </a:ln>
          </p:spPr>
          <p:txBody>
            <a:bodyPr wrap="none">
              <a:prstTxWarp prst="textNoShape">
                <a:avLst/>
              </a:prstTxWarp>
              <a:spAutoFit/>
            </a:bodyPr>
            <a:lstStyle/>
            <a:p>
              <a:r>
                <a:rPr lang="en-US" sz="2000">
                  <a:latin typeface="Times New Roman" charset="0"/>
                </a:rPr>
                <a:t>phycobilins</a:t>
              </a:r>
            </a:p>
          </p:txBody>
        </p:sp>
        <p:sp>
          <p:nvSpPr>
            <p:cNvPr id="34869" name="Rectangle 303"/>
            <p:cNvSpPr>
              <a:spLocks noChangeArrowheads="1"/>
            </p:cNvSpPr>
            <p:nvPr/>
          </p:nvSpPr>
          <p:spPr bwMode="auto">
            <a:xfrm>
              <a:off x="591" y="3473"/>
              <a:ext cx="68" cy="163"/>
            </a:xfrm>
            <a:prstGeom prst="rect">
              <a:avLst/>
            </a:prstGeom>
            <a:noFill/>
            <a:ln w="9525">
              <a:noFill/>
              <a:miter lim="800000"/>
              <a:headEnd/>
              <a:tailEnd/>
            </a:ln>
          </p:spPr>
          <p:txBody>
            <a:bodyPr wrap="none" lIns="0" tIns="0" rIns="0" bIns="0">
              <a:prstTxWarp prst="textNoShape">
                <a:avLst/>
              </a:prstTxWarp>
              <a:spAutoFit/>
            </a:bodyPr>
            <a:lstStyle/>
            <a:p>
              <a:r>
                <a:rPr lang="en-US" sz="1700">
                  <a:solidFill>
                    <a:srgbClr val="000000"/>
                  </a:solidFill>
                  <a:latin typeface="Times New Roman" charset="0"/>
                </a:rPr>
                <a:t>0</a:t>
              </a:r>
              <a:endParaRPr lang="en-US" sz="2800">
                <a:latin typeface="Times New Roman" charset="0"/>
              </a:endParaRPr>
            </a:p>
          </p:txBody>
        </p:sp>
        <p:sp>
          <p:nvSpPr>
            <p:cNvPr id="34870" name="Rectangle 304"/>
            <p:cNvSpPr>
              <a:spLocks noChangeArrowheads="1"/>
            </p:cNvSpPr>
            <p:nvPr/>
          </p:nvSpPr>
          <p:spPr bwMode="auto">
            <a:xfrm>
              <a:off x="495" y="3027"/>
              <a:ext cx="238" cy="163"/>
            </a:xfrm>
            <a:prstGeom prst="rect">
              <a:avLst/>
            </a:prstGeom>
            <a:noFill/>
            <a:ln w="9525">
              <a:noFill/>
              <a:miter lim="800000"/>
              <a:headEnd/>
              <a:tailEnd/>
            </a:ln>
          </p:spPr>
          <p:txBody>
            <a:bodyPr wrap="none" lIns="0" tIns="0" rIns="0" bIns="0">
              <a:prstTxWarp prst="textNoShape">
                <a:avLst/>
              </a:prstTxWarp>
              <a:spAutoFit/>
            </a:bodyPr>
            <a:lstStyle/>
            <a:p>
              <a:r>
                <a:rPr lang="en-US" sz="1700">
                  <a:solidFill>
                    <a:srgbClr val="000000"/>
                  </a:solidFill>
                  <a:latin typeface="Times New Roman" charset="0"/>
                </a:rPr>
                <a:t>0.25</a:t>
              </a:r>
              <a:endParaRPr lang="en-US" sz="2800">
                <a:latin typeface="Times New Roman" charset="0"/>
              </a:endParaRPr>
            </a:p>
          </p:txBody>
        </p:sp>
        <p:sp>
          <p:nvSpPr>
            <p:cNvPr id="34871" name="Rectangle 305"/>
            <p:cNvSpPr>
              <a:spLocks noChangeArrowheads="1"/>
            </p:cNvSpPr>
            <p:nvPr/>
          </p:nvSpPr>
          <p:spPr bwMode="auto">
            <a:xfrm>
              <a:off x="488" y="2581"/>
              <a:ext cx="238" cy="163"/>
            </a:xfrm>
            <a:prstGeom prst="rect">
              <a:avLst/>
            </a:prstGeom>
            <a:noFill/>
            <a:ln w="9525">
              <a:noFill/>
              <a:miter lim="800000"/>
              <a:headEnd/>
              <a:tailEnd/>
            </a:ln>
          </p:spPr>
          <p:txBody>
            <a:bodyPr wrap="none" lIns="0" tIns="0" rIns="0" bIns="0">
              <a:prstTxWarp prst="textNoShape">
                <a:avLst/>
              </a:prstTxWarp>
              <a:spAutoFit/>
            </a:bodyPr>
            <a:lstStyle/>
            <a:p>
              <a:r>
                <a:rPr lang="en-US" sz="1700">
                  <a:solidFill>
                    <a:srgbClr val="000000"/>
                  </a:solidFill>
                  <a:latin typeface="Times New Roman" charset="0"/>
                </a:rPr>
                <a:t>0.50</a:t>
              </a:r>
              <a:endParaRPr lang="en-US" sz="2800">
                <a:latin typeface="Times New Roman" charset="0"/>
              </a:endParaRPr>
            </a:p>
          </p:txBody>
        </p:sp>
        <p:sp>
          <p:nvSpPr>
            <p:cNvPr id="34872" name="Rectangle 306"/>
            <p:cNvSpPr>
              <a:spLocks noChangeArrowheads="1"/>
            </p:cNvSpPr>
            <p:nvPr/>
          </p:nvSpPr>
          <p:spPr bwMode="auto">
            <a:xfrm>
              <a:off x="488" y="2144"/>
              <a:ext cx="238" cy="163"/>
            </a:xfrm>
            <a:prstGeom prst="rect">
              <a:avLst/>
            </a:prstGeom>
            <a:noFill/>
            <a:ln w="9525">
              <a:noFill/>
              <a:miter lim="800000"/>
              <a:headEnd/>
              <a:tailEnd/>
            </a:ln>
          </p:spPr>
          <p:txBody>
            <a:bodyPr wrap="none" lIns="0" tIns="0" rIns="0" bIns="0">
              <a:prstTxWarp prst="textNoShape">
                <a:avLst/>
              </a:prstTxWarp>
              <a:spAutoFit/>
            </a:bodyPr>
            <a:lstStyle/>
            <a:p>
              <a:r>
                <a:rPr lang="en-US" sz="1700">
                  <a:solidFill>
                    <a:srgbClr val="000000"/>
                  </a:solidFill>
                  <a:latin typeface="Times New Roman" charset="0"/>
                </a:rPr>
                <a:t>0.75</a:t>
              </a:r>
              <a:endParaRPr lang="en-US" sz="2800">
                <a:latin typeface="Times New Roman" charset="0"/>
              </a:endParaRPr>
            </a:p>
          </p:txBody>
        </p:sp>
        <p:sp>
          <p:nvSpPr>
            <p:cNvPr id="34873" name="Rectangle 307"/>
            <p:cNvSpPr>
              <a:spLocks noChangeArrowheads="1"/>
            </p:cNvSpPr>
            <p:nvPr/>
          </p:nvSpPr>
          <p:spPr bwMode="auto">
            <a:xfrm>
              <a:off x="488" y="1697"/>
              <a:ext cx="170" cy="163"/>
            </a:xfrm>
            <a:prstGeom prst="rect">
              <a:avLst/>
            </a:prstGeom>
            <a:noFill/>
            <a:ln w="9525">
              <a:noFill/>
              <a:miter lim="800000"/>
              <a:headEnd/>
              <a:tailEnd/>
            </a:ln>
          </p:spPr>
          <p:txBody>
            <a:bodyPr wrap="none" lIns="0" tIns="0" rIns="0" bIns="0">
              <a:prstTxWarp prst="textNoShape">
                <a:avLst/>
              </a:prstTxWarp>
              <a:spAutoFit/>
            </a:bodyPr>
            <a:lstStyle/>
            <a:p>
              <a:r>
                <a:rPr lang="en-US" sz="1700">
                  <a:solidFill>
                    <a:srgbClr val="000000"/>
                  </a:solidFill>
                  <a:latin typeface="Times New Roman" charset="0"/>
                </a:rPr>
                <a:t>1.0</a:t>
              </a:r>
              <a:endParaRPr lang="en-US" sz="2800">
                <a:latin typeface="Times New Roman" charset="0"/>
              </a:endParaRPr>
            </a:p>
          </p:txBody>
        </p:sp>
        <p:sp>
          <p:nvSpPr>
            <p:cNvPr id="34874" name="Rectangle 308"/>
            <p:cNvSpPr>
              <a:spLocks noChangeArrowheads="1"/>
            </p:cNvSpPr>
            <p:nvPr/>
          </p:nvSpPr>
          <p:spPr bwMode="auto">
            <a:xfrm>
              <a:off x="496" y="1251"/>
              <a:ext cx="238" cy="163"/>
            </a:xfrm>
            <a:prstGeom prst="rect">
              <a:avLst/>
            </a:prstGeom>
            <a:noFill/>
            <a:ln w="9525">
              <a:noFill/>
              <a:miter lim="800000"/>
              <a:headEnd/>
              <a:tailEnd/>
            </a:ln>
          </p:spPr>
          <p:txBody>
            <a:bodyPr wrap="none" lIns="0" tIns="0" rIns="0" bIns="0">
              <a:prstTxWarp prst="textNoShape">
                <a:avLst/>
              </a:prstTxWarp>
              <a:spAutoFit/>
            </a:bodyPr>
            <a:lstStyle/>
            <a:p>
              <a:r>
                <a:rPr lang="en-US" sz="1700">
                  <a:solidFill>
                    <a:srgbClr val="000000"/>
                  </a:solidFill>
                  <a:latin typeface="Times New Roman" charset="0"/>
                </a:rPr>
                <a:t>1.25</a:t>
              </a:r>
              <a:endParaRPr lang="en-US" sz="2800">
                <a:latin typeface="Times New Roman" charset="0"/>
              </a:endParaRPr>
            </a:p>
          </p:txBody>
        </p:sp>
        <p:sp>
          <p:nvSpPr>
            <p:cNvPr id="34875" name="Line 309"/>
            <p:cNvSpPr>
              <a:spLocks noChangeShapeType="1"/>
            </p:cNvSpPr>
            <p:nvPr/>
          </p:nvSpPr>
          <p:spPr bwMode="auto">
            <a:xfrm>
              <a:off x="832" y="3568"/>
              <a:ext cx="35" cy="1"/>
            </a:xfrm>
            <a:prstGeom prst="line">
              <a:avLst/>
            </a:prstGeom>
            <a:noFill/>
            <a:ln w="0">
              <a:solidFill>
                <a:srgbClr val="000000"/>
              </a:solidFill>
              <a:round/>
              <a:headEnd/>
              <a:tailEnd/>
            </a:ln>
          </p:spPr>
          <p:txBody>
            <a:bodyPr>
              <a:prstTxWarp prst="textNoShape">
                <a:avLst/>
              </a:prstTxWarp>
            </a:bodyPr>
            <a:lstStyle/>
            <a:p>
              <a:endParaRPr lang="en-US"/>
            </a:p>
          </p:txBody>
        </p:sp>
        <p:sp>
          <p:nvSpPr>
            <p:cNvPr id="34876" name="Line 310"/>
            <p:cNvSpPr>
              <a:spLocks noChangeShapeType="1"/>
            </p:cNvSpPr>
            <p:nvPr/>
          </p:nvSpPr>
          <p:spPr bwMode="auto">
            <a:xfrm>
              <a:off x="832" y="3122"/>
              <a:ext cx="35" cy="1"/>
            </a:xfrm>
            <a:prstGeom prst="line">
              <a:avLst/>
            </a:prstGeom>
            <a:noFill/>
            <a:ln w="0">
              <a:solidFill>
                <a:srgbClr val="000000"/>
              </a:solidFill>
              <a:round/>
              <a:headEnd/>
              <a:tailEnd/>
            </a:ln>
          </p:spPr>
          <p:txBody>
            <a:bodyPr>
              <a:prstTxWarp prst="textNoShape">
                <a:avLst/>
              </a:prstTxWarp>
            </a:bodyPr>
            <a:lstStyle/>
            <a:p>
              <a:endParaRPr lang="en-US"/>
            </a:p>
          </p:txBody>
        </p:sp>
        <p:sp>
          <p:nvSpPr>
            <p:cNvPr id="34877" name="Line 311"/>
            <p:cNvSpPr>
              <a:spLocks noChangeShapeType="1"/>
            </p:cNvSpPr>
            <p:nvPr/>
          </p:nvSpPr>
          <p:spPr bwMode="auto">
            <a:xfrm>
              <a:off x="832" y="2676"/>
              <a:ext cx="35" cy="1"/>
            </a:xfrm>
            <a:prstGeom prst="line">
              <a:avLst/>
            </a:prstGeom>
            <a:noFill/>
            <a:ln w="0">
              <a:solidFill>
                <a:srgbClr val="000000"/>
              </a:solidFill>
              <a:round/>
              <a:headEnd/>
              <a:tailEnd/>
            </a:ln>
          </p:spPr>
          <p:txBody>
            <a:bodyPr>
              <a:prstTxWarp prst="textNoShape">
                <a:avLst/>
              </a:prstTxWarp>
            </a:bodyPr>
            <a:lstStyle/>
            <a:p>
              <a:endParaRPr lang="en-US"/>
            </a:p>
          </p:txBody>
        </p:sp>
        <p:sp>
          <p:nvSpPr>
            <p:cNvPr id="34878" name="Line 312"/>
            <p:cNvSpPr>
              <a:spLocks noChangeShapeType="1"/>
            </p:cNvSpPr>
            <p:nvPr/>
          </p:nvSpPr>
          <p:spPr bwMode="auto">
            <a:xfrm>
              <a:off x="832" y="2239"/>
              <a:ext cx="35" cy="1"/>
            </a:xfrm>
            <a:prstGeom prst="line">
              <a:avLst/>
            </a:prstGeom>
            <a:noFill/>
            <a:ln w="0">
              <a:solidFill>
                <a:srgbClr val="000000"/>
              </a:solidFill>
              <a:round/>
              <a:headEnd/>
              <a:tailEnd/>
            </a:ln>
          </p:spPr>
          <p:txBody>
            <a:bodyPr>
              <a:prstTxWarp prst="textNoShape">
                <a:avLst/>
              </a:prstTxWarp>
            </a:bodyPr>
            <a:lstStyle/>
            <a:p>
              <a:endParaRPr lang="en-US"/>
            </a:p>
          </p:txBody>
        </p:sp>
        <p:sp>
          <p:nvSpPr>
            <p:cNvPr id="34879" name="Line 313"/>
            <p:cNvSpPr>
              <a:spLocks noChangeShapeType="1"/>
            </p:cNvSpPr>
            <p:nvPr/>
          </p:nvSpPr>
          <p:spPr bwMode="auto">
            <a:xfrm>
              <a:off x="832" y="1793"/>
              <a:ext cx="35" cy="1"/>
            </a:xfrm>
            <a:prstGeom prst="line">
              <a:avLst/>
            </a:prstGeom>
            <a:noFill/>
            <a:ln w="0">
              <a:solidFill>
                <a:srgbClr val="000000"/>
              </a:solidFill>
              <a:round/>
              <a:headEnd/>
              <a:tailEnd/>
            </a:ln>
          </p:spPr>
          <p:txBody>
            <a:bodyPr>
              <a:prstTxWarp prst="textNoShape">
                <a:avLst/>
              </a:prstTxWarp>
            </a:bodyPr>
            <a:lstStyle/>
            <a:p>
              <a:endParaRPr lang="en-US"/>
            </a:p>
          </p:txBody>
        </p:sp>
        <p:sp>
          <p:nvSpPr>
            <p:cNvPr id="34880" name="Line 314"/>
            <p:cNvSpPr>
              <a:spLocks noChangeShapeType="1"/>
            </p:cNvSpPr>
            <p:nvPr/>
          </p:nvSpPr>
          <p:spPr bwMode="auto">
            <a:xfrm>
              <a:off x="832" y="1347"/>
              <a:ext cx="35" cy="1"/>
            </a:xfrm>
            <a:prstGeom prst="line">
              <a:avLst/>
            </a:prstGeom>
            <a:noFill/>
            <a:ln w="0">
              <a:solidFill>
                <a:srgbClr val="000000"/>
              </a:solidFill>
              <a:round/>
              <a:headEnd/>
              <a:tailEnd/>
            </a:ln>
          </p:spPr>
          <p:txBody>
            <a:bodyPr>
              <a:prstTxWarp prst="textNoShape">
                <a:avLst/>
              </a:prstTxWarp>
            </a:bodyPr>
            <a:lstStyle/>
            <a:p>
              <a:endParaRPr lang="en-US"/>
            </a:p>
          </p:txBody>
        </p:sp>
        <p:sp>
          <p:nvSpPr>
            <p:cNvPr id="34881" name="Rectangle 315"/>
            <p:cNvSpPr>
              <a:spLocks noChangeArrowheads="1"/>
            </p:cNvSpPr>
            <p:nvPr/>
          </p:nvSpPr>
          <p:spPr bwMode="auto">
            <a:xfrm rot="-5400000">
              <a:off x="-435" y="2211"/>
              <a:ext cx="1407" cy="250"/>
            </a:xfrm>
            <a:prstGeom prst="rect">
              <a:avLst/>
            </a:prstGeom>
            <a:noFill/>
            <a:ln w="9525">
              <a:noFill/>
              <a:miter lim="800000"/>
              <a:headEnd/>
              <a:tailEnd/>
            </a:ln>
          </p:spPr>
          <p:txBody>
            <a:bodyPr wrap="none">
              <a:prstTxWarp prst="textNoShape">
                <a:avLst/>
              </a:prstTxWarp>
              <a:spAutoFit/>
            </a:bodyPr>
            <a:lstStyle/>
            <a:p>
              <a:r>
                <a:rPr lang="en-US" sz="2000">
                  <a:latin typeface="Times New Roman" charset="0"/>
                </a:rPr>
                <a:t>Relative Absorption</a:t>
              </a:r>
            </a:p>
          </p:txBody>
        </p:sp>
        <p:sp>
          <p:nvSpPr>
            <p:cNvPr id="34882" name="Line 316"/>
            <p:cNvSpPr>
              <a:spLocks noChangeShapeType="1"/>
            </p:cNvSpPr>
            <p:nvPr/>
          </p:nvSpPr>
          <p:spPr bwMode="auto">
            <a:xfrm>
              <a:off x="3080" y="1256"/>
              <a:ext cx="336" cy="0"/>
            </a:xfrm>
            <a:prstGeom prst="line">
              <a:avLst/>
            </a:prstGeom>
            <a:noFill/>
            <a:ln w="57150">
              <a:solidFill>
                <a:schemeClr val="tx1"/>
              </a:solidFill>
              <a:round/>
              <a:headEnd/>
              <a:tailEnd/>
            </a:ln>
          </p:spPr>
          <p:txBody>
            <a:bodyPr>
              <a:prstTxWarp prst="textNoShape">
                <a:avLst/>
              </a:prstTxWarp>
            </a:bodyPr>
            <a:lstStyle/>
            <a:p>
              <a:endParaRPr lang="en-US"/>
            </a:p>
          </p:txBody>
        </p:sp>
        <p:sp>
          <p:nvSpPr>
            <p:cNvPr id="34883" name="Text Box 317"/>
            <p:cNvSpPr txBox="1">
              <a:spLocks noChangeArrowheads="1"/>
            </p:cNvSpPr>
            <p:nvPr/>
          </p:nvSpPr>
          <p:spPr bwMode="auto">
            <a:xfrm>
              <a:off x="3422" y="1113"/>
              <a:ext cx="1570" cy="250"/>
            </a:xfrm>
            <a:prstGeom prst="rect">
              <a:avLst/>
            </a:prstGeom>
            <a:noFill/>
            <a:ln w="9525">
              <a:noFill/>
              <a:miter lim="800000"/>
              <a:headEnd/>
              <a:tailEnd/>
            </a:ln>
          </p:spPr>
          <p:txBody>
            <a:bodyPr wrap="none">
              <a:prstTxWarp prst="textNoShape">
                <a:avLst/>
              </a:prstTxWarp>
              <a:spAutoFit/>
            </a:bodyPr>
            <a:lstStyle/>
            <a:p>
              <a:r>
                <a:rPr lang="en-US" sz="2000">
                  <a:latin typeface="Times New Roman" charset="0"/>
                </a:rPr>
                <a:t>chl </a:t>
              </a:r>
              <a:r>
                <a:rPr lang="en-US" sz="2000" u="sng">
                  <a:latin typeface="Times New Roman" charset="0"/>
                </a:rPr>
                <a:t>a</a:t>
              </a:r>
              <a:r>
                <a:rPr lang="en-US" sz="2000">
                  <a:latin typeface="Times New Roman" charset="0"/>
                </a:rPr>
                <a:t>-chl </a:t>
              </a:r>
              <a:r>
                <a:rPr lang="en-US" sz="2000" u="sng">
                  <a:latin typeface="Times New Roman" charset="0"/>
                </a:rPr>
                <a:t>c</a:t>
              </a:r>
              <a:r>
                <a:rPr lang="en-US" sz="2000">
                  <a:latin typeface="Times New Roman" charset="0"/>
                </a:rPr>
                <a:t>-carotenoids</a:t>
              </a:r>
            </a:p>
          </p:txBody>
        </p:sp>
        <p:sp>
          <p:nvSpPr>
            <p:cNvPr id="34884" name="Line 318"/>
            <p:cNvSpPr>
              <a:spLocks noChangeShapeType="1"/>
            </p:cNvSpPr>
            <p:nvPr/>
          </p:nvSpPr>
          <p:spPr bwMode="auto">
            <a:xfrm>
              <a:off x="3080" y="1440"/>
              <a:ext cx="336" cy="0"/>
            </a:xfrm>
            <a:prstGeom prst="line">
              <a:avLst/>
            </a:prstGeom>
            <a:noFill/>
            <a:ln w="38100">
              <a:solidFill>
                <a:srgbClr val="808080"/>
              </a:solidFill>
              <a:prstDash val="sysDot"/>
              <a:round/>
              <a:headEnd/>
              <a:tailEnd/>
            </a:ln>
          </p:spPr>
          <p:txBody>
            <a:bodyPr>
              <a:prstTxWarp prst="textNoShape">
                <a:avLst/>
              </a:prstTxWarp>
            </a:bodyPr>
            <a:lstStyle/>
            <a:p>
              <a:endParaRPr lang="en-US"/>
            </a:p>
          </p:txBody>
        </p:sp>
        <p:sp>
          <p:nvSpPr>
            <p:cNvPr id="34885" name="Text Box 319"/>
            <p:cNvSpPr txBox="1">
              <a:spLocks noChangeArrowheads="1"/>
            </p:cNvSpPr>
            <p:nvPr/>
          </p:nvSpPr>
          <p:spPr bwMode="auto">
            <a:xfrm>
              <a:off x="3422" y="1289"/>
              <a:ext cx="1579" cy="250"/>
            </a:xfrm>
            <a:prstGeom prst="rect">
              <a:avLst/>
            </a:prstGeom>
            <a:noFill/>
            <a:ln w="9525">
              <a:noFill/>
              <a:miter lim="800000"/>
              <a:headEnd/>
              <a:tailEnd/>
            </a:ln>
          </p:spPr>
          <p:txBody>
            <a:bodyPr wrap="none">
              <a:prstTxWarp prst="textNoShape">
                <a:avLst/>
              </a:prstTxWarp>
              <a:spAutoFit/>
            </a:bodyPr>
            <a:lstStyle/>
            <a:p>
              <a:r>
                <a:rPr lang="en-US" sz="2000">
                  <a:latin typeface="Times New Roman" charset="0"/>
                </a:rPr>
                <a:t>chl </a:t>
              </a:r>
              <a:r>
                <a:rPr lang="en-US" sz="2000" u="sng">
                  <a:latin typeface="Times New Roman" charset="0"/>
                </a:rPr>
                <a:t>a</a:t>
              </a:r>
              <a:r>
                <a:rPr lang="en-US" sz="2000">
                  <a:latin typeface="Times New Roman" charset="0"/>
                </a:rPr>
                <a:t>-chl </a:t>
              </a:r>
              <a:r>
                <a:rPr lang="en-US" sz="2000" u="sng">
                  <a:latin typeface="Times New Roman" charset="0"/>
                </a:rPr>
                <a:t>b</a:t>
              </a:r>
              <a:r>
                <a:rPr lang="en-US" sz="2000">
                  <a:latin typeface="Times New Roman" charset="0"/>
                </a:rPr>
                <a:t>-carotenoids</a:t>
              </a:r>
            </a:p>
          </p:txBody>
        </p:sp>
        <p:sp>
          <p:nvSpPr>
            <p:cNvPr id="34886" name="Line 320"/>
            <p:cNvSpPr>
              <a:spLocks noChangeShapeType="1"/>
            </p:cNvSpPr>
            <p:nvPr/>
          </p:nvSpPr>
          <p:spPr bwMode="auto">
            <a:xfrm>
              <a:off x="3088" y="1629"/>
              <a:ext cx="336" cy="0"/>
            </a:xfrm>
            <a:prstGeom prst="line">
              <a:avLst/>
            </a:prstGeom>
            <a:noFill/>
            <a:ln w="28575">
              <a:solidFill>
                <a:schemeClr val="tx1"/>
              </a:solidFill>
              <a:round/>
              <a:headEnd/>
              <a:tailEnd/>
            </a:ln>
          </p:spPr>
          <p:txBody>
            <a:bodyPr>
              <a:prstTxWarp prst="textNoShape">
                <a:avLst/>
              </a:prstTxWarp>
            </a:bodyPr>
            <a:lstStyle/>
            <a:p>
              <a:endParaRPr lang="en-US"/>
            </a:p>
          </p:txBody>
        </p:sp>
        <p:sp>
          <p:nvSpPr>
            <p:cNvPr id="34887" name="Text Box 321"/>
            <p:cNvSpPr txBox="1">
              <a:spLocks noChangeArrowheads="1"/>
            </p:cNvSpPr>
            <p:nvPr/>
          </p:nvSpPr>
          <p:spPr bwMode="auto">
            <a:xfrm>
              <a:off x="3430" y="1478"/>
              <a:ext cx="1220" cy="250"/>
            </a:xfrm>
            <a:prstGeom prst="rect">
              <a:avLst/>
            </a:prstGeom>
            <a:noFill/>
            <a:ln w="9525">
              <a:noFill/>
              <a:miter lim="800000"/>
              <a:headEnd/>
              <a:tailEnd/>
            </a:ln>
          </p:spPr>
          <p:txBody>
            <a:bodyPr wrap="none">
              <a:prstTxWarp prst="textNoShape">
                <a:avLst/>
              </a:prstTxWarp>
              <a:spAutoFit/>
            </a:bodyPr>
            <a:lstStyle/>
            <a:p>
              <a:r>
                <a:rPr lang="en-US" sz="2000">
                  <a:latin typeface="Times New Roman" charset="0"/>
                </a:rPr>
                <a:t>chl </a:t>
              </a:r>
              <a:r>
                <a:rPr lang="en-US" sz="2000" u="sng">
                  <a:latin typeface="Times New Roman" charset="0"/>
                </a:rPr>
                <a:t>a</a:t>
              </a:r>
              <a:r>
                <a:rPr lang="en-US" sz="2000">
                  <a:latin typeface="Times New Roman" charset="0"/>
                </a:rPr>
                <a:t>-phycobilins</a:t>
              </a:r>
            </a:p>
          </p:txBody>
        </p:sp>
      </p:gr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EMSpec"/>
          <p:cNvPicPr>
            <a:picLocks noChangeAspect="1" noChangeArrowheads="1"/>
          </p:cNvPicPr>
          <p:nvPr/>
        </p:nvPicPr>
        <p:blipFill>
          <a:blip r:embed="rId2"/>
          <a:srcRect/>
          <a:stretch>
            <a:fillRect/>
          </a:stretch>
        </p:blipFill>
        <p:spPr bwMode="auto">
          <a:xfrm>
            <a:off x="-25400" y="0"/>
            <a:ext cx="9220200" cy="4549775"/>
          </a:xfrm>
          <a:prstGeom prst="rect">
            <a:avLst/>
          </a:prstGeom>
          <a:noFill/>
          <a:ln w="9525">
            <a:noFill/>
            <a:miter lim="800000"/>
            <a:headEnd/>
            <a:tailEnd/>
          </a:ln>
        </p:spPr>
      </p:pic>
      <p:grpSp>
        <p:nvGrpSpPr>
          <p:cNvPr id="2" name="Group 41"/>
          <p:cNvGrpSpPr>
            <a:grpSpLocks/>
          </p:cNvGrpSpPr>
          <p:nvPr/>
        </p:nvGrpSpPr>
        <p:grpSpPr bwMode="auto">
          <a:xfrm>
            <a:off x="5518150" y="1771650"/>
            <a:ext cx="3594100" cy="4492625"/>
            <a:chOff x="5518150" y="1771650"/>
            <a:chExt cx="3594100" cy="4492495"/>
          </a:xfrm>
        </p:grpSpPr>
        <p:sp>
          <p:nvSpPr>
            <p:cNvPr id="24598" name="TextBox 10"/>
            <p:cNvSpPr txBox="1">
              <a:spLocks noChangeArrowheads="1"/>
            </p:cNvSpPr>
            <p:nvPr/>
          </p:nvSpPr>
          <p:spPr bwMode="auto">
            <a:xfrm>
              <a:off x="6481579" y="5802480"/>
              <a:ext cx="2467342" cy="461665"/>
            </a:xfrm>
            <a:prstGeom prst="rect">
              <a:avLst/>
            </a:prstGeom>
            <a:noFill/>
            <a:ln w="9525">
              <a:noFill/>
              <a:miter lim="800000"/>
              <a:headEnd/>
              <a:tailEnd/>
            </a:ln>
          </p:spPr>
          <p:txBody>
            <a:bodyPr wrap="none">
              <a:prstTxWarp prst="textNoShape">
                <a:avLst/>
              </a:prstTxWarp>
              <a:spAutoFit/>
            </a:bodyPr>
            <a:lstStyle/>
            <a:p>
              <a:pPr algn="ctr"/>
              <a:r>
                <a:rPr lang="en-US" sz="1200">
                  <a:solidFill>
                    <a:srgbClr val="FF0000"/>
                  </a:solidFill>
                  <a:latin typeface="Gill Sans" charset="0"/>
                  <a:ea typeface="Gill Sans" charset="0"/>
                  <a:cs typeface="Gill Sans" charset="0"/>
                </a:rPr>
                <a:t>Enough energy make something new</a:t>
              </a:r>
            </a:p>
            <a:p>
              <a:pPr algn="ctr"/>
              <a:r>
                <a:rPr lang="en-US" sz="1200">
                  <a:solidFill>
                    <a:srgbClr val="FF0000"/>
                  </a:solidFill>
                  <a:latin typeface="Gill Sans" charset="0"/>
                  <a:ea typeface="Gill Sans" charset="0"/>
                  <a:cs typeface="Gill Sans" charset="0"/>
                </a:rPr>
                <a:t>(rearrange a molecule)</a:t>
              </a:r>
            </a:p>
          </p:txBody>
        </p:sp>
        <p:grpSp>
          <p:nvGrpSpPr>
            <p:cNvPr id="24599" name="Group 40"/>
            <p:cNvGrpSpPr>
              <a:grpSpLocks/>
            </p:cNvGrpSpPr>
            <p:nvPr/>
          </p:nvGrpSpPr>
          <p:grpSpPr bwMode="auto">
            <a:xfrm>
              <a:off x="5518150" y="1771650"/>
              <a:ext cx="3594100" cy="4109228"/>
              <a:chOff x="5518150" y="1771650"/>
              <a:chExt cx="3594100" cy="4109228"/>
            </a:xfrm>
          </p:grpSpPr>
          <p:sp>
            <p:nvSpPr>
              <p:cNvPr id="5" name="Oval 4"/>
              <p:cNvSpPr/>
              <p:nvPr/>
            </p:nvSpPr>
            <p:spPr>
              <a:xfrm>
                <a:off x="8293100" y="2133590"/>
                <a:ext cx="273050" cy="222244"/>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7" name="Straight Connector 6"/>
              <p:cNvCxnSpPr>
                <a:stCxn id="5" idx="4"/>
              </p:cNvCxnSpPr>
              <p:nvPr/>
            </p:nvCxnSpPr>
            <p:spPr>
              <a:xfrm rot="16200000" flipH="1">
                <a:off x="7288246" y="3497212"/>
                <a:ext cx="2304983" cy="22225"/>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pic>
            <p:nvPicPr>
              <p:cNvPr id="24602" name="Picture 8"/>
              <p:cNvPicPr>
                <a:picLocks noChangeAspect="1"/>
              </p:cNvPicPr>
              <p:nvPr/>
            </p:nvPicPr>
            <p:blipFill>
              <a:blip r:embed="rId3"/>
              <a:srcRect/>
              <a:stretch>
                <a:fillRect/>
              </a:stretch>
            </p:blipFill>
            <p:spPr bwMode="auto">
              <a:xfrm>
                <a:off x="7531101" y="4594225"/>
                <a:ext cx="1581149" cy="1099930"/>
              </a:xfrm>
              <a:prstGeom prst="rect">
                <a:avLst/>
              </a:prstGeom>
              <a:noFill/>
              <a:ln w="28575">
                <a:solidFill>
                  <a:srgbClr val="FF6600"/>
                </a:solidFill>
                <a:round/>
                <a:headEnd/>
                <a:tailEnd/>
              </a:ln>
            </p:spPr>
          </p:pic>
          <p:sp>
            <p:nvSpPr>
              <p:cNvPr id="12" name="Oval 11"/>
              <p:cNvSpPr/>
              <p:nvPr/>
            </p:nvSpPr>
            <p:spPr>
              <a:xfrm>
                <a:off x="7296150" y="2133590"/>
                <a:ext cx="273050" cy="222244"/>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4604" name="Picture 12"/>
              <p:cNvPicPr>
                <a:picLocks noChangeAspect="1"/>
              </p:cNvPicPr>
              <p:nvPr/>
            </p:nvPicPr>
            <p:blipFill>
              <a:blip r:embed="rId4"/>
              <a:srcRect/>
              <a:stretch>
                <a:fillRect/>
              </a:stretch>
            </p:blipFill>
            <p:spPr bwMode="auto">
              <a:xfrm>
                <a:off x="6591045" y="4594225"/>
                <a:ext cx="863855" cy="701675"/>
              </a:xfrm>
              <a:prstGeom prst="rect">
                <a:avLst/>
              </a:prstGeom>
              <a:noFill/>
              <a:ln w="38100">
                <a:solidFill>
                  <a:srgbClr val="FF6600"/>
                </a:solidFill>
                <a:round/>
                <a:headEnd/>
                <a:tailEnd/>
              </a:ln>
            </p:spPr>
          </p:pic>
          <p:cxnSp>
            <p:nvCxnSpPr>
              <p:cNvPr id="14" name="Straight Connector 13"/>
              <p:cNvCxnSpPr/>
              <p:nvPr/>
            </p:nvCxnSpPr>
            <p:spPr>
              <a:xfrm rot="16200000" flipH="1">
                <a:off x="6288121" y="3417839"/>
                <a:ext cx="2304983" cy="22225"/>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6011863" y="1771650"/>
                <a:ext cx="273050" cy="222244"/>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6" name="Straight Connector 15"/>
              <p:cNvCxnSpPr/>
              <p:nvPr/>
            </p:nvCxnSpPr>
            <p:spPr>
              <a:xfrm rot="16200000" flipH="1">
                <a:off x="4303765" y="3686119"/>
                <a:ext cx="3603521" cy="22225"/>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pic>
            <p:nvPicPr>
              <p:cNvPr id="24608" name="Picture 17"/>
              <p:cNvPicPr>
                <a:picLocks noChangeAspect="1"/>
              </p:cNvPicPr>
              <p:nvPr/>
            </p:nvPicPr>
            <p:blipFill>
              <a:blip r:embed="rId5"/>
              <a:srcRect/>
              <a:stretch>
                <a:fillRect/>
              </a:stretch>
            </p:blipFill>
            <p:spPr bwMode="auto">
              <a:xfrm>
                <a:off x="5518150" y="4587876"/>
                <a:ext cx="988635" cy="1293002"/>
              </a:xfrm>
              <a:prstGeom prst="rect">
                <a:avLst/>
              </a:prstGeom>
              <a:noFill/>
              <a:ln w="28575">
                <a:solidFill>
                  <a:srgbClr val="FF6600"/>
                </a:solidFill>
                <a:miter lim="800000"/>
                <a:headEnd/>
                <a:tailEnd/>
              </a:ln>
            </p:spPr>
          </p:pic>
        </p:grpSp>
      </p:grpSp>
      <p:grpSp>
        <p:nvGrpSpPr>
          <p:cNvPr id="4" name="Group 43"/>
          <p:cNvGrpSpPr>
            <a:grpSpLocks/>
          </p:cNvGrpSpPr>
          <p:nvPr/>
        </p:nvGrpSpPr>
        <p:grpSpPr bwMode="auto">
          <a:xfrm>
            <a:off x="168275" y="1784350"/>
            <a:ext cx="4922838" cy="4465638"/>
            <a:chOff x="168179" y="1784351"/>
            <a:chExt cx="4922556" cy="4465341"/>
          </a:xfrm>
        </p:grpSpPr>
        <p:grpSp>
          <p:nvGrpSpPr>
            <p:cNvPr id="24587" name="Group 38"/>
            <p:cNvGrpSpPr>
              <a:grpSpLocks/>
            </p:cNvGrpSpPr>
            <p:nvPr/>
          </p:nvGrpSpPr>
          <p:grpSpPr bwMode="auto">
            <a:xfrm>
              <a:off x="168179" y="1784351"/>
              <a:ext cx="4922556" cy="4384675"/>
              <a:chOff x="168179" y="1784351"/>
              <a:chExt cx="4922556" cy="4384675"/>
            </a:xfrm>
          </p:grpSpPr>
          <p:sp>
            <p:nvSpPr>
              <p:cNvPr id="20" name="Oval 19"/>
              <p:cNvSpPr/>
              <p:nvPr/>
            </p:nvSpPr>
            <p:spPr>
              <a:xfrm>
                <a:off x="4817701" y="1784351"/>
                <a:ext cx="273034" cy="222235"/>
              </a:xfrm>
              <a:prstGeom prst="ellipse">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Oval 20"/>
              <p:cNvSpPr/>
              <p:nvPr/>
            </p:nvSpPr>
            <p:spPr>
              <a:xfrm>
                <a:off x="4144639" y="2133578"/>
                <a:ext cx="273034" cy="222235"/>
              </a:xfrm>
              <a:prstGeom prst="ellipse">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 name="Oval 21"/>
              <p:cNvSpPr/>
              <p:nvPr/>
            </p:nvSpPr>
            <p:spPr>
              <a:xfrm>
                <a:off x="2163553" y="1784351"/>
                <a:ext cx="273034" cy="222235"/>
              </a:xfrm>
              <a:prstGeom prst="ellipse">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4592" name="Picture 25"/>
              <p:cNvPicPr>
                <a:picLocks noChangeAspect="1"/>
              </p:cNvPicPr>
              <p:nvPr/>
            </p:nvPicPr>
            <p:blipFill>
              <a:blip r:embed="rId6"/>
              <a:srcRect/>
              <a:stretch>
                <a:fillRect/>
              </a:stretch>
            </p:blipFill>
            <p:spPr bwMode="auto">
              <a:xfrm>
                <a:off x="2584450" y="4594226"/>
                <a:ext cx="1450974" cy="1095664"/>
              </a:xfrm>
              <a:prstGeom prst="rect">
                <a:avLst/>
              </a:prstGeom>
              <a:noFill/>
              <a:ln w="28575">
                <a:solidFill>
                  <a:srgbClr val="3366FF"/>
                </a:solidFill>
                <a:round/>
                <a:headEnd/>
                <a:tailEnd/>
              </a:ln>
            </p:spPr>
          </p:pic>
          <p:pic>
            <p:nvPicPr>
              <p:cNvPr id="24593" name="Picture 26"/>
              <p:cNvPicPr>
                <a:picLocks noChangeAspect="1"/>
              </p:cNvPicPr>
              <p:nvPr/>
            </p:nvPicPr>
            <p:blipFill>
              <a:blip r:embed="rId7"/>
              <a:srcRect/>
              <a:stretch>
                <a:fillRect/>
              </a:stretch>
            </p:blipFill>
            <p:spPr bwMode="auto">
              <a:xfrm>
                <a:off x="1300640" y="4895850"/>
                <a:ext cx="1205645" cy="892177"/>
              </a:xfrm>
              <a:prstGeom prst="rect">
                <a:avLst/>
              </a:prstGeom>
              <a:noFill/>
              <a:ln w="28575">
                <a:solidFill>
                  <a:srgbClr val="3366FF"/>
                </a:solidFill>
                <a:round/>
                <a:headEnd/>
                <a:tailEnd/>
              </a:ln>
            </p:spPr>
          </p:pic>
          <p:pic>
            <p:nvPicPr>
              <p:cNvPr id="24594" name="Picture 27"/>
              <p:cNvPicPr>
                <a:picLocks noChangeAspect="1"/>
              </p:cNvPicPr>
              <p:nvPr/>
            </p:nvPicPr>
            <p:blipFill>
              <a:blip r:embed="rId8"/>
              <a:srcRect/>
              <a:stretch>
                <a:fillRect/>
              </a:stretch>
            </p:blipFill>
            <p:spPr bwMode="auto">
              <a:xfrm>
                <a:off x="168179" y="4606926"/>
                <a:ext cx="1029956" cy="1562100"/>
              </a:xfrm>
              <a:prstGeom prst="rect">
                <a:avLst/>
              </a:prstGeom>
              <a:noFill/>
              <a:ln w="28575">
                <a:solidFill>
                  <a:srgbClr val="3366FF"/>
                </a:solidFill>
                <a:round/>
                <a:headEnd/>
                <a:tailEnd/>
              </a:ln>
            </p:spPr>
          </p:pic>
          <p:cxnSp>
            <p:nvCxnSpPr>
              <p:cNvPr id="29" name="Straight Connector 28"/>
              <p:cNvCxnSpPr>
                <a:stCxn id="20" idx="3"/>
              </p:cNvCxnSpPr>
              <p:nvPr/>
            </p:nvCxnSpPr>
            <p:spPr>
              <a:xfrm rot="5400000">
                <a:off x="2839007" y="2588360"/>
                <a:ext cx="2633487" cy="1403270"/>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10800000" flipV="1">
                <a:off x="1542875" y="2276443"/>
                <a:ext cx="2662085" cy="2619201"/>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22" idx="4"/>
              </p:cNvCxnSpPr>
              <p:nvPr/>
            </p:nvCxnSpPr>
            <p:spPr>
              <a:xfrm rot="5400000">
                <a:off x="107075" y="2388346"/>
                <a:ext cx="2574754" cy="1811234"/>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grpSp>
        <p:sp>
          <p:nvSpPr>
            <p:cNvPr id="24588" name="Rectangle 42"/>
            <p:cNvSpPr>
              <a:spLocks noChangeArrowheads="1"/>
            </p:cNvSpPr>
            <p:nvPr/>
          </p:nvSpPr>
          <p:spPr bwMode="auto">
            <a:xfrm>
              <a:off x="245685" y="5788027"/>
              <a:ext cx="4572000" cy="461665"/>
            </a:xfrm>
            <a:prstGeom prst="rect">
              <a:avLst/>
            </a:prstGeom>
            <a:noFill/>
            <a:ln w="9525">
              <a:noFill/>
              <a:miter lim="800000"/>
              <a:headEnd/>
              <a:tailEnd/>
            </a:ln>
          </p:spPr>
          <p:txBody>
            <a:bodyPr>
              <a:prstTxWarp prst="textNoShape">
                <a:avLst/>
              </a:prstTxWarp>
              <a:spAutoFit/>
            </a:bodyPr>
            <a:lstStyle/>
            <a:p>
              <a:pPr algn="ctr"/>
              <a:r>
                <a:rPr lang="en-US" sz="1200">
                  <a:solidFill>
                    <a:srgbClr val="3366FF"/>
                  </a:solidFill>
                  <a:latin typeface="Gill Sans" charset="0"/>
                  <a:ea typeface="Gill Sans" charset="0"/>
                  <a:cs typeface="Gill Sans" charset="0"/>
                </a:rPr>
                <a:t>Enough energy to excite</a:t>
              </a:r>
            </a:p>
            <a:p>
              <a:pPr algn="ctr"/>
              <a:r>
                <a:rPr lang="en-US" sz="1200">
                  <a:solidFill>
                    <a:srgbClr val="3366FF"/>
                  </a:solidFill>
                  <a:latin typeface="Gill Sans" charset="0"/>
                  <a:ea typeface="Gill Sans" charset="0"/>
                  <a:cs typeface="Gill Sans" charset="0"/>
                </a:rPr>
                <a:t>(vibrate a molecule)</a:t>
              </a:r>
            </a:p>
          </p:txBody>
        </p:sp>
      </p:grpSp>
      <p:grpSp>
        <p:nvGrpSpPr>
          <p:cNvPr id="8" name="Group 45"/>
          <p:cNvGrpSpPr>
            <a:grpSpLocks/>
          </p:cNvGrpSpPr>
          <p:nvPr/>
        </p:nvGrpSpPr>
        <p:grpSpPr bwMode="auto">
          <a:xfrm>
            <a:off x="2476500" y="1771650"/>
            <a:ext cx="4572000" cy="4443413"/>
            <a:chOff x="2476500" y="1771650"/>
            <a:chExt cx="4572000" cy="4443377"/>
          </a:xfrm>
        </p:grpSpPr>
        <p:grpSp>
          <p:nvGrpSpPr>
            <p:cNvPr id="24582" name="Group 39"/>
            <p:cNvGrpSpPr>
              <a:grpSpLocks/>
            </p:cNvGrpSpPr>
            <p:nvPr/>
          </p:nvGrpSpPr>
          <p:grpSpPr bwMode="auto">
            <a:xfrm>
              <a:off x="4102100" y="1771650"/>
              <a:ext cx="1934785" cy="4175126"/>
              <a:chOff x="4102100" y="1771650"/>
              <a:chExt cx="1934785" cy="4175126"/>
            </a:xfrm>
          </p:grpSpPr>
          <p:sp>
            <p:nvSpPr>
              <p:cNvPr id="19" name="Oval 18"/>
              <p:cNvSpPr/>
              <p:nvPr/>
            </p:nvSpPr>
            <p:spPr>
              <a:xfrm>
                <a:off x="5764213" y="1771650"/>
                <a:ext cx="273050" cy="222248"/>
              </a:xfrm>
              <a:prstGeom prst="ellipse">
                <a:avLst/>
              </a:prstGeom>
              <a:solidFill>
                <a:srgbClr val="00FF00"/>
              </a:solidFill>
              <a:ln>
                <a:solidFill>
                  <a:srgbClr val="00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4585" name="Picture 22"/>
              <p:cNvPicPr>
                <a:picLocks noChangeAspect="1"/>
              </p:cNvPicPr>
              <p:nvPr/>
            </p:nvPicPr>
            <p:blipFill>
              <a:blip r:embed="rId9"/>
              <a:srcRect/>
              <a:stretch>
                <a:fillRect/>
              </a:stretch>
            </p:blipFill>
            <p:spPr bwMode="auto">
              <a:xfrm>
                <a:off x="4102100" y="4606926"/>
                <a:ext cx="1339850" cy="1339850"/>
              </a:xfrm>
              <a:prstGeom prst="rect">
                <a:avLst/>
              </a:prstGeom>
              <a:noFill/>
              <a:ln w="28575">
                <a:solidFill>
                  <a:srgbClr val="00FF00"/>
                </a:solidFill>
                <a:round/>
                <a:headEnd/>
                <a:tailEnd/>
              </a:ln>
            </p:spPr>
          </p:pic>
          <p:cxnSp>
            <p:nvCxnSpPr>
              <p:cNvPr id="24" name="Straight Connector 23"/>
              <p:cNvCxnSpPr/>
              <p:nvPr/>
            </p:nvCxnSpPr>
            <p:spPr>
              <a:xfrm rot="5400000">
                <a:off x="3622686" y="2374888"/>
                <a:ext cx="2711428" cy="1752600"/>
              </a:xfrm>
              <a:prstGeom prst="line">
                <a:avLst/>
              </a:prstGeom>
              <a:ln>
                <a:solidFill>
                  <a:srgbClr val="00FF00"/>
                </a:solidFill>
              </a:ln>
              <a:effectLst/>
            </p:spPr>
            <p:style>
              <a:lnRef idx="2">
                <a:schemeClr val="accent1"/>
              </a:lnRef>
              <a:fillRef idx="0">
                <a:schemeClr val="accent1"/>
              </a:fillRef>
              <a:effectRef idx="1">
                <a:schemeClr val="accent1"/>
              </a:effectRef>
              <a:fontRef idx="minor">
                <a:schemeClr val="tx1"/>
              </a:fontRef>
            </p:style>
          </p:cxnSp>
        </p:grpSp>
        <p:sp>
          <p:nvSpPr>
            <p:cNvPr id="24583" name="Rectangle 44"/>
            <p:cNvSpPr>
              <a:spLocks noChangeArrowheads="1"/>
            </p:cNvSpPr>
            <p:nvPr/>
          </p:nvSpPr>
          <p:spPr bwMode="auto">
            <a:xfrm>
              <a:off x="2476500" y="5938028"/>
              <a:ext cx="4572000" cy="276999"/>
            </a:xfrm>
            <a:prstGeom prst="rect">
              <a:avLst/>
            </a:prstGeom>
            <a:noFill/>
            <a:ln w="9525">
              <a:noFill/>
              <a:miter lim="800000"/>
              <a:headEnd/>
              <a:tailEnd/>
            </a:ln>
          </p:spPr>
          <p:txBody>
            <a:bodyPr>
              <a:prstTxWarp prst="textNoShape">
                <a:avLst/>
              </a:prstTxWarp>
              <a:spAutoFit/>
            </a:bodyPr>
            <a:lstStyle/>
            <a:p>
              <a:pPr algn="ctr"/>
              <a:r>
                <a:rPr lang="en-US" sz="1200">
                  <a:solidFill>
                    <a:srgbClr val="00FF00"/>
                  </a:solidFill>
                  <a:latin typeface="Gill Sans" charset="0"/>
                  <a:ea typeface="Gill Sans" charset="0"/>
                  <a:cs typeface="Gill Sans" charset="0"/>
                </a:rPr>
                <a:t>Enough energy move electrons</a:t>
              </a:r>
            </a:p>
          </p:txBody>
        </p:sp>
      </p:grpSp>
      <p:sp>
        <p:nvSpPr>
          <p:cNvPr id="33" name="TextBox 32"/>
          <p:cNvSpPr txBox="1"/>
          <p:nvPr/>
        </p:nvSpPr>
        <p:spPr>
          <a:xfrm>
            <a:off x="1499093" y="0"/>
            <a:ext cx="6891400" cy="276999"/>
          </a:xfrm>
          <a:prstGeom prst="rect">
            <a:avLst/>
          </a:prstGeom>
          <a:noFill/>
        </p:spPr>
        <p:txBody>
          <a:bodyPr wrap="square" rtlCol="0">
            <a:spAutoFit/>
          </a:bodyPr>
          <a:lstStyle/>
          <a:p>
            <a:r>
              <a:rPr lang="en-US" sz="1200" dirty="0" smtClean="0"/>
              <a:t>Phytoplankton growth and nutrient assimilation is tied to ambient light levels.  </a:t>
            </a:r>
            <a:endParaRPr lang="en-US" sz="12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6" name="Picture 2"/>
          <p:cNvPicPr>
            <a:picLocks noChangeAspect="1" noChangeArrowheads="1"/>
          </p:cNvPicPr>
          <p:nvPr/>
        </p:nvPicPr>
        <p:blipFill>
          <a:blip r:embed="rId3"/>
          <a:srcRect t="84790" b="7526"/>
          <a:stretch>
            <a:fillRect/>
          </a:stretch>
        </p:blipFill>
        <p:spPr bwMode="auto">
          <a:xfrm>
            <a:off x="4729163" y="5435600"/>
            <a:ext cx="3902075" cy="219075"/>
          </a:xfrm>
          <a:prstGeom prst="rect">
            <a:avLst/>
          </a:prstGeom>
          <a:noFill/>
          <a:ln w="9525">
            <a:noFill/>
            <a:miter lim="800000"/>
            <a:headEnd/>
            <a:tailEnd/>
          </a:ln>
        </p:spPr>
      </p:pic>
      <p:pic>
        <p:nvPicPr>
          <p:cNvPr id="32777" name="Picture 3"/>
          <p:cNvPicPr>
            <a:picLocks noChangeAspect="1" noChangeArrowheads="1"/>
          </p:cNvPicPr>
          <p:nvPr/>
        </p:nvPicPr>
        <p:blipFill>
          <a:blip r:embed="rId3"/>
          <a:srcRect b="30579"/>
          <a:stretch>
            <a:fillRect/>
          </a:stretch>
        </p:blipFill>
        <p:spPr bwMode="auto">
          <a:xfrm>
            <a:off x="4741863" y="2986088"/>
            <a:ext cx="3902075" cy="2201862"/>
          </a:xfrm>
          <a:prstGeom prst="rect">
            <a:avLst/>
          </a:prstGeom>
          <a:noFill/>
          <a:ln w="9525">
            <a:noFill/>
            <a:miter lim="800000"/>
            <a:headEnd/>
            <a:tailEnd/>
          </a:ln>
        </p:spPr>
      </p:pic>
      <p:pic>
        <p:nvPicPr>
          <p:cNvPr id="32778" name="Picture 4"/>
          <p:cNvPicPr>
            <a:picLocks noChangeAspect="1" noChangeArrowheads="1"/>
          </p:cNvPicPr>
          <p:nvPr/>
        </p:nvPicPr>
        <p:blipFill>
          <a:blip r:embed="rId4"/>
          <a:srcRect t="85223" b="7806"/>
          <a:stretch>
            <a:fillRect/>
          </a:stretch>
        </p:blipFill>
        <p:spPr bwMode="auto">
          <a:xfrm>
            <a:off x="500063" y="5405438"/>
            <a:ext cx="3935412" cy="204787"/>
          </a:xfrm>
          <a:prstGeom prst="rect">
            <a:avLst/>
          </a:prstGeom>
          <a:noFill/>
          <a:ln w="9525">
            <a:noFill/>
            <a:miter lim="800000"/>
            <a:headEnd/>
            <a:tailEnd/>
          </a:ln>
        </p:spPr>
      </p:pic>
      <p:pic>
        <p:nvPicPr>
          <p:cNvPr id="32779" name="Picture 5"/>
          <p:cNvPicPr>
            <a:picLocks noChangeAspect="1" noChangeArrowheads="1"/>
          </p:cNvPicPr>
          <p:nvPr/>
        </p:nvPicPr>
        <p:blipFill>
          <a:blip r:embed="rId4"/>
          <a:srcRect b="30569"/>
          <a:stretch>
            <a:fillRect/>
          </a:stretch>
        </p:blipFill>
        <p:spPr bwMode="auto">
          <a:xfrm>
            <a:off x="509588" y="2979738"/>
            <a:ext cx="3935412" cy="2205037"/>
          </a:xfrm>
          <a:prstGeom prst="rect">
            <a:avLst/>
          </a:prstGeom>
          <a:noFill/>
          <a:ln w="9525">
            <a:noFill/>
            <a:miter lim="800000"/>
            <a:headEnd/>
            <a:tailEnd/>
          </a:ln>
        </p:spPr>
      </p:pic>
      <p:graphicFrame>
        <p:nvGraphicFramePr>
          <p:cNvPr id="32770" name="Object 2"/>
          <p:cNvGraphicFramePr>
            <a:graphicFrameLocks noChangeAspect="1"/>
          </p:cNvGraphicFramePr>
          <p:nvPr/>
        </p:nvGraphicFramePr>
        <p:xfrm>
          <a:off x="5106988" y="501650"/>
          <a:ext cx="3621087" cy="1933575"/>
        </p:xfrm>
        <a:graphic>
          <a:graphicData uri="http://schemas.openxmlformats.org/presentationml/2006/ole">
            <mc:AlternateContent xmlns:mc="http://schemas.openxmlformats.org/markup-compatibility/2006">
              <mc:Choice xmlns:v="urn:schemas-microsoft-com:vml" Requires="v">
                <p:oleObj spid="_x0000_s32889" name="Chart" r:id="rId5" imgW="5626100" imgH="3619500" progId="Excel.Sheet.8">
                  <p:embed/>
                </p:oleObj>
              </mc:Choice>
              <mc:Fallback>
                <p:oleObj name="Chart" r:id="rId5" imgW="5626100" imgH="3619500" progId="Excel.Sheet.8">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6988" y="501650"/>
                        <a:ext cx="3621087" cy="193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2771" name="Object 3"/>
          <p:cNvGraphicFramePr>
            <a:graphicFrameLocks noChangeAspect="1"/>
          </p:cNvGraphicFramePr>
          <p:nvPr/>
        </p:nvGraphicFramePr>
        <p:xfrm>
          <a:off x="5091113" y="395288"/>
          <a:ext cx="3792537" cy="2106612"/>
        </p:xfrm>
        <a:graphic>
          <a:graphicData uri="http://schemas.openxmlformats.org/presentationml/2006/ole">
            <mc:AlternateContent xmlns:mc="http://schemas.openxmlformats.org/markup-compatibility/2006">
              <mc:Choice xmlns:v="urn:schemas-microsoft-com:vml" Requires="v">
                <p:oleObj spid="_x0000_s32890" name="Chart" r:id="rId7" imgW="6896100" imgH="4051300" progId="Excel.Sheet.8">
                  <p:embed/>
                </p:oleObj>
              </mc:Choice>
              <mc:Fallback>
                <p:oleObj name="Chart" r:id="rId7" imgW="6896100" imgH="4051300" progId="Excel.Sheet.8">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l="10123" b="15695"/>
                      <a:stretch>
                        <a:fillRect/>
                      </a:stretch>
                    </p:blipFill>
                    <p:spPr bwMode="auto">
                      <a:xfrm>
                        <a:off x="5091113" y="395288"/>
                        <a:ext cx="3792537" cy="210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2772" name="Object 4"/>
          <p:cNvGraphicFramePr>
            <a:graphicFrameLocks noChangeAspect="1"/>
          </p:cNvGraphicFramePr>
          <p:nvPr/>
        </p:nvGraphicFramePr>
        <p:xfrm>
          <a:off x="855663" y="290513"/>
          <a:ext cx="3732212" cy="2365375"/>
        </p:xfrm>
        <a:graphic>
          <a:graphicData uri="http://schemas.openxmlformats.org/presentationml/2006/ole">
            <mc:AlternateContent xmlns:mc="http://schemas.openxmlformats.org/markup-compatibility/2006">
              <mc:Choice xmlns:v="urn:schemas-microsoft-com:vml" Requires="v">
                <p:oleObj spid="_x0000_s32891" name="Chart" r:id="rId9" imgW="2882900" imgH="1892300" progId="Excel.Sheet.8">
                  <p:embed/>
                </p:oleObj>
              </mc:Choice>
              <mc:Fallback>
                <p:oleObj name="Chart" r:id="rId9" imgW="2882900" imgH="1892300" progId="Excel.Sheet.8">
                  <p:embed/>
                  <p:pic>
                    <p:nvPicPr>
                      <p:cNvPr id="0" name="Picture 4"/>
                      <p:cNvPicPr>
                        <a:picLocks noChangeAspect="1" noChangeArrowheads="1"/>
                      </p:cNvPicPr>
                      <p:nvPr/>
                    </p:nvPicPr>
                    <p:blipFill>
                      <a:blip r:embed="rId10">
                        <a:extLst>
                          <a:ext uri="{28A0092B-C50C-407E-A947-70E740481C1C}">
                            <a14:useLocalDpi xmlns:a14="http://schemas.microsoft.com/office/drawing/2010/main" val="0"/>
                          </a:ext>
                        </a:extLst>
                      </a:blip>
                      <a:srcRect l="14644"/>
                      <a:stretch>
                        <a:fillRect/>
                      </a:stretch>
                    </p:blipFill>
                    <p:spPr bwMode="auto">
                      <a:xfrm>
                        <a:off x="855663" y="290513"/>
                        <a:ext cx="3732212" cy="236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2780" name="Text Box 9"/>
          <p:cNvSpPr txBox="1">
            <a:spLocks noChangeArrowheads="1"/>
          </p:cNvSpPr>
          <p:nvPr/>
        </p:nvSpPr>
        <p:spPr bwMode="auto">
          <a:xfrm rot="-5400000">
            <a:off x="-806450" y="1096963"/>
            <a:ext cx="2192338" cy="360362"/>
          </a:xfrm>
          <a:prstGeom prst="rect">
            <a:avLst/>
          </a:prstGeom>
          <a:noFill/>
          <a:ln w="9525">
            <a:noFill/>
            <a:miter lim="800000"/>
            <a:headEnd/>
            <a:tailEnd/>
          </a:ln>
        </p:spPr>
        <p:txBody>
          <a:bodyPr lIns="82058" tIns="41029" rIns="82058" bIns="41029">
            <a:prstTxWarp prst="textNoShape">
              <a:avLst/>
            </a:prstTxWarp>
            <a:spAutoFit/>
          </a:bodyPr>
          <a:lstStyle/>
          <a:p>
            <a:pPr defTabSz="820738">
              <a:spcBef>
                <a:spcPct val="50000"/>
              </a:spcBef>
            </a:pPr>
            <a:r>
              <a:rPr lang="en-US">
                <a:ea typeface="Times New Roman" charset="0"/>
                <a:cs typeface="Times New Roman" charset="0"/>
              </a:rPr>
              <a:t>μ</a:t>
            </a:r>
            <a:r>
              <a:rPr lang="en-US" sz="1600"/>
              <a:t>mol photons (m</a:t>
            </a:r>
            <a:r>
              <a:rPr lang="en-US" sz="1600" baseline="30000"/>
              <a:t>-2</a:t>
            </a:r>
            <a:r>
              <a:rPr lang="en-US" sz="1600"/>
              <a:t> s</a:t>
            </a:r>
            <a:r>
              <a:rPr lang="en-US" sz="1600" baseline="30000"/>
              <a:t>-1</a:t>
            </a:r>
            <a:r>
              <a:rPr lang="en-US" sz="1600"/>
              <a:t>)</a:t>
            </a:r>
          </a:p>
        </p:txBody>
      </p:sp>
      <p:sp>
        <p:nvSpPr>
          <p:cNvPr id="32781" name="Text Box 10"/>
          <p:cNvSpPr txBox="1">
            <a:spLocks noChangeArrowheads="1"/>
          </p:cNvSpPr>
          <p:nvPr/>
        </p:nvSpPr>
        <p:spPr bwMode="auto">
          <a:xfrm rot="-5400000">
            <a:off x="-211138" y="3875088"/>
            <a:ext cx="1211263" cy="357188"/>
          </a:xfrm>
          <a:prstGeom prst="rect">
            <a:avLst/>
          </a:prstGeom>
          <a:noFill/>
          <a:ln w="9525">
            <a:noFill/>
            <a:miter lim="800000"/>
            <a:headEnd/>
            <a:tailEnd/>
          </a:ln>
        </p:spPr>
        <p:txBody>
          <a:bodyPr lIns="82058" tIns="41029" rIns="82058" bIns="41029">
            <a:prstTxWarp prst="textNoShape">
              <a:avLst/>
            </a:prstTxWarp>
            <a:spAutoFit/>
          </a:bodyPr>
          <a:lstStyle/>
          <a:p>
            <a:pPr defTabSz="820738">
              <a:spcBef>
                <a:spcPct val="50000"/>
              </a:spcBef>
            </a:pPr>
            <a:r>
              <a:rPr lang="en-US"/>
              <a:t>Depth (m)</a:t>
            </a:r>
          </a:p>
        </p:txBody>
      </p:sp>
      <p:sp>
        <p:nvSpPr>
          <p:cNvPr id="32782" name="Text Box 11"/>
          <p:cNvSpPr txBox="1">
            <a:spLocks noChangeArrowheads="1"/>
          </p:cNvSpPr>
          <p:nvPr/>
        </p:nvSpPr>
        <p:spPr bwMode="auto">
          <a:xfrm>
            <a:off x="1900238" y="5089525"/>
            <a:ext cx="1614487" cy="357188"/>
          </a:xfrm>
          <a:prstGeom prst="rect">
            <a:avLst/>
          </a:prstGeom>
          <a:noFill/>
          <a:ln w="9525">
            <a:noFill/>
            <a:miter lim="800000"/>
            <a:headEnd/>
            <a:tailEnd/>
          </a:ln>
        </p:spPr>
        <p:txBody>
          <a:bodyPr lIns="82058" tIns="41029" rIns="82058" bIns="41029">
            <a:prstTxWarp prst="textNoShape">
              <a:avLst/>
            </a:prstTxWarp>
            <a:spAutoFit/>
          </a:bodyPr>
          <a:lstStyle/>
          <a:p>
            <a:pPr defTabSz="820738">
              <a:spcBef>
                <a:spcPct val="50000"/>
              </a:spcBef>
            </a:pPr>
            <a:r>
              <a:rPr lang="en-US"/>
              <a:t>Calendar Day</a:t>
            </a:r>
          </a:p>
        </p:txBody>
      </p:sp>
      <p:sp>
        <p:nvSpPr>
          <p:cNvPr id="32783" name="Rectangle 12"/>
          <p:cNvSpPr>
            <a:spLocks noChangeArrowheads="1"/>
          </p:cNvSpPr>
          <p:nvPr/>
        </p:nvSpPr>
        <p:spPr bwMode="auto">
          <a:xfrm>
            <a:off x="1933575" y="5422900"/>
            <a:ext cx="1490663" cy="130175"/>
          </a:xfrm>
          <a:prstGeom prst="rect">
            <a:avLst/>
          </a:prstGeom>
          <a:noFill/>
          <a:ln w="19050">
            <a:solidFill>
              <a:schemeClr val="tx1"/>
            </a:solidFill>
            <a:miter lim="800000"/>
            <a:headEnd/>
            <a:tailEnd/>
          </a:ln>
        </p:spPr>
        <p:txBody>
          <a:bodyPr wrap="none" anchor="ctr">
            <a:prstTxWarp prst="textNoShape">
              <a:avLst/>
            </a:prstTxWarp>
          </a:bodyPr>
          <a:lstStyle/>
          <a:p>
            <a:endParaRPr lang="en-US"/>
          </a:p>
        </p:txBody>
      </p:sp>
      <p:sp>
        <p:nvSpPr>
          <p:cNvPr id="32784" name="Rectangle 13"/>
          <p:cNvSpPr>
            <a:spLocks noChangeArrowheads="1"/>
          </p:cNvSpPr>
          <p:nvPr/>
        </p:nvSpPr>
        <p:spPr bwMode="auto">
          <a:xfrm>
            <a:off x="527050" y="3594100"/>
            <a:ext cx="195263" cy="857250"/>
          </a:xfrm>
          <a:prstGeom prst="rect">
            <a:avLst/>
          </a:prstGeom>
          <a:solidFill>
            <a:srgbClr val="FFFFFF"/>
          </a:solidFill>
          <a:ln w="9525">
            <a:noFill/>
            <a:miter lim="800000"/>
            <a:headEnd/>
            <a:tailEnd/>
          </a:ln>
        </p:spPr>
        <p:txBody>
          <a:bodyPr wrap="none" anchor="ctr">
            <a:prstTxWarp prst="textNoShape">
              <a:avLst/>
            </a:prstTxWarp>
          </a:bodyPr>
          <a:lstStyle/>
          <a:p>
            <a:endParaRPr lang="en-US"/>
          </a:p>
        </p:txBody>
      </p:sp>
      <p:sp>
        <p:nvSpPr>
          <p:cNvPr id="32785" name="Text Box 14"/>
          <p:cNvSpPr txBox="1">
            <a:spLocks noChangeArrowheads="1"/>
          </p:cNvSpPr>
          <p:nvPr/>
        </p:nvSpPr>
        <p:spPr bwMode="auto">
          <a:xfrm>
            <a:off x="896938" y="4565650"/>
            <a:ext cx="392112" cy="417513"/>
          </a:xfrm>
          <a:prstGeom prst="rect">
            <a:avLst/>
          </a:prstGeom>
          <a:noFill/>
          <a:ln w="9525">
            <a:noFill/>
            <a:miter lim="800000"/>
            <a:headEnd/>
            <a:tailEnd/>
          </a:ln>
        </p:spPr>
        <p:txBody>
          <a:bodyPr lIns="82058" tIns="41029" rIns="82058" bIns="41029">
            <a:prstTxWarp prst="textNoShape">
              <a:avLst/>
            </a:prstTxWarp>
            <a:spAutoFit/>
          </a:bodyPr>
          <a:lstStyle/>
          <a:p>
            <a:pPr defTabSz="820738">
              <a:spcBef>
                <a:spcPct val="50000"/>
              </a:spcBef>
            </a:pPr>
            <a:r>
              <a:rPr lang="en-US" sz="2200" b="1">
                <a:solidFill>
                  <a:srgbClr val="FFFFFF"/>
                </a:solidFill>
              </a:rPr>
              <a:t>B</a:t>
            </a:r>
          </a:p>
        </p:txBody>
      </p:sp>
      <p:sp>
        <p:nvSpPr>
          <p:cNvPr id="32786" name="Text Box 15"/>
          <p:cNvSpPr txBox="1">
            <a:spLocks noChangeArrowheads="1"/>
          </p:cNvSpPr>
          <p:nvPr/>
        </p:nvSpPr>
        <p:spPr bwMode="auto">
          <a:xfrm>
            <a:off x="1616075" y="5705475"/>
            <a:ext cx="2297113" cy="417513"/>
          </a:xfrm>
          <a:prstGeom prst="rect">
            <a:avLst/>
          </a:prstGeom>
          <a:noFill/>
          <a:ln w="9525">
            <a:noFill/>
            <a:miter lim="800000"/>
            <a:headEnd/>
            <a:tailEnd/>
          </a:ln>
        </p:spPr>
        <p:txBody>
          <a:bodyPr lIns="82058" tIns="41029" rIns="82058" bIns="41029">
            <a:prstTxWarp prst="textNoShape">
              <a:avLst/>
            </a:prstTxWarp>
            <a:spAutoFit/>
          </a:bodyPr>
          <a:lstStyle/>
          <a:p>
            <a:pPr defTabSz="820738">
              <a:spcBef>
                <a:spcPct val="50000"/>
              </a:spcBef>
            </a:pPr>
            <a:r>
              <a:rPr lang="en-US" sz="2200">
                <a:ea typeface="Times New Roman" charset="0"/>
                <a:cs typeface="Times New Roman" charset="0"/>
              </a:rPr>
              <a:t>μ</a:t>
            </a:r>
            <a:r>
              <a:rPr lang="en-US"/>
              <a:t>mol photons m</a:t>
            </a:r>
            <a:r>
              <a:rPr lang="en-US" baseline="30000"/>
              <a:t>-2</a:t>
            </a:r>
            <a:r>
              <a:rPr lang="en-US"/>
              <a:t> s</a:t>
            </a:r>
            <a:r>
              <a:rPr lang="en-US" baseline="30000"/>
              <a:t>-1</a:t>
            </a:r>
          </a:p>
        </p:txBody>
      </p:sp>
      <p:sp>
        <p:nvSpPr>
          <p:cNvPr id="32787" name="Text Box 16"/>
          <p:cNvSpPr txBox="1">
            <a:spLocks noChangeArrowheads="1"/>
          </p:cNvSpPr>
          <p:nvPr/>
        </p:nvSpPr>
        <p:spPr bwMode="auto">
          <a:xfrm>
            <a:off x="5129213" y="2054225"/>
            <a:ext cx="371475" cy="404813"/>
          </a:xfrm>
          <a:prstGeom prst="rect">
            <a:avLst/>
          </a:prstGeom>
          <a:noFill/>
          <a:ln w="9525">
            <a:noFill/>
            <a:miter lim="800000"/>
            <a:headEnd/>
            <a:tailEnd/>
          </a:ln>
        </p:spPr>
        <p:txBody>
          <a:bodyPr lIns="82058" tIns="41029" rIns="82058" bIns="41029">
            <a:prstTxWarp prst="textNoShape">
              <a:avLst/>
            </a:prstTxWarp>
            <a:spAutoFit/>
          </a:bodyPr>
          <a:lstStyle/>
          <a:p>
            <a:pPr defTabSz="820738">
              <a:spcBef>
                <a:spcPct val="50000"/>
              </a:spcBef>
            </a:pPr>
            <a:r>
              <a:rPr lang="en-US" sz="2200" b="1">
                <a:solidFill>
                  <a:srgbClr val="FFFFFF"/>
                </a:solidFill>
              </a:rPr>
              <a:t>C</a:t>
            </a:r>
          </a:p>
        </p:txBody>
      </p:sp>
      <p:sp>
        <p:nvSpPr>
          <p:cNvPr id="32788" name="Text Box 17"/>
          <p:cNvSpPr txBox="1">
            <a:spLocks noChangeArrowheads="1"/>
          </p:cNvSpPr>
          <p:nvPr/>
        </p:nvSpPr>
        <p:spPr bwMode="auto">
          <a:xfrm>
            <a:off x="6107113" y="5119688"/>
            <a:ext cx="1606550" cy="357187"/>
          </a:xfrm>
          <a:prstGeom prst="rect">
            <a:avLst/>
          </a:prstGeom>
          <a:noFill/>
          <a:ln w="9525">
            <a:noFill/>
            <a:miter lim="800000"/>
            <a:headEnd/>
            <a:tailEnd/>
          </a:ln>
        </p:spPr>
        <p:txBody>
          <a:bodyPr lIns="82058" tIns="41029" rIns="82058" bIns="41029">
            <a:prstTxWarp prst="textNoShape">
              <a:avLst/>
            </a:prstTxWarp>
            <a:spAutoFit/>
          </a:bodyPr>
          <a:lstStyle/>
          <a:p>
            <a:pPr defTabSz="820738">
              <a:spcBef>
                <a:spcPct val="50000"/>
              </a:spcBef>
            </a:pPr>
            <a:r>
              <a:rPr lang="en-US"/>
              <a:t>Calendar Day</a:t>
            </a:r>
          </a:p>
        </p:txBody>
      </p:sp>
      <p:sp>
        <p:nvSpPr>
          <p:cNvPr id="32789" name="Rectangle 18"/>
          <p:cNvSpPr>
            <a:spLocks noChangeArrowheads="1"/>
          </p:cNvSpPr>
          <p:nvPr/>
        </p:nvSpPr>
        <p:spPr bwMode="auto">
          <a:xfrm>
            <a:off x="6154738" y="5457825"/>
            <a:ext cx="1481137" cy="131763"/>
          </a:xfrm>
          <a:prstGeom prst="rect">
            <a:avLst/>
          </a:prstGeom>
          <a:noFill/>
          <a:ln w="19050">
            <a:solidFill>
              <a:schemeClr val="tx1"/>
            </a:solidFill>
            <a:miter lim="800000"/>
            <a:headEnd/>
            <a:tailEnd/>
          </a:ln>
        </p:spPr>
        <p:txBody>
          <a:bodyPr wrap="none" anchor="ctr">
            <a:prstTxWarp prst="textNoShape">
              <a:avLst/>
            </a:prstTxWarp>
          </a:bodyPr>
          <a:lstStyle/>
          <a:p>
            <a:endParaRPr lang="en-US"/>
          </a:p>
        </p:txBody>
      </p:sp>
      <p:sp>
        <p:nvSpPr>
          <p:cNvPr id="32790" name="Text Box 19"/>
          <p:cNvSpPr txBox="1">
            <a:spLocks noChangeArrowheads="1"/>
          </p:cNvSpPr>
          <p:nvPr/>
        </p:nvSpPr>
        <p:spPr bwMode="auto">
          <a:xfrm>
            <a:off x="5103813" y="4576763"/>
            <a:ext cx="393700" cy="417512"/>
          </a:xfrm>
          <a:prstGeom prst="rect">
            <a:avLst/>
          </a:prstGeom>
          <a:noFill/>
          <a:ln w="9525">
            <a:noFill/>
            <a:miter lim="800000"/>
            <a:headEnd/>
            <a:tailEnd/>
          </a:ln>
        </p:spPr>
        <p:txBody>
          <a:bodyPr lIns="82058" tIns="41029" rIns="82058" bIns="41029">
            <a:prstTxWarp prst="textNoShape">
              <a:avLst/>
            </a:prstTxWarp>
            <a:spAutoFit/>
          </a:bodyPr>
          <a:lstStyle/>
          <a:p>
            <a:pPr defTabSz="820738">
              <a:spcBef>
                <a:spcPct val="50000"/>
              </a:spcBef>
            </a:pPr>
            <a:r>
              <a:rPr lang="en-US" sz="2200" b="1">
                <a:solidFill>
                  <a:srgbClr val="FFFFFF"/>
                </a:solidFill>
              </a:rPr>
              <a:t>D</a:t>
            </a:r>
          </a:p>
        </p:txBody>
      </p:sp>
      <p:sp>
        <p:nvSpPr>
          <p:cNvPr id="32791" name="Text Box 20"/>
          <p:cNvSpPr txBox="1">
            <a:spLocks noChangeArrowheads="1"/>
          </p:cNvSpPr>
          <p:nvPr/>
        </p:nvSpPr>
        <p:spPr bwMode="auto">
          <a:xfrm>
            <a:off x="6691313" y="5842000"/>
            <a:ext cx="712787" cy="357188"/>
          </a:xfrm>
          <a:prstGeom prst="rect">
            <a:avLst/>
          </a:prstGeom>
          <a:noFill/>
          <a:ln w="9525">
            <a:noFill/>
            <a:miter lim="800000"/>
            <a:headEnd/>
            <a:tailEnd/>
          </a:ln>
        </p:spPr>
        <p:txBody>
          <a:bodyPr lIns="82058" tIns="41029" rIns="82058" bIns="41029">
            <a:prstTxWarp prst="textNoShape">
              <a:avLst/>
            </a:prstTxWarp>
            <a:spAutoFit/>
          </a:bodyPr>
          <a:lstStyle/>
          <a:p>
            <a:pPr defTabSz="820738">
              <a:spcBef>
                <a:spcPct val="50000"/>
              </a:spcBef>
            </a:pPr>
            <a:r>
              <a:rPr lang="en-US"/>
              <a:t>(m</a:t>
            </a:r>
            <a:r>
              <a:rPr lang="en-US" baseline="30000"/>
              <a:t>-1</a:t>
            </a:r>
            <a:r>
              <a:rPr lang="en-US"/>
              <a:t>)</a:t>
            </a:r>
          </a:p>
        </p:txBody>
      </p:sp>
      <p:graphicFrame>
        <p:nvGraphicFramePr>
          <p:cNvPr id="32773" name="Object 5"/>
          <p:cNvGraphicFramePr>
            <a:graphicFrameLocks noChangeAspect="1"/>
          </p:cNvGraphicFramePr>
          <p:nvPr/>
        </p:nvGraphicFramePr>
        <p:xfrm>
          <a:off x="6378575" y="5842000"/>
          <a:ext cx="398463" cy="406400"/>
        </p:xfrm>
        <a:graphic>
          <a:graphicData uri="http://schemas.openxmlformats.org/presentationml/2006/ole">
            <mc:AlternateContent xmlns:mc="http://schemas.openxmlformats.org/markup-compatibility/2006">
              <mc:Choice xmlns:v="urn:schemas-microsoft-com:vml" Requires="v">
                <p:oleObj spid="_x0000_s32892" name="Equation" r:id="rId11" imgW="228600" imgH="241200" progId="Equation.3">
                  <p:embed/>
                </p:oleObj>
              </mc:Choice>
              <mc:Fallback>
                <p:oleObj name="Equation" r:id="rId11" imgW="228600" imgH="241200" progId="Equation.3">
                  <p:embed/>
                  <p:pic>
                    <p:nvPicPr>
                      <p:cNvPr id="0"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78575" y="5842000"/>
                        <a:ext cx="398463"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2792" name="Rectangle 22"/>
          <p:cNvSpPr>
            <a:spLocks noChangeArrowheads="1"/>
          </p:cNvSpPr>
          <p:nvPr/>
        </p:nvSpPr>
        <p:spPr bwMode="auto">
          <a:xfrm>
            <a:off x="4756150" y="3594100"/>
            <a:ext cx="196850" cy="857250"/>
          </a:xfrm>
          <a:prstGeom prst="rect">
            <a:avLst/>
          </a:prstGeom>
          <a:solidFill>
            <a:srgbClr val="FFFFFF"/>
          </a:solidFill>
          <a:ln w="9525">
            <a:noFill/>
            <a:miter lim="800000"/>
            <a:headEnd/>
            <a:tailEnd/>
          </a:ln>
        </p:spPr>
        <p:txBody>
          <a:bodyPr wrap="none" anchor="ctr">
            <a:prstTxWarp prst="textNoShape">
              <a:avLst/>
            </a:prstTxWarp>
          </a:bodyPr>
          <a:lstStyle/>
          <a:p>
            <a:endParaRPr lang="en-US"/>
          </a:p>
        </p:txBody>
      </p:sp>
      <p:sp>
        <p:nvSpPr>
          <p:cNvPr id="32793" name="Text Box 23"/>
          <p:cNvSpPr txBox="1">
            <a:spLocks noChangeArrowheads="1"/>
          </p:cNvSpPr>
          <p:nvPr/>
        </p:nvSpPr>
        <p:spPr bwMode="auto">
          <a:xfrm rot="-5400000">
            <a:off x="4098131" y="3772694"/>
            <a:ext cx="1209675" cy="357188"/>
          </a:xfrm>
          <a:prstGeom prst="rect">
            <a:avLst/>
          </a:prstGeom>
          <a:noFill/>
          <a:ln w="9525">
            <a:noFill/>
            <a:miter lim="800000"/>
            <a:headEnd/>
            <a:tailEnd/>
          </a:ln>
        </p:spPr>
        <p:txBody>
          <a:bodyPr lIns="82058" tIns="41029" rIns="82058" bIns="41029">
            <a:prstTxWarp prst="textNoShape">
              <a:avLst/>
            </a:prstTxWarp>
            <a:spAutoFit/>
          </a:bodyPr>
          <a:lstStyle/>
          <a:p>
            <a:pPr defTabSz="820738">
              <a:spcBef>
                <a:spcPct val="50000"/>
              </a:spcBef>
            </a:pPr>
            <a:r>
              <a:rPr lang="en-US"/>
              <a:t>Depth (m)</a:t>
            </a:r>
          </a:p>
        </p:txBody>
      </p:sp>
      <p:pic>
        <p:nvPicPr>
          <p:cNvPr id="32794" name="Picture 24"/>
          <p:cNvPicPr>
            <a:picLocks noChangeAspect="1" noChangeArrowheads="1"/>
          </p:cNvPicPr>
          <p:nvPr/>
        </p:nvPicPr>
        <p:blipFill>
          <a:blip r:embed="rId13"/>
          <a:srcRect l="7256" t="61661" b="30566"/>
          <a:stretch>
            <a:fillRect/>
          </a:stretch>
        </p:blipFill>
        <p:spPr bwMode="auto">
          <a:xfrm>
            <a:off x="795338" y="2373313"/>
            <a:ext cx="3652837" cy="247650"/>
          </a:xfrm>
          <a:prstGeom prst="rect">
            <a:avLst/>
          </a:prstGeom>
          <a:noFill/>
          <a:ln w="9525">
            <a:noFill/>
            <a:miter lim="800000"/>
            <a:headEnd/>
            <a:tailEnd/>
          </a:ln>
        </p:spPr>
      </p:pic>
      <p:grpSp>
        <p:nvGrpSpPr>
          <p:cNvPr id="32795" name="Group 25"/>
          <p:cNvGrpSpPr>
            <a:grpSpLocks/>
          </p:cNvGrpSpPr>
          <p:nvPr/>
        </p:nvGrpSpPr>
        <p:grpSpPr bwMode="auto">
          <a:xfrm>
            <a:off x="354013" y="390525"/>
            <a:ext cx="627062" cy="2141538"/>
            <a:chOff x="365" y="633"/>
            <a:chExt cx="435" cy="1529"/>
          </a:xfrm>
        </p:grpSpPr>
        <p:sp>
          <p:nvSpPr>
            <p:cNvPr id="32807" name="Text Box 26"/>
            <p:cNvSpPr txBox="1">
              <a:spLocks noChangeArrowheads="1"/>
            </p:cNvSpPr>
            <p:nvPr/>
          </p:nvSpPr>
          <p:spPr bwMode="auto">
            <a:xfrm>
              <a:off x="443" y="1618"/>
              <a:ext cx="357" cy="212"/>
            </a:xfrm>
            <a:prstGeom prst="rect">
              <a:avLst/>
            </a:prstGeom>
            <a:noFill/>
            <a:ln w="9525">
              <a:noFill/>
              <a:miter lim="800000"/>
              <a:headEnd/>
              <a:tailEnd/>
            </a:ln>
          </p:spPr>
          <p:txBody>
            <a:bodyPr lIns="82058" tIns="41029" rIns="82058" bIns="41029">
              <a:prstTxWarp prst="textNoShape">
                <a:avLst/>
              </a:prstTxWarp>
              <a:spAutoFit/>
            </a:bodyPr>
            <a:lstStyle/>
            <a:p>
              <a:pPr defTabSz="820738">
                <a:spcBef>
                  <a:spcPct val="50000"/>
                </a:spcBef>
              </a:pPr>
              <a:r>
                <a:rPr lang="en-US" sz="1400" b="1"/>
                <a:t>500</a:t>
              </a:r>
            </a:p>
          </p:txBody>
        </p:sp>
        <p:sp>
          <p:nvSpPr>
            <p:cNvPr id="32808" name="Text Box 27"/>
            <p:cNvSpPr txBox="1">
              <a:spLocks noChangeArrowheads="1"/>
            </p:cNvSpPr>
            <p:nvPr/>
          </p:nvSpPr>
          <p:spPr bwMode="auto">
            <a:xfrm>
              <a:off x="365" y="1290"/>
              <a:ext cx="426" cy="212"/>
            </a:xfrm>
            <a:prstGeom prst="rect">
              <a:avLst/>
            </a:prstGeom>
            <a:noFill/>
            <a:ln w="9525">
              <a:noFill/>
              <a:miter lim="800000"/>
              <a:headEnd/>
              <a:tailEnd/>
            </a:ln>
          </p:spPr>
          <p:txBody>
            <a:bodyPr lIns="82058" tIns="41029" rIns="82058" bIns="41029">
              <a:prstTxWarp prst="textNoShape">
                <a:avLst/>
              </a:prstTxWarp>
              <a:spAutoFit/>
            </a:bodyPr>
            <a:lstStyle/>
            <a:p>
              <a:pPr defTabSz="820738">
                <a:spcBef>
                  <a:spcPct val="50000"/>
                </a:spcBef>
              </a:pPr>
              <a:r>
                <a:rPr lang="en-US" sz="1400" b="1"/>
                <a:t>1000</a:t>
              </a:r>
            </a:p>
          </p:txBody>
        </p:sp>
        <p:sp>
          <p:nvSpPr>
            <p:cNvPr id="32809" name="Text Box 28"/>
            <p:cNvSpPr txBox="1">
              <a:spLocks noChangeArrowheads="1"/>
            </p:cNvSpPr>
            <p:nvPr/>
          </p:nvSpPr>
          <p:spPr bwMode="auto">
            <a:xfrm>
              <a:off x="365" y="961"/>
              <a:ext cx="423" cy="212"/>
            </a:xfrm>
            <a:prstGeom prst="rect">
              <a:avLst/>
            </a:prstGeom>
            <a:noFill/>
            <a:ln w="9525">
              <a:noFill/>
              <a:miter lim="800000"/>
              <a:headEnd/>
              <a:tailEnd/>
            </a:ln>
          </p:spPr>
          <p:txBody>
            <a:bodyPr lIns="82058" tIns="41029" rIns="82058" bIns="41029">
              <a:prstTxWarp prst="textNoShape">
                <a:avLst/>
              </a:prstTxWarp>
              <a:spAutoFit/>
            </a:bodyPr>
            <a:lstStyle/>
            <a:p>
              <a:pPr defTabSz="820738">
                <a:spcBef>
                  <a:spcPct val="50000"/>
                </a:spcBef>
              </a:pPr>
              <a:r>
                <a:rPr lang="en-US" sz="1400" b="1"/>
                <a:t>1500</a:t>
              </a:r>
            </a:p>
          </p:txBody>
        </p:sp>
        <p:sp>
          <p:nvSpPr>
            <p:cNvPr id="32810" name="Text Box 29"/>
            <p:cNvSpPr txBox="1">
              <a:spLocks noChangeArrowheads="1"/>
            </p:cNvSpPr>
            <p:nvPr/>
          </p:nvSpPr>
          <p:spPr bwMode="auto">
            <a:xfrm>
              <a:off x="365" y="633"/>
              <a:ext cx="423" cy="212"/>
            </a:xfrm>
            <a:prstGeom prst="rect">
              <a:avLst/>
            </a:prstGeom>
            <a:noFill/>
            <a:ln w="9525">
              <a:noFill/>
              <a:miter lim="800000"/>
              <a:headEnd/>
              <a:tailEnd/>
            </a:ln>
          </p:spPr>
          <p:txBody>
            <a:bodyPr lIns="82058" tIns="41029" rIns="82058" bIns="41029">
              <a:prstTxWarp prst="textNoShape">
                <a:avLst/>
              </a:prstTxWarp>
              <a:spAutoFit/>
            </a:bodyPr>
            <a:lstStyle/>
            <a:p>
              <a:pPr defTabSz="820738">
                <a:spcBef>
                  <a:spcPct val="50000"/>
                </a:spcBef>
              </a:pPr>
              <a:r>
                <a:rPr lang="en-US" sz="1400" b="1"/>
                <a:t>2000</a:t>
              </a:r>
            </a:p>
          </p:txBody>
        </p:sp>
        <p:sp>
          <p:nvSpPr>
            <p:cNvPr id="32811" name="Text Box 30"/>
            <p:cNvSpPr txBox="1">
              <a:spLocks noChangeArrowheads="1"/>
            </p:cNvSpPr>
            <p:nvPr/>
          </p:nvSpPr>
          <p:spPr bwMode="auto">
            <a:xfrm>
              <a:off x="587" y="1950"/>
              <a:ext cx="181" cy="212"/>
            </a:xfrm>
            <a:prstGeom prst="rect">
              <a:avLst/>
            </a:prstGeom>
            <a:noFill/>
            <a:ln w="9525">
              <a:noFill/>
              <a:miter lim="800000"/>
              <a:headEnd/>
              <a:tailEnd/>
            </a:ln>
          </p:spPr>
          <p:txBody>
            <a:bodyPr lIns="82058" tIns="41029" rIns="82058" bIns="41029">
              <a:prstTxWarp prst="textNoShape">
                <a:avLst/>
              </a:prstTxWarp>
              <a:spAutoFit/>
            </a:bodyPr>
            <a:lstStyle/>
            <a:p>
              <a:pPr defTabSz="820738">
                <a:spcBef>
                  <a:spcPct val="50000"/>
                </a:spcBef>
              </a:pPr>
              <a:r>
                <a:rPr lang="en-US" sz="1400" b="1"/>
                <a:t>0</a:t>
              </a:r>
            </a:p>
          </p:txBody>
        </p:sp>
      </p:grpSp>
      <p:graphicFrame>
        <p:nvGraphicFramePr>
          <p:cNvPr id="32774" name="Object 6"/>
          <p:cNvGraphicFramePr>
            <a:graphicFrameLocks noChangeAspect="1"/>
          </p:cNvGraphicFramePr>
          <p:nvPr/>
        </p:nvGraphicFramePr>
        <p:xfrm>
          <a:off x="4681538" y="2501900"/>
          <a:ext cx="4219575" cy="285750"/>
        </p:xfrm>
        <a:graphic>
          <a:graphicData uri="http://schemas.openxmlformats.org/presentationml/2006/ole">
            <mc:AlternateContent xmlns:mc="http://schemas.openxmlformats.org/markup-compatibility/2006">
              <mc:Choice xmlns:v="urn:schemas-microsoft-com:vml" Requires="v">
                <p:oleObj spid="_x0000_s32893" name="Chart" r:id="rId14" imgW="7061200" imgH="4343400" progId="Excel.Sheet.8">
                  <p:embed/>
                </p:oleObj>
              </mc:Choice>
              <mc:Fallback>
                <p:oleObj name="Chart" r:id="rId14" imgW="7061200" imgH="4343400" progId="Excel.Sheet.8">
                  <p:embed/>
                  <p:pic>
                    <p:nvPicPr>
                      <p:cNvPr id="0" name="Picture 6"/>
                      <p:cNvPicPr>
                        <a:picLocks noChangeAspect="1" noChangeArrowheads="1"/>
                      </p:cNvPicPr>
                      <p:nvPr/>
                    </p:nvPicPr>
                    <p:blipFill>
                      <a:blip r:embed="rId15">
                        <a:extLst>
                          <a:ext uri="{28A0092B-C50C-407E-A947-70E740481C1C}">
                            <a14:useLocalDpi xmlns:a14="http://schemas.microsoft.com/office/drawing/2010/main" val="0"/>
                          </a:ext>
                        </a:extLst>
                      </a:blip>
                      <a:srcRect t="88565"/>
                      <a:stretch>
                        <a:fillRect/>
                      </a:stretch>
                    </p:blipFill>
                    <p:spPr bwMode="auto">
                      <a:xfrm>
                        <a:off x="4681538" y="2501900"/>
                        <a:ext cx="4219575"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2775" name="Object 7"/>
          <p:cNvGraphicFramePr>
            <a:graphicFrameLocks noChangeAspect="1"/>
          </p:cNvGraphicFramePr>
          <p:nvPr/>
        </p:nvGraphicFramePr>
        <p:xfrm>
          <a:off x="4710113" y="388938"/>
          <a:ext cx="393700" cy="2106612"/>
        </p:xfrm>
        <a:graphic>
          <a:graphicData uri="http://schemas.openxmlformats.org/presentationml/2006/ole">
            <mc:AlternateContent xmlns:mc="http://schemas.openxmlformats.org/markup-compatibility/2006">
              <mc:Choice xmlns:v="urn:schemas-microsoft-com:vml" Requires="v">
                <p:oleObj spid="_x0000_s32894" name="Chart" r:id="rId16" imgW="7061200" imgH="4343400" progId="Excel.Sheet.8">
                  <p:embed/>
                </p:oleObj>
              </mc:Choice>
              <mc:Fallback>
                <p:oleObj name="Chart" r:id="rId16" imgW="7061200" imgH="4343400" progId="Excel.Sheet.8">
                  <p:embed/>
                  <p:pic>
                    <p:nvPicPr>
                      <p:cNvPr id="0" name="Picture 7"/>
                      <p:cNvPicPr>
                        <a:picLocks noChangeAspect="1" noChangeArrowheads="1"/>
                      </p:cNvPicPr>
                      <p:nvPr/>
                    </p:nvPicPr>
                    <p:blipFill>
                      <a:blip r:embed="rId15">
                        <a:extLst>
                          <a:ext uri="{28A0092B-C50C-407E-A947-70E740481C1C}">
                            <a14:useLocalDpi xmlns:a14="http://schemas.microsoft.com/office/drawing/2010/main" val="0"/>
                          </a:ext>
                        </a:extLst>
                      </a:blip>
                      <a:srcRect r="90698" b="15695"/>
                      <a:stretch>
                        <a:fillRect/>
                      </a:stretch>
                    </p:blipFill>
                    <p:spPr bwMode="auto">
                      <a:xfrm>
                        <a:off x="4710113" y="388938"/>
                        <a:ext cx="393700" cy="210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2796" name="Text Box 33"/>
          <p:cNvSpPr txBox="1">
            <a:spLocks noChangeArrowheads="1"/>
          </p:cNvSpPr>
          <p:nvPr/>
        </p:nvSpPr>
        <p:spPr bwMode="auto">
          <a:xfrm>
            <a:off x="5848350" y="887413"/>
            <a:ext cx="617538" cy="215900"/>
          </a:xfrm>
          <a:prstGeom prst="rect">
            <a:avLst/>
          </a:prstGeom>
          <a:noFill/>
          <a:ln w="9525">
            <a:noFill/>
            <a:miter lim="800000"/>
            <a:headEnd/>
            <a:tailEnd/>
          </a:ln>
        </p:spPr>
        <p:txBody>
          <a:bodyPr lIns="82058" tIns="41029" rIns="82058" bIns="41029">
            <a:prstTxWarp prst="textNoShape">
              <a:avLst/>
            </a:prstTxWarp>
            <a:spAutoFit/>
          </a:bodyPr>
          <a:lstStyle/>
          <a:p>
            <a:pPr defTabSz="820738">
              <a:spcBef>
                <a:spcPct val="50000"/>
              </a:spcBef>
            </a:pPr>
            <a:r>
              <a:rPr lang="en-US" sz="900" b="1"/>
              <a:t>surface</a:t>
            </a:r>
          </a:p>
        </p:txBody>
      </p:sp>
      <p:sp>
        <p:nvSpPr>
          <p:cNvPr id="32797" name="Text Box 34"/>
          <p:cNvSpPr txBox="1">
            <a:spLocks noChangeArrowheads="1"/>
          </p:cNvSpPr>
          <p:nvPr/>
        </p:nvSpPr>
        <p:spPr bwMode="auto">
          <a:xfrm>
            <a:off x="6310313" y="1217613"/>
            <a:ext cx="398462" cy="215900"/>
          </a:xfrm>
          <a:prstGeom prst="rect">
            <a:avLst/>
          </a:prstGeom>
          <a:noFill/>
          <a:ln w="9525">
            <a:noFill/>
            <a:miter lim="800000"/>
            <a:headEnd/>
            <a:tailEnd/>
          </a:ln>
        </p:spPr>
        <p:txBody>
          <a:bodyPr lIns="82058" tIns="41029" rIns="82058" bIns="41029">
            <a:prstTxWarp prst="textNoShape">
              <a:avLst/>
            </a:prstTxWarp>
            <a:spAutoFit/>
          </a:bodyPr>
          <a:lstStyle/>
          <a:p>
            <a:pPr defTabSz="820738">
              <a:spcBef>
                <a:spcPct val="50000"/>
              </a:spcBef>
            </a:pPr>
            <a:r>
              <a:rPr lang="en-US" sz="900" b="1"/>
              <a:t>1m</a:t>
            </a:r>
          </a:p>
        </p:txBody>
      </p:sp>
      <p:sp>
        <p:nvSpPr>
          <p:cNvPr id="32798" name="Text Box 35"/>
          <p:cNvSpPr txBox="1">
            <a:spLocks noChangeArrowheads="1"/>
          </p:cNvSpPr>
          <p:nvPr/>
        </p:nvSpPr>
        <p:spPr bwMode="auto">
          <a:xfrm>
            <a:off x="6364288" y="1416050"/>
            <a:ext cx="398462" cy="215900"/>
          </a:xfrm>
          <a:prstGeom prst="rect">
            <a:avLst/>
          </a:prstGeom>
          <a:noFill/>
          <a:ln w="9525">
            <a:noFill/>
            <a:miter lim="800000"/>
            <a:headEnd/>
            <a:tailEnd/>
          </a:ln>
        </p:spPr>
        <p:txBody>
          <a:bodyPr lIns="82058" tIns="41029" rIns="82058" bIns="41029">
            <a:prstTxWarp prst="textNoShape">
              <a:avLst/>
            </a:prstTxWarp>
            <a:spAutoFit/>
          </a:bodyPr>
          <a:lstStyle/>
          <a:p>
            <a:pPr defTabSz="820738">
              <a:spcBef>
                <a:spcPct val="50000"/>
              </a:spcBef>
            </a:pPr>
            <a:r>
              <a:rPr lang="en-US" sz="900" b="1"/>
              <a:t>2m</a:t>
            </a:r>
          </a:p>
        </p:txBody>
      </p:sp>
      <p:sp>
        <p:nvSpPr>
          <p:cNvPr id="32799" name="Text Box 36"/>
          <p:cNvSpPr txBox="1">
            <a:spLocks noChangeArrowheads="1"/>
          </p:cNvSpPr>
          <p:nvPr/>
        </p:nvSpPr>
        <p:spPr bwMode="auto">
          <a:xfrm>
            <a:off x="6515100" y="1603375"/>
            <a:ext cx="398463" cy="215900"/>
          </a:xfrm>
          <a:prstGeom prst="rect">
            <a:avLst/>
          </a:prstGeom>
          <a:noFill/>
          <a:ln w="9525">
            <a:noFill/>
            <a:miter lim="800000"/>
            <a:headEnd/>
            <a:tailEnd/>
          </a:ln>
        </p:spPr>
        <p:txBody>
          <a:bodyPr lIns="82058" tIns="41029" rIns="82058" bIns="41029">
            <a:prstTxWarp prst="textNoShape">
              <a:avLst/>
            </a:prstTxWarp>
            <a:spAutoFit/>
          </a:bodyPr>
          <a:lstStyle/>
          <a:p>
            <a:pPr defTabSz="820738">
              <a:spcBef>
                <a:spcPct val="50000"/>
              </a:spcBef>
            </a:pPr>
            <a:r>
              <a:rPr lang="en-US" sz="900" b="1"/>
              <a:t>5m</a:t>
            </a:r>
          </a:p>
        </p:txBody>
      </p:sp>
      <p:sp>
        <p:nvSpPr>
          <p:cNvPr id="32800" name="Text Box 37"/>
          <p:cNvSpPr txBox="1">
            <a:spLocks noChangeArrowheads="1"/>
          </p:cNvSpPr>
          <p:nvPr/>
        </p:nvSpPr>
        <p:spPr bwMode="auto">
          <a:xfrm>
            <a:off x="6673850" y="1725613"/>
            <a:ext cx="398463" cy="215900"/>
          </a:xfrm>
          <a:prstGeom prst="rect">
            <a:avLst/>
          </a:prstGeom>
          <a:noFill/>
          <a:ln w="9525">
            <a:noFill/>
            <a:miter lim="800000"/>
            <a:headEnd/>
            <a:tailEnd/>
          </a:ln>
        </p:spPr>
        <p:txBody>
          <a:bodyPr lIns="82058" tIns="41029" rIns="82058" bIns="41029">
            <a:prstTxWarp prst="textNoShape">
              <a:avLst/>
            </a:prstTxWarp>
            <a:spAutoFit/>
          </a:bodyPr>
          <a:lstStyle/>
          <a:p>
            <a:pPr defTabSz="820738">
              <a:spcBef>
                <a:spcPct val="50000"/>
              </a:spcBef>
            </a:pPr>
            <a:r>
              <a:rPr lang="en-US" sz="900" b="1"/>
              <a:t>13m</a:t>
            </a:r>
          </a:p>
        </p:txBody>
      </p:sp>
      <p:sp>
        <p:nvSpPr>
          <p:cNvPr id="32801" name="Rectangle 38"/>
          <p:cNvSpPr>
            <a:spLocks noChangeArrowheads="1"/>
          </p:cNvSpPr>
          <p:nvPr/>
        </p:nvSpPr>
        <p:spPr bwMode="auto">
          <a:xfrm>
            <a:off x="5992813" y="2573338"/>
            <a:ext cx="1922462" cy="349250"/>
          </a:xfrm>
          <a:prstGeom prst="rect">
            <a:avLst/>
          </a:prstGeom>
          <a:noFill/>
          <a:ln w="9525">
            <a:noFill/>
            <a:miter lim="800000"/>
            <a:headEnd/>
            <a:tailEnd/>
          </a:ln>
        </p:spPr>
        <p:txBody>
          <a:bodyPr wrap="none" lIns="82058" tIns="41029" rIns="82058" bIns="41029">
            <a:prstTxWarp prst="textNoShape">
              <a:avLst/>
            </a:prstTxWarp>
            <a:spAutoFit/>
          </a:bodyPr>
          <a:lstStyle/>
          <a:p>
            <a:pPr defTabSz="820738"/>
            <a:r>
              <a:rPr lang="en-US"/>
              <a:t>Wavelength (nm)</a:t>
            </a:r>
          </a:p>
        </p:txBody>
      </p:sp>
      <p:sp>
        <p:nvSpPr>
          <p:cNvPr id="32802" name="Text Box 40"/>
          <p:cNvSpPr txBox="1">
            <a:spLocks noChangeArrowheads="1"/>
          </p:cNvSpPr>
          <p:nvPr/>
        </p:nvSpPr>
        <p:spPr bwMode="auto">
          <a:xfrm>
            <a:off x="1873250" y="2614613"/>
            <a:ext cx="1641475" cy="357187"/>
          </a:xfrm>
          <a:prstGeom prst="rect">
            <a:avLst/>
          </a:prstGeom>
          <a:noFill/>
          <a:ln w="9525">
            <a:noFill/>
            <a:miter lim="800000"/>
            <a:headEnd/>
            <a:tailEnd/>
          </a:ln>
        </p:spPr>
        <p:txBody>
          <a:bodyPr lIns="82058" tIns="41029" rIns="82058" bIns="41029">
            <a:prstTxWarp prst="textNoShape">
              <a:avLst/>
            </a:prstTxWarp>
            <a:spAutoFit/>
          </a:bodyPr>
          <a:lstStyle/>
          <a:p>
            <a:pPr defTabSz="820738">
              <a:spcBef>
                <a:spcPct val="50000"/>
              </a:spcBef>
            </a:pPr>
            <a:r>
              <a:rPr lang="en-US"/>
              <a:t>Calendar Day</a:t>
            </a:r>
          </a:p>
        </p:txBody>
      </p:sp>
      <p:sp>
        <p:nvSpPr>
          <p:cNvPr id="32803" name="Text Box 41"/>
          <p:cNvSpPr txBox="1">
            <a:spLocks noChangeArrowheads="1"/>
          </p:cNvSpPr>
          <p:nvPr/>
        </p:nvSpPr>
        <p:spPr bwMode="auto">
          <a:xfrm>
            <a:off x="909638" y="2032000"/>
            <a:ext cx="369887" cy="403225"/>
          </a:xfrm>
          <a:prstGeom prst="rect">
            <a:avLst/>
          </a:prstGeom>
          <a:noFill/>
          <a:ln w="9525">
            <a:noFill/>
            <a:miter lim="800000"/>
            <a:headEnd/>
            <a:tailEnd/>
          </a:ln>
        </p:spPr>
        <p:txBody>
          <a:bodyPr lIns="82058" tIns="41029" rIns="82058" bIns="41029">
            <a:prstTxWarp prst="textNoShape">
              <a:avLst/>
            </a:prstTxWarp>
            <a:spAutoFit/>
          </a:bodyPr>
          <a:lstStyle/>
          <a:p>
            <a:pPr defTabSz="820738">
              <a:spcBef>
                <a:spcPct val="50000"/>
              </a:spcBef>
            </a:pPr>
            <a:r>
              <a:rPr lang="en-US" sz="2200" b="1"/>
              <a:t>A</a:t>
            </a:r>
          </a:p>
        </p:txBody>
      </p:sp>
      <p:pic>
        <p:nvPicPr>
          <p:cNvPr id="32804" name="Picture 42"/>
          <p:cNvPicPr>
            <a:picLocks noChangeAspect="1" noChangeArrowheads="1"/>
          </p:cNvPicPr>
          <p:nvPr/>
        </p:nvPicPr>
        <p:blipFill>
          <a:blip r:embed="rId4"/>
          <a:srcRect t="94090" b="792"/>
          <a:stretch>
            <a:fillRect/>
          </a:stretch>
        </p:blipFill>
        <p:spPr bwMode="auto">
          <a:xfrm>
            <a:off x="498475" y="5616575"/>
            <a:ext cx="3935413" cy="153988"/>
          </a:xfrm>
          <a:prstGeom prst="rect">
            <a:avLst/>
          </a:prstGeom>
          <a:noFill/>
          <a:ln w="9525">
            <a:noFill/>
            <a:miter lim="800000"/>
            <a:headEnd/>
            <a:tailEnd/>
          </a:ln>
        </p:spPr>
      </p:pic>
      <p:pic>
        <p:nvPicPr>
          <p:cNvPr id="32805" name="Picture 43"/>
          <p:cNvPicPr>
            <a:picLocks noChangeAspect="1" noChangeArrowheads="1"/>
          </p:cNvPicPr>
          <p:nvPr/>
        </p:nvPicPr>
        <p:blipFill>
          <a:blip r:embed="rId3"/>
          <a:srcRect t="93799" b="1167"/>
          <a:stretch>
            <a:fillRect/>
          </a:stretch>
        </p:blipFill>
        <p:spPr bwMode="auto">
          <a:xfrm>
            <a:off x="4781550" y="5637213"/>
            <a:ext cx="3902075" cy="155575"/>
          </a:xfrm>
          <a:prstGeom prst="rect">
            <a:avLst/>
          </a:prstGeom>
          <a:noFill/>
          <a:ln w="9525">
            <a:noFill/>
            <a:miter lim="800000"/>
            <a:headEnd/>
            <a:tailEnd/>
          </a:ln>
        </p:spPr>
      </p:pic>
      <p:sp>
        <p:nvSpPr>
          <p:cNvPr id="32806" name="TextBox 44"/>
          <p:cNvSpPr txBox="1">
            <a:spLocks noChangeArrowheads="1"/>
          </p:cNvSpPr>
          <p:nvPr/>
        </p:nvSpPr>
        <p:spPr bwMode="auto">
          <a:xfrm>
            <a:off x="109538" y="5829300"/>
            <a:ext cx="1262062" cy="277813"/>
          </a:xfrm>
          <a:prstGeom prst="rect">
            <a:avLst/>
          </a:prstGeom>
          <a:noFill/>
          <a:ln w="9525">
            <a:noFill/>
            <a:miter lim="800000"/>
            <a:headEnd/>
            <a:tailEnd/>
          </a:ln>
        </p:spPr>
        <p:txBody>
          <a:bodyPr wrap="none">
            <a:prstTxWarp prst="textNoShape">
              <a:avLst/>
            </a:prstTxWarp>
            <a:spAutoFit/>
          </a:bodyPr>
          <a:lstStyle/>
          <a:p>
            <a:r>
              <a:rPr lang="en-US" sz="1200">
                <a:latin typeface="Gill Sans" charset="0"/>
                <a:ea typeface="Gill Sans" charset="0"/>
                <a:cs typeface="Gill Sans" charset="0"/>
              </a:rPr>
              <a:t>Oliver et al. 2004</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50"/>
          <p:cNvGrpSpPr>
            <a:grpSpLocks/>
          </p:cNvGrpSpPr>
          <p:nvPr/>
        </p:nvGrpSpPr>
        <p:grpSpPr bwMode="auto">
          <a:xfrm>
            <a:off x="1216025" y="966788"/>
            <a:ext cx="6503988" cy="4786312"/>
            <a:chOff x="1216025" y="966788"/>
            <a:chExt cx="6503988" cy="4786312"/>
          </a:xfrm>
        </p:grpSpPr>
        <p:sp>
          <p:nvSpPr>
            <p:cNvPr id="33797" name="Rectangle 2"/>
            <p:cNvSpPr>
              <a:spLocks noChangeArrowheads="1"/>
            </p:cNvSpPr>
            <p:nvPr/>
          </p:nvSpPr>
          <p:spPr bwMode="auto">
            <a:xfrm>
              <a:off x="2520950" y="1349375"/>
              <a:ext cx="4854575" cy="3449638"/>
            </a:xfrm>
            <a:prstGeom prst="rect">
              <a:avLst/>
            </a:prstGeom>
            <a:noFill/>
            <a:ln w="12700">
              <a:noFill/>
              <a:miter lim="800000"/>
              <a:headEnd/>
              <a:tailEnd/>
            </a:ln>
          </p:spPr>
          <p:txBody>
            <a:bodyPr wrap="none" anchor="ctr">
              <a:prstTxWarp prst="textNoShape">
                <a:avLst/>
              </a:prstTxWarp>
            </a:bodyPr>
            <a:lstStyle/>
            <a:p>
              <a:endParaRPr lang="en-US"/>
            </a:p>
          </p:txBody>
        </p:sp>
        <p:sp>
          <p:nvSpPr>
            <p:cNvPr id="33798" name="Rectangle 3"/>
            <p:cNvSpPr>
              <a:spLocks noChangeArrowheads="1"/>
            </p:cNvSpPr>
            <p:nvPr/>
          </p:nvSpPr>
          <p:spPr bwMode="auto">
            <a:xfrm>
              <a:off x="2527300" y="1355725"/>
              <a:ext cx="4833938" cy="3424238"/>
            </a:xfrm>
            <a:prstGeom prst="rect">
              <a:avLst/>
            </a:prstGeom>
            <a:noFill/>
            <a:ln w="12700">
              <a:solidFill>
                <a:srgbClr val="FFFFFF"/>
              </a:solidFill>
              <a:miter lim="800000"/>
              <a:headEnd/>
              <a:tailEnd/>
            </a:ln>
          </p:spPr>
          <p:txBody>
            <a:bodyPr wrap="none" anchor="ctr">
              <a:prstTxWarp prst="textNoShape">
                <a:avLst/>
              </a:prstTxWarp>
            </a:bodyPr>
            <a:lstStyle/>
            <a:p>
              <a:endParaRPr lang="en-US"/>
            </a:p>
          </p:txBody>
        </p:sp>
        <p:sp>
          <p:nvSpPr>
            <p:cNvPr id="33799" name="Line 4"/>
            <p:cNvSpPr>
              <a:spLocks noChangeShapeType="1"/>
            </p:cNvSpPr>
            <p:nvPr/>
          </p:nvSpPr>
          <p:spPr bwMode="auto">
            <a:xfrm flipV="1">
              <a:off x="2520950" y="1355725"/>
              <a:ext cx="0" cy="3427413"/>
            </a:xfrm>
            <a:prstGeom prst="line">
              <a:avLst/>
            </a:prstGeom>
            <a:noFill/>
            <a:ln w="12700">
              <a:solidFill>
                <a:schemeClr val="tx1"/>
              </a:solidFill>
              <a:round/>
              <a:headEnd/>
              <a:tailEnd/>
            </a:ln>
          </p:spPr>
          <p:txBody>
            <a:bodyPr>
              <a:prstTxWarp prst="textNoShape">
                <a:avLst/>
              </a:prstTxWarp>
            </a:bodyPr>
            <a:lstStyle/>
            <a:p>
              <a:endParaRPr lang="en-US"/>
            </a:p>
          </p:txBody>
        </p:sp>
        <p:sp>
          <p:nvSpPr>
            <p:cNvPr id="33800" name="Line 5"/>
            <p:cNvSpPr>
              <a:spLocks noChangeShapeType="1"/>
            </p:cNvSpPr>
            <p:nvPr/>
          </p:nvSpPr>
          <p:spPr bwMode="auto">
            <a:xfrm>
              <a:off x="2486025" y="4783138"/>
              <a:ext cx="71438" cy="0"/>
            </a:xfrm>
            <a:prstGeom prst="line">
              <a:avLst/>
            </a:prstGeom>
            <a:noFill/>
            <a:ln w="12700">
              <a:solidFill>
                <a:schemeClr val="tx1"/>
              </a:solidFill>
              <a:round/>
              <a:headEnd/>
              <a:tailEnd/>
            </a:ln>
          </p:spPr>
          <p:txBody>
            <a:bodyPr>
              <a:prstTxWarp prst="textNoShape">
                <a:avLst/>
              </a:prstTxWarp>
            </a:bodyPr>
            <a:lstStyle/>
            <a:p>
              <a:endParaRPr lang="en-US"/>
            </a:p>
          </p:txBody>
        </p:sp>
        <p:sp>
          <p:nvSpPr>
            <p:cNvPr id="33801" name="Line 6"/>
            <p:cNvSpPr>
              <a:spLocks noChangeShapeType="1"/>
            </p:cNvSpPr>
            <p:nvPr/>
          </p:nvSpPr>
          <p:spPr bwMode="auto">
            <a:xfrm>
              <a:off x="2486025" y="3927475"/>
              <a:ext cx="71438" cy="0"/>
            </a:xfrm>
            <a:prstGeom prst="line">
              <a:avLst/>
            </a:prstGeom>
            <a:noFill/>
            <a:ln w="12700">
              <a:solidFill>
                <a:schemeClr val="tx1"/>
              </a:solidFill>
              <a:round/>
              <a:headEnd/>
              <a:tailEnd/>
            </a:ln>
          </p:spPr>
          <p:txBody>
            <a:bodyPr>
              <a:prstTxWarp prst="textNoShape">
                <a:avLst/>
              </a:prstTxWarp>
            </a:bodyPr>
            <a:lstStyle/>
            <a:p>
              <a:endParaRPr lang="en-US"/>
            </a:p>
          </p:txBody>
        </p:sp>
        <p:sp>
          <p:nvSpPr>
            <p:cNvPr id="33802" name="Line 7"/>
            <p:cNvSpPr>
              <a:spLocks noChangeShapeType="1"/>
            </p:cNvSpPr>
            <p:nvPr/>
          </p:nvSpPr>
          <p:spPr bwMode="auto">
            <a:xfrm>
              <a:off x="2486025" y="3070225"/>
              <a:ext cx="71438" cy="0"/>
            </a:xfrm>
            <a:prstGeom prst="line">
              <a:avLst/>
            </a:prstGeom>
            <a:noFill/>
            <a:ln w="12700">
              <a:solidFill>
                <a:schemeClr val="tx1"/>
              </a:solidFill>
              <a:round/>
              <a:headEnd/>
              <a:tailEnd/>
            </a:ln>
          </p:spPr>
          <p:txBody>
            <a:bodyPr>
              <a:prstTxWarp prst="textNoShape">
                <a:avLst/>
              </a:prstTxWarp>
            </a:bodyPr>
            <a:lstStyle/>
            <a:p>
              <a:endParaRPr lang="en-US"/>
            </a:p>
          </p:txBody>
        </p:sp>
        <p:sp>
          <p:nvSpPr>
            <p:cNvPr id="33803" name="Line 8"/>
            <p:cNvSpPr>
              <a:spLocks noChangeShapeType="1"/>
            </p:cNvSpPr>
            <p:nvPr/>
          </p:nvSpPr>
          <p:spPr bwMode="auto">
            <a:xfrm>
              <a:off x="2486025" y="2212975"/>
              <a:ext cx="71438" cy="0"/>
            </a:xfrm>
            <a:prstGeom prst="line">
              <a:avLst/>
            </a:prstGeom>
            <a:noFill/>
            <a:ln w="12700">
              <a:solidFill>
                <a:schemeClr val="tx1"/>
              </a:solidFill>
              <a:round/>
              <a:headEnd/>
              <a:tailEnd/>
            </a:ln>
          </p:spPr>
          <p:txBody>
            <a:bodyPr>
              <a:prstTxWarp prst="textNoShape">
                <a:avLst/>
              </a:prstTxWarp>
            </a:bodyPr>
            <a:lstStyle/>
            <a:p>
              <a:endParaRPr lang="en-US"/>
            </a:p>
          </p:txBody>
        </p:sp>
        <p:sp>
          <p:nvSpPr>
            <p:cNvPr id="33804" name="Line 9"/>
            <p:cNvSpPr>
              <a:spLocks noChangeShapeType="1"/>
            </p:cNvSpPr>
            <p:nvPr/>
          </p:nvSpPr>
          <p:spPr bwMode="auto">
            <a:xfrm>
              <a:off x="2486025" y="1355725"/>
              <a:ext cx="71438" cy="0"/>
            </a:xfrm>
            <a:prstGeom prst="line">
              <a:avLst/>
            </a:prstGeom>
            <a:noFill/>
            <a:ln w="12700">
              <a:solidFill>
                <a:schemeClr val="tx1"/>
              </a:solidFill>
              <a:round/>
              <a:headEnd/>
              <a:tailEnd/>
            </a:ln>
          </p:spPr>
          <p:txBody>
            <a:bodyPr>
              <a:prstTxWarp prst="textNoShape">
                <a:avLst/>
              </a:prstTxWarp>
            </a:bodyPr>
            <a:lstStyle/>
            <a:p>
              <a:endParaRPr lang="en-US"/>
            </a:p>
          </p:txBody>
        </p:sp>
        <p:sp>
          <p:nvSpPr>
            <p:cNvPr id="33805" name="Line 10"/>
            <p:cNvSpPr>
              <a:spLocks noChangeShapeType="1"/>
            </p:cNvSpPr>
            <p:nvPr/>
          </p:nvSpPr>
          <p:spPr bwMode="auto">
            <a:xfrm>
              <a:off x="2520950" y="4783138"/>
              <a:ext cx="4849813" cy="0"/>
            </a:xfrm>
            <a:prstGeom prst="line">
              <a:avLst/>
            </a:prstGeom>
            <a:noFill/>
            <a:ln w="12700">
              <a:solidFill>
                <a:schemeClr val="tx1"/>
              </a:solidFill>
              <a:round/>
              <a:headEnd/>
              <a:tailEnd/>
            </a:ln>
          </p:spPr>
          <p:txBody>
            <a:bodyPr>
              <a:prstTxWarp prst="textNoShape">
                <a:avLst/>
              </a:prstTxWarp>
            </a:bodyPr>
            <a:lstStyle/>
            <a:p>
              <a:endParaRPr lang="en-US"/>
            </a:p>
          </p:txBody>
        </p:sp>
        <p:sp>
          <p:nvSpPr>
            <p:cNvPr id="33806" name="Line 11"/>
            <p:cNvSpPr>
              <a:spLocks noChangeShapeType="1"/>
            </p:cNvSpPr>
            <p:nvPr/>
          </p:nvSpPr>
          <p:spPr bwMode="auto">
            <a:xfrm flipV="1">
              <a:off x="2520950" y="4735513"/>
              <a:ext cx="0" cy="96837"/>
            </a:xfrm>
            <a:prstGeom prst="line">
              <a:avLst/>
            </a:prstGeom>
            <a:noFill/>
            <a:ln w="12700">
              <a:solidFill>
                <a:schemeClr val="tx1"/>
              </a:solidFill>
              <a:round/>
              <a:headEnd/>
              <a:tailEnd/>
            </a:ln>
          </p:spPr>
          <p:txBody>
            <a:bodyPr>
              <a:prstTxWarp prst="textNoShape">
                <a:avLst/>
              </a:prstTxWarp>
            </a:bodyPr>
            <a:lstStyle/>
            <a:p>
              <a:endParaRPr lang="en-US"/>
            </a:p>
          </p:txBody>
        </p:sp>
        <p:sp>
          <p:nvSpPr>
            <p:cNvPr id="33807" name="Line 12"/>
            <p:cNvSpPr>
              <a:spLocks noChangeShapeType="1"/>
            </p:cNvSpPr>
            <p:nvPr/>
          </p:nvSpPr>
          <p:spPr bwMode="auto">
            <a:xfrm flipV="1">
              <a:off x="3328988" y="4735513"/>
              <a:ext cx="0" cy="96837"/>
            </a:xfrm>
            <a:prstGeom prst="line">
              <a:avLst/>
            </a:prstGeom>
            <a:noFill/>
            <a:ln w="12700">
              <a:solidFill>
                <a:srgbClr val="FFFFFF"/>
              </a:solidFill>
              <a:round/>
              <a:headEnd/>
              <a:tailEnd/>
            </a:ln>
          </p:spPr>
          <p:txBody>
            <a:bodyPr>
              <a:prstTxWarp prst="textNoShape">
                <a:avLst/>
              </a:prstTxWarp>
            </a:bodyPr>
            <a:lstStyle/>
            <a:p>
              <a:endParaRPr lang="en-US"/>
            </a:p>
          </p:txBody>
        </p:sp>
        <p:sp>
          <p:nvSpPr>
            <p:cNvPr id="33808" name="Line 13"/>
            <p:cNvSpPr>
              <a:spLocks noChangeShapeType="1"/>
            </p:cNvSpPr>
            <p:nvPr/>
          </p:nvSpPr>
          <p:spPr bwMode="auto">
            <a:xfrm flipV="1">
              <a:off x="4137025" y="4735513"/>
              <a:ext cx="0" cy="96837"/>
            </a:xfrm>
            <a:prstGeom prst="line">
              <a:avLst/>
            </a:prstGeom>
            <a:noFill/>
            <a:ln w="12700">
              <a:solidFill>
                <a:srgbClr val="FFFFFF"/>
              </a:solidFill>
              <a:round/>
              <a:headEnd/>
              <a:tailEnd/>
            </a:ln>
          </p:spPr>
          <p:txBody>
            <a:bodyPr>
              <a:prstTxWarp prst="textNoShape">
                <a:avLst/>
              </a:prstTxWarp>
            </a:bodyPr>
            <a:lstStyle/>
            <a:p>
              <a:endParaRPr lang="en-US"/>
            </a:p>
          </p:txBody>
        </p:sp>
        <p:sp>
          <p:nvSpPr>
            <p:cNvPr id="33809" name="Line 14"/>
            <p:cNvSpPr>
              <a:spLocks noChangeShapeType="1"/>
            </p:cNvSpPr>
            <p:nvPr/>
          </p:nvSpPr>
          <p:spPr bwMode="auto">
            <a:xfrm flipV="1">
              <a:off x="4946650" y="4735513"/>
              <a:ext cx="0" cy="96837"/>
            </a:xfrm>
            <a:prstGeom prst="line">
              <a:avLst/>
            </a:prstGeom>
            <a:noFill/>
            <a:ln w="12700">
              <a:solidFill>
                <a:srgbClr val="FFFFFF"/>
              </a:solidFill>
              <a:round/>
              <a:headEnd/>
              <a:tailEnd/>
            </a:ln>
          </p:spPr>
          <p:txBody>
            <a:bodyPr>
              <a:prstTxWarp prst="textNoShape">
                <a:avLst/>
              </a:prstTxWarp>
            </a:bodyPr>
            <a:lstStyle/>
            <a:p>
              <a:endParaRPr lang="en-US"/>
            </a:p>
          </p:txBody>
        </p:sp>
        <p:sp>
          <p:nvSpPr>
            <p:cNvPr id="33810" name="Line 15"/>
            <p:cNvSpPr>
              <a:spLocks noChangeShapeType="1"/>
            </p:cNvSpPr>
            <p:nvPr/>
          </p:nvSpPr>
          <p:spPr bwMode="auto">
            <a:xfrm flipV="1">
              <a:off x="5754688" y="4735513"/>
              <a:ext cx="0" cy="96837"/>
            </a:xfrm>
            <a:prstGeom prst="line">
              <a:avLst/>
            </a:prstGeom>
            <a:noFill/>
            <a:ln w="12700">
              <a:solidFill>
                <a:srgbClr val="FFFFFF"/>
              </a:solidFill>
              <a:round/>
              <a:headEnd/>
              <a:tailEnd/>
            </a:ln>
          </p:spPr>
          <p:txBody>
            <a:bodyPr>
              <a:prstTxWarp prst="textNoShape">
                <a:avLst/>
              </a:prstTxWarp>
            </a:bodyPr>
            <a:lstStyle/>
            <a:p>
              <a:endParaRPr lang="en-US"/>
            </a:p>
          </p:txBody>
        </p:sp>
        <p:sp>
          <p:nvSpPr>
            <p:cNvPr id="33811" name="Line 16"/>
            <p:cNvSpPr>
              <a:spLocks noChangeShapeType="1"/>
            </p:cNvSpPr>
            <p:nvPr/>
          </p:nvSpPr>
          <p:spPr bwMode="auto">
            <a:xfrm flipV="1">
              <a:off x="6561138" y="4735513"/>
              <a:ext cx="0" cy="96837"/>
            </a:xfrm>
            <a:prstGeom prst="line">
              <a:avLst/>
            </a:prstGeom>
            <a:noFill/>
            <a:ln w="12700">
              <a:solidFill>
                <a:srgbClr val="FFFFFF"/>
              </a:solidFill>
              <a:round/>
              <a:headEnd/>
              <a:tailEnd/>
            </a:ln>
          </p:spPr>
          <p:txBody>
            <a:bodyPr>
              <a:prstTxWarp prst="textNoShape">
                <a:avLst/>
              </a:prstTxWarp>
            </a:bodyPr>
            <a:lstStyle/>
            <a:p>
              <a:endParaRPr lang="en-US"/>
            </a:p>
          </p:txBody>
        </p:sp>
        <p:sp>
          <p:nvSpPr>
            <p:cNvPr id="33812" name="Line 17"/>
            <p:cNvSpPr>
              <a:spLocks noChangeShapeType="1"/>
            </p:cNvSpPr>
            <p:nvPr/>
          </p:nvSpPr>
          <p:spPr bwMode="auto">
            <a:xfrm flipV="1">
              <a:off x="7370763" y="4735513"/>
              <a:ext cx="0" cy="96837"/>
            </a:xfrm>
            <a:prstGeom prst="line">
              <a:avLst/>
            </a:prstGeom>
            <a:noFill/>
            <a:ln w="12700">
              <a:solidFill>
                <a:srgbClr val="FFFFFF"/>
              </a:solidFill>
              <a:round/>
              <a:headEnd/>
              <a:tailEnd/>
            </a:ln>
          </p:spPr>
          <p:txBody>
            <a:bodyPr>
              <a:prstTxWarp prst="textNoShape">
                <a:avLst/>
              </a:prstTxWarp>
            </a:bodyPr>
            <a:lstStyle/>
            <a:p>
              <a:endParaRPr lang="en-US"/>
            </a:p>
          </p:txBody>
        </p:sp>
        <p:sp>
          <p:nvSpPr>
            <p:cNvPr id="33813" name="Freeform 18"/>
            <p:cNvSpPr>
              <a:spLocks/>
            </p:cNvSpPr>
            <p:nvPr/>
          </p:nvSpPr>
          <p:spPr bwMode="auto">
            <a:xfrm>
              <a:off x="2520950" y="3648075"/>
              <a:ext cx="4851400" cy="1123950"/>
            </a:xfrm>
            <a:custGeom>
              <a:avLst/>
              <a:gdLst>
                <a:gd name="T0" fmla="*/ 64930 w 3437"/>
                <a:gd name="T1" fmla="*/ 569913 h 708"/>
                <a:gd name="T2" fmla="*/ 160913 w 3437"/>
                <a:gd name="T3" fmla="*/ 455613 h 708"/>
                <a:gd name="T4" fmla="*/ 258308 w 3437"/>
                <a:gd name="T5" fmla="*/ 330200 h 708"/>
                <a:gd name="T6" fmla="*/ 355703 w 3437"/>
                <a:gd name="T7" fmla="*/ 309563 h 708"/>
                <a:gd name="T8" fmla="*/ 453098 w 3437"/>
                <a:gd name="T9" fmla="*/ 317500 h 708"/>
                <a:gd name="T10" fmla="*/ 549082 w 3437"/>
                <a:gd name="T11" fmla="*/ 153988 h 708"/>
                <a:gd name="T12" fmla="*/ 646477 w 3437"/>
                <a:gd name="T13" fmla="*/ 0 h 708"/>
                <a:gd name="T14" fmla="*/ 743872 w 3437"/>
                <a:gd name="T15" fmla="*/ 309563 h 708"/>
                <a:gd name="T16" fmla="*/ 839855 w 3437"/>
                <a:gd name="T17" fmla="*/ 806450 h 708"/>
                <a:gd name="T18" fmla="*/ 937250 w 3437"/>
                <a:gd name="T19" fmla="*/ 1041400 h 708"/>
                <a:gd name="T20" fmla="*/ 1034645 w 3437"/>
                <a:gd name="T21" fmla="*/ 1106488 h 708"/>
                <a:gd name="T22" fmla="*/ 1132040 w 3437"/>
                <a:gd name="T23" fmla="*/ 1119188 h 708"/>
                <a:gd name="T24" fmla="*/ 1228024 w 3437"/>
                <a:gd name="T25" fmla="*/ 1122363 h 708"/>
                <a:gd name="T26" fmla="*/ 1325419 w 3437"/>
                <a:gd name="T27" fmla="*/ 1122363 h 708"/>
                <a:gd name="T28" fmla="*/ 1422814 w 3437"/>
                <a:gd name="T29" fmla="*/ 1122363 h 708"/>
                <a:gd name="T30" fmla="*/ 1518797 w 3437"/>
                <a:gd name="T31" fmla="*/ 1119188 h 708"/>
                <a:gd name="T32" fmla="*/ 1616192 w 3437"/>
                <a:gd name="T33" fmla="*/ 1119188 h 708"/>
                <a:gd name="T34" fmla="*/ 1713587 w 3437"/>
                <a:gd name="T35" fmla="*/ 1114425 h 708"/>
                <a:gd name="T36" fmla="*/ 1810982 w 3437"/>
                <a:gd name="T37" fmla="*/ 1114425 h 708"/>
                <a:gd name="T38" fmla="*/ 1906966 w 3437"/>
                <a:gd name="T39" fmla="*/ 1114425 h 708"/>
                <a:gd name="T40" fmla="*/ 2004361 w 3437"/>
                <a:gd name="T41" fmla="*/ 1111250 h 708"/>
                <a:gd name="T42" fmla="*/ 2101756 w 3437"/>
                <a:gd name="T43" fmla="*/ 1106488 h 708"/>
                <a:gd name="T44" fmla="*/ 2199151 w 3437"/>
                <a:gd name="T45" fmla="*/ 1096963 h 708"/>
                <a:gd name="T46" fmla="*/ 2295134 w 3437"/>
                <a:gd name="T47" fmla="*/ 1096963 h 708"/>
                <a:gd name="T48" fmla="*/ 2392529 w 3437"/>
                <a:gd name="T49" fmla="*/ 1096963 h 708"/>
                <a:gd name="T50" fmla="*/ 2489924 w 3437"/>
                <a:gd name="T51" fmla="*/ 1096963 h 708"/>
                <a:gd name="T52" fmla="*/ 2585908 w 3437"/>
                <a:gd name="T53" fmla="*/ 1096963 h 708"/>
                <a:gd name="T54" fmla="*/ 2683303 w 3437"/>
                <a:gd name="T55" fmla="*/ 1096963 h 708"/>
                <a:gd name="T56" fmla="*/ 2780698 w 3437"/>
                <a:gd name="T57" fmla="*/ 1084263 h 708"/>
                <a:gd name="T58" fmla="*/ 2878093 w 3437"/>
                <a:gd name="T59" fmla="*/ 1066800 h 708"/>
                <a:gd name="T60" fmla="*/ 2974076 w 3437"/>
                <a:gd name="T61" fmla="*/ 1049338 h 708"/>
                <a:gd name="T62" fmla="*/ 3071471 w 3437"/>
                <a:gd name="T63" fmla="*/ 1041400 h 708"/>
                <a:gd name="T64" fmla="*/ 3168866 w 3437"/>
                <a:gd name="T65" fmla="*/ 1038225 h 708"/>
                <a:gd name="T66" fmla="*/ 3266261 w 3437"/>
                <a:gd name="T67" fmla="*/ 1046163 h 708"/>
                <a:gd name="T68" fmla="*/ 3362245 w 3437"/>
                <a:gd name="T69" fmla="*/ 1041400 h 708"/>
                <a:gd name="T70" fmla="*/ 3459640 w 3437"/>
                <a:gd name="T71" fmla="*/ 1011238 h 708"/>
                <a:gd name="T72" fmla="*/ 3557035 w 3437"/>
                <a:gd name="T73" fmla="*/ 982663 h 708"/>
                <a:gd name="T74" fmla="*/ 3653018 w 3437"/>
                <a:gd name="T75" fmla="*/ 960438 h 708"/>
                <a:gd name="T76" fmla="*/ 3750413 w 3437"/>
                <a:gd name="T77" fmla="*/ 965200 h 708"/>
                <a:gd name="T78" fmla="*/ 3847808 w 3437"/>
                <a:gd name="T79" fmla="*/ 982663 h 708"/>
                <a:gd name="T80" fmla="*/ 3945203 w 3437"/>
                <a:gd name="T81" fmla="*/ 1008063 h 708"/>
                <a:gd name="T82" fmla="*/ 4041187 w 3437"/>
                <a:gd name="T83" fmla="*/ 1008063 h 708"/>
                <a:gd name="T84" fmla="*/ 4138582 w 3437"/>
                <a:gd name="T85" fmla="*/ 955675 h 708"/>
                <a:gd name="T86" fmla="*/ 4235977 w 3437"/>
                <a:gd name="T87" fmla="*/ 784225 h 708"/>
                <a:gd name="T88" fmla="*/ 4333372 w 3437"/>
                <a:gd name="T89" fmla="*/ 471488 h 708"/>
                <a:gd name="T90" fmla="*/ 4429355 w 3437"/>
                <a:gd name="T91" fmla="*/ 266700 h 708"/>
                <a:gd name="T92" fmla="*/ 4526750 w 3437"/>
                <a:gd name="T93" fmla="*/ 476250 h 708"/>
                <a:gd name="T94" fmla="*/ 4624145 w 3437"/>
                <a:gd name="T95" fmla="*/ 809625 h 708"/>
                <a:gd name="T96" fmla="*/ 4720128 w 3437"/>
                <a:gd name="T97" fmla="*/ 993775 h 708"/>
                <a:gd name="T98" fmla="*/ 4817523 w 3437"/>
                <a:gd name="T99" fmla="*/ 1093788 h 70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437"/>
                <a:gd name="T151" fmla="*/ 0 h 708"/>
                <a:gd name="T152" fmla="*/ 3437 w 3437"/>
                <a:gd name="T153" fmla="*/ 708 h 70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437" h="708">
                  <a:moveTo>
                    <a:pt x="0" y="370"/>
                  </a:moveTo>
                  <a:lnTo>
                    <a:pt x="23" y="368"/>
                  </a:lnTo>
                  <a:lnTo>
                    <a:pt x="46" y="359"/>
                  </a:lnTo>
                  <a:lnTo>
                    <a:pt x="68" y="340"/>
                  </a:lnTo>
                  <a:lnTo>
                    <a:pt x="91" y="316"/>
                  </a:lnTo>
                  <a:lnTo>
                    <a:pt x="114" y="287"/>
                  </a:lnTo>
                  <a:lnTo>
                    <a:pt x="137" y="257"/>
                  </a:lnTo>
                  <a:lnTo>
                    <a:pt x="160" y="230"/>
                  </a:lnTo>
                  <a:lnTo>
                    <a:pt x="183" y="208"/>
                  </a:lnTo>
                  <a:lnTo>
                    <a:pt x="206" y="195"/>
                  </a:lnTo>
                  <a:lnTo>
                    <a:pt x="229" y="189"/>
                  </a:lnTo>
                  <a:lnTo>
                    <a:pt x="252" y="195"/>
                  </a:lnTo>
                  <a:lnTo>
                    <a:pt x="275" y="200"/>
                  </a:lnTo>
                  <a:lnTo>
                    <a:pt x="298" y="206"/>
                  </a:lnTo>
                  <a:lnTo>
                    <a:pt x="321" y="200"/>
                  </a:lnTo>
                  <a:lnTo>
                    <a:pt x="343" y="178"/>
                  </a:lnTo>
                  <a:lnTo>
                    <a:pt x="366" y="143"/>
                  </a:lnTo>
                  <a:lnTo>
                    <a:pt x="389" y="97"/>
                  </a:lnTo>
                  <a:lnTo>
                    <a:pt x="412" y="49"/>
                  </a:lnTo>
                  <a:lnTo>
                    <a:pt x="435" y="11"/>
                  </a:lnTo>
                  <a:lnTo>
                    <a:pt x="458" y="0"/>
                  </a:lnTo>
                  <a:lnTo>
                    <a:pt x="481" y="27"/>
                  </a:lnTo>
                  <a:lnTo>
                    <a:pt x="504" y="97"/>
                  </a:lnTo>
                  <a:lnTo>
                    <a:pt x="527" y="195"/>
                  </a:lnTo>
                  <a:lnTo>
                    <a:pt x="549" y="308"/>
                  </a:lnTo>
                  <a:lnTo>
                    <a:pt x="572" y="416"/>
                  </a:lnTo>
                  <a:lnTo>
                    <a:pt x="595" y="508"/>
                  </a:lnTo>
                  <a:lnTo>
                    <a:pt x="618" y="575"/>
                  </a:lnTo>
                  <a:lnTo>
                    <a:pt x="641" y="624"/>
                  </a:lnTo>
                  <a:lnTo>
                    <a:pt x="664" y="656"/>
                  </a:lnTo>
                  <a:lnTo>
                    <a:pt x="687" y="675"/>
                  </a:lnTo>
                  <a:lnTo>
                    <a:pt x="710" y="689"/>
                  </a:lnTo>
                  <a:lnTo>
                    <a:pt x="733" y="697"/>
                  </a:lnTo>
                  <a:lnTo>
                    <a:pt x="756" y="700"/>
                  </a:lnTo>
                  <a:lnTo>
                    <a:pt x="779" y="702"/>
                  </a:lnTo>
                  <a:lnTo>
                    <a:pt x="802" y="705"/>
                  </a:lnTo>
                  <a:lnTo>
                    <a:pt x="825" y="705"/>
                  </a:lnTo>
                  <a:lnTo>
                    <a:pt x="848" y="707"/>
                  </a:lnTo>
                  <a:lnTo>
                    <a:pt x="870" y="707"/>
                  </a:lnTo>
                  <a:lnTo>
                    <a:pt x="893" y="707"/>
                  </a:lnTo>
                  <a:lnTo>
                    <a:pt x="916" y="707"/>
                  </a:lnTo>
                  <a:lnTo>
                    <a:pt x="939" y="707"/>
                  </a:lnTo>
                  <a:lnTo>
                    <a:pt x="962" y="707"/>
                  </a:lnTo>
                  <a:lnTo>
                    <a:pt x="985" y="707"/>
                  </a:lnTo>
                  <a:lnTo>
                    <a:pt x="1008" y="707"/>
                  </a:lnTo>
                  <a:lnTo>
                    <a:pt x="1031" y="707"/>
                  </a:lnTo>
                  <a:lnTo>
                    <a:pt x="1054" y="707"/>
                  </a:lnTo>
                  <a:lnTo>
                    <a:pt x="1076" y="705"/>
                  </a:lnTo>
                  <a:lnTo>
                    <a:pt x="1099" y="705"/>
                  </a:lnTo>
                  <a:lnTo>
                    <a:pt x="1122" y="705"/>
                  </a:lnTo>
                  <a:lnTo>
                    <a:pt x="1145" y="705"/>
                  </a:lnTo>
                  <a:lnTo>
                    <a:pt x="1168" y="702"/>
                  </a:lnTo>
                  <a:lnTo>
                    <a:pt x="1191" y="702"/>
                  </a:lnTo>
                  <a:lnTo>
                    <a:pt x="1214" y="702"/>
                  </a:lnTo>
                  <a:lnTo>
                    <a:pt x="1237" y="702"/>
                  </a:lnTo>
                  <a:lnTo>
                    <a:pt x="1260" y="702"/>
                  </a:lnTo>
                  <a:lnTo>
                    <a:pt x="1283" y="702"/>
                  </a:lnTo>
                  <a:lnTo>
                    <a:pt x="1305" y="702"/>
                  </a:lnTo>
                  <a:lnTo>
                    <a:pt x="1328" y="702"/>
                  </a:lnTo>
                  <a:lnTo>
                    <a:pt x="1351" y="702"/>
                  </a:lnTo>
                  <a:lnTo>
                    <a:pt x="1374" y="702"/>
                  </a:lnTo>
                  <a:lnTo>
                    <a:pt x="1397" y="702"/>
                  </a:lnTo>
                  <a:lnTo>
                    <a:pt x="1420" y="700"/>
                  </a:lnTo>
                  <a:lnTo>
                    <a:pt x="1443" y="700"/>
                  </a:lnTo>
                  <a:lnTo>
                    <a:pt x="1466" y="697"/>
                  </a:lnTo>
                  <a:lnTo>
                    <a:pt x="1489" y="697"/>
                  </a:lnTo>
                  <a:lnTo>
                    <a:pt x="1512" y="694"/>
                  </a:lnTo>
                  <a:lnTo>
                    <a:pt x="1535" y="694"/>
                  </a:lnTo>
                  <a:lnTo>
                    <a:pt x="1558" y="691"/>
                  </a:lnTo>
                  <a:lnTo>
                    <a:pt x="1581" y="691"/>
                  </a:lnTo>
                  <a:lnTo>
                    <a:pt x="1604" y="691"/>
                  </a:lnTo>
                  <a:lnTo>
                    <a:pt x="1626" y="691"/>
                  </a:lnTo>
                  <a:lnTo>
                    <a:pt x="1649" y="691"/>
                  </a:lnTo>
                  <a:lnTo>
                    <a:pt x="1672" y="691"/>
                  </a:lnTo>
                  <a:lnTo>
                    <a:pt x="1695" y="691"/>
                  </a:lnTo>
                  <a:lnTo>
                    <a:pt x="1718" y="691"/>
                  </a:lnTo>
                  <a:lnTo>
                    <a:pt x="1741" y="691"/>
                  </a:lnTo>
                  <a:lnTo>
                    <a:pt x="1764" y="691"/>
                  </a:lnTo>
                  <a:lnTo>
                    <a:pt x="1787" y="691"/>
                  </a:lnTo>
                  <a:lnTo>
                    <a:pt x="1810" y="691"/>
                  </a:lnTo>
                  <a:lnTo>
                    <a:pt x="1832" y="691"/>
                  </a:lnTo>
                  <a:lnTo>
                    <a:pt x="1855" y="691"/>
                  </a:lnTo>
                  <a:lnTo>
                    <a:pt x="1878" y="691"/>
                  </a:lnTo>
                  <a:lnTo>
                    <a:pt x="1901" y="691"/>
                  </a:lnTo>
                  <a:lnTo>
                    <a:pt x="1924" y="689"/>
                  </a:lnTo>
                  <a:lnTo>
                    <a:pt x="1947" y="686"/>
                  </a:lnTo>
                  <a:lnTo>
                    <a:pt x="1970" y="683"/>
                  </a:lnTo>
                  <a:lnTo>
                    <a:pt x="1993" y="680"/>
                  </a:lnTo>
                  <a:lnTo>
                    <a:pt x="2016" y="678"/>
                  </a:lnTo>
                  <a:lnTo>
                    <a:pt x="2039" y="672"/>
                  </a:lnTo>
                  <a:lnTo>
                    <a:pt x="2061" y="670"/>
                  </a:lnTo>
                  <a:lnTo>
                    <a:pt x="2084" y="667"/>
                  </a:lnTo>
                  <a:lnTo>
                    <a:pt x="2107" y="661"/>
                  </a:lnTo>
                  <a:lnTo>
                    <a:pt x="2130" y="659"/>
                  </a:lnTo>
                  <a:lnTo>
                    <a:pt x="2153" y="656"/>
                  </a:lnTo>
                  <a:lnTo>
                    <a:pt x="2176" y="656"/>
                  </a:lnTo>
                  <a:lnTo>
                    <a:pt x="2199" y="654"/>
                  </a:lnTo>
                  <a:lnTo>
                    <a:pt x="2222" y="654"/>
                  </a:lnTo>
                  <a:lnTo>
                    <a:pt x="2245" y="654"/>
                  </a:lnTo>
                  <a:lnTo>
                    <a:pt x="2268" y="656"/>
                  </a:lnTo>
                  <a:lnTo>
                    <a:pt x="2291" y="656"/>
                  </a:lnTo>
                  <a:lnTo>
                    <a:pt x="2314" y="659"/>
                  </a:lnTo>
                  <a:lnTo>
                    <a:pt x="2337" y="659"/>
                  </a:lnTo>
                  <a:lnTo>
                    <a:pt x="2360" y="659"/>
                  </a:lnTo>
                  <a:lnTo>
                    <a:pt x="2382" y="656"/>
                  </a:lnTo>
                  <a:lnTo>
                    <a:pt x="2405" y="651"/>
                  </a:lnTo>
                  <a:lnTo>
                    <a:pt x="2428" y="645"/>
                  </a:lnTo>
                  <a:lnTo>
                    <a:pt x="2451" y="637"/>
                  </a:lnTo>
                  <a:lnTo>
                    <a:pt x="2474" y="632"/>
                  </a:lnTo>
                  <a:lnTo>
                    <a:pt x="2497" y="624"/>
                  </a:lnTo>
                  <a:lnTo>
                    <a:pt x="2520" y="619"/>
                  </a:lnTo>
                  <a:lnTo>
                    <a:pt x="2543" y="613"/>
                  </a:lnTo>
                  <a:lnTo>
                    <a:pt x="2566" y="608"/>
                  </a:lnTo>
                  <a:lnTo>
                    <a:pt x="2588" y="605"/>
                  </a:lnTo>
                  <a:lnTo>
                    <a:pt x="2611" y="605"/>
                  </a:lnTo>
                  <a:lnTo>
                    <a:pt x="2634" y="605"/>
                  </a:lnTo>
                  <a:lnTo>
                    <a:pt x="2657" y="608"/>
                  </a:lnTo>
                  <a:lnTo>
                    <a:pt x="2680" y="610"/>
                  </a:lnTo>
                  <a:lnTo>
                    <a:pt x="2703" y="613"/>
                  </a:lnTo>
                  <a:lnTo>
                    <a:pt x="2726" y="619"/>
                  </a:lnTo>
                  <a:lnTo>
                    <a:pt x="2749" y="624"/>
                  </a:lnTo>
                  <a:lnTo>
                    <a:pt x="2772" y="629"/>
                  </a:lnTo>
                  <a:lnTo>
                    <a:pt x="2795" y="635"/>
                  </a:lnTo>
                  <a:lnTo>
                    <a:pt x="2818" y="637"/>
                  </a:lnTo>
                  <a:lnTo>
                    <a:pt x="2841" y="637"/>
                  </a:lnTo>
                  <a:lnTo>
                    <a:pt x="2863" y="635"/>
                  </a:lnTo>
                  <a:lnTo>
                    <a:pt x="2886" y="629"/>
                  </a:lnTo>
                  <a:lnTo>
                    <a:pt x="2909" y="619"/>
                  </a:lnTo>
                  <a:lnTo>
                    <a:pt x="2932" y="602"/>
                  </a:lnTo>
                  <a:lnTo>
                    <a:pt x="2955" y="575"/>
                  </a:lnTo>
                  <a:lnTo>
                    <a:pt x="2978" y="538"/>
                  </a:lnTo>
                  <a:lnTo>
                    <a:pt x="3001" y="494"/>
                  </a:lnTo>
                  <a:lnTo>
                    <a:pt x="3024" y="429"/>
                  </a:lnTo>
                  <a:lnTo>
                    <a:pt x="3047" y="346"/>
                  </a:lnTo>
                  <a:lnTo>
                    <a:pt x="3070" y="297"/>
                  </a:lnTo>
                  <a:lnTo>
                    <a:pt x="3093" y="224"/>
                  </a:lnTo>
                  <a:lnTo>
                    <a:pt x="3115" y="187"/>
                  </a:lnTo>
                  <a:lnTo>
                    <a:pt x="3138" y="168"/>
                  </a:lnTo>
                  <a:lnTo>
                    <a:pt x="3161" y="178"/>
                  </a:lnTo>
                  <a:lnTo>
                    <a:pt x="3184" y="224"/>
                  </a:lnTo>
                  <a:lnTo>
                    <a:pt x="3207" y="300"/>
                  </a:lnTo>
                  <a:lnTo>
                    <a:pt x="3230" y="373"/>
                  </a:lnTo>
                  <a:lnTo>
                    <a:pt x="3253" y="435"/>
                  </a:lnTo>
                  <a:lnTo>
                    <a:pt x="3276" y="510"/>
                  </a:lnTo>
                  <a:lnTo>
                    <a:pt x="3299" y="559"/>
                  </a:lnTo>
                  <a:lnTo>
                    <a:pt x="3322" y="594"/>
                  </a:lnTo>
                  <a:lnTo>
                    <a:pt x="3344" y="626"/>
                  </a:lnTo>
                  <a:lnTo>
                    <a:pt x="3367" y="661"/>
                  </a:lnTo>
                  <a:lnTo>
                    <a:pt x="3390" y="680"/>
                  </a:lnTo>
                  <a:lnTo>
                    <a:pt x="3413" y="689"/>
                  </a:lnTo>
                  <a:lnTo>
                    <a:pt x="3436" y="694"/>
                  </a:lnTo>
                </a:path>
              </a:pathLst>
            </a:custGeom>
            <a:noFill/>
            <a:ln w="25400" cap="rnd">
              <a:solidFill>
                <a:srgbClr val="00FF00"/>
              </a:solidFill>
              <a:round/>
              <a:headEnd/>
              <a:tailEnd/>
            </a:ln>
          </p:spPr>
          <p:txBody>
            <a:bodyPr>
              <a:prstTxWarp prst="textNoShape">
                <a:avLst/>
              </a:prstTxWarp>
            </a:bodyPr>
            <a:lstStyle/>
            <a:p>
              <a:endParaRPr lang="en-US"/>
            </a:p>
          </p:txBody>
        </p:sp>
        <p:sp>
          <p:nvSpPr>
            <p:cNvPr id="33814" name="Freeform 19"/>
            <p:cNvSpPr>
              <a:spLocks/>
            </p:cNvSpPr>
            <p:nvPr/>
          </p:nvSpPr>
          <p:spPr bwMode="auto">
            <a:xfrm>
              <a:off x="2520950" y="3297238"/>
              <a:ext cx="4851400" cy="1484312"/>
            </a:xfrm>
            <a:custGeom>
              <a:avLst/>
              <a:gdLst>
                <a:gd name="T0" fmla="*/ 64930 w 3437"/>
                <a:gd name="T1" fmla="*/ 1336675 h 935"/>
                <a:gd name="T2" fmla="*/ 160913 w 3437"/>
                <a:gd name="T3" fmla="*/ 1354137 h 935"/>
                <a:gd name="T4" fmla="*/ 258308 w 3437"/>
                <a:gd name="T5" fmla="*/ 1341437 h 935"/>
                <a:gd name="T6" fmla="*/ 355703 w 3437"/>
                <a:gd name="T7" fmla="*/ 1316037 h 935"/>
                <a:gd name="T8" fmla="*/ 453098 w 3437"/>
                <a:gd name="T9" fmla="*/ 1260475 h 935"/>
                <a:gd name="T10" fmla="*/ 549082 w 3437"/>
                <a:gd name="T11" fmla="*/ 1135062 h 935"/>
                <a:gd name="T12" fmla="*/ 646477 w 3437"/>
                <a:gd name="T13" fmla="*/ 981075 h 935"/>
                <a:gd name="T14" fmla="*/ 743872 w 3437"/>
                <a:gd name="T15" fmla="*/ 900112 h 935"/>
                <a:gd name="T16" fmla="*/ 839855 w 3437"/>
                <a:gd name="T17" fmla="*/ 857250 h 935"/>
                <a:gd name="T18" fmla="*/ 937250 w 3437"/>
                <a:gd name="T19" fmla="*/ 663575 h 935"/>
                <a:gd name="T20" fmla="*/ 1034645 w 3437"/>
                <a:gd name="T21" fmla="*/ 261937 h 935"/>
                <a:gd name="T22" fmla="*/ 1132040 w 3437"/>
                <a:gd name="T23" fmla="*/ 0 h 935"/>
                <a:gd name="T24" fmla="*/ 1228024 w 3437"/>
                <a:gd name="T25" fmla="*/ 201612 h 935"/>
                <a:gd name="T26" fmla="*/ 1325419 w 3437"/>
                <a:gd name="T27" fmla="*/ 638175 h 935"/>
                <a:gd name="T28" fmla="*/ 1422814 w 3437"/>
                <a:gd name="T29" fmla="*/ 1028700 h 935"/>
                <a:gd name="T30" fmla="*/ 1518797 w 3437"/>
                <a:gd name="T31" fmla="*/ 1263650 h 935"/>
                <a:gd name="T32" fmla="*/ 1616192 w 3437"/>
                <a:gd name="T33" fmla="*/ 1379537 h 935"/>
                <a:gd name="T34" fmla="*/ 1713587 w 3437"/>
                <a:gd name="T35" fmla="*/ 1427162 h 935"/>
                <a:gd name="T36" fmla="*/ 1810982 w 3437"/>
                <a:gd name="T37" fmla="*/ 1444625 h 935"/>
                <a:gd name="T38" fmla="*/ 1906966 w 3437"/>
                <a:gd name="T39" fmla="*/ 1447800 h 935"/>
                <a:gd name="T40" fmla="*/ 2004361 w 3437"/>
                <a:gd name="T41" fmla="*/ 1452562 h 935"/>
                <a:gd name="T42" fmla="*/ 2101756 w 3437"/>
                <a:gd name="T43" fmla="*/ 1447800 h 935"/>
                <a:gd name="T44" fmla="*/ 2199151 w 3437"/>
                <a:gd name="T45" fmla="*/ 1444625 h 935"/>
                <a:gd name="T46" fmla="*/ 2295134 w 3437"/>
                <a:gd name="T47" fmla="*/ 1439862 h 935"/>
                <a:gd name="T48" fmla="*/ 2392529 w 3437"/>
                <a:gd name="T49" fmla="*/ 1430337 h 935"/>
                <a:gd name="T50" fmla="*/ 2489924 w 3437"/>
                <a:gd name="T51" fmla="*/ 1422400 h 935"/>
                <a:gd name="T52" fmla="*/ 2585908 w 3437"/>
                <a:gd name="T53" fmla="*/ 1417637 h 935"/>
                <a:gd name="T54" fmla="*/ 2683303 w 3437"/>
                <a:gd name="T55" fmla="*/ 1414462 h 935"/>
                <a:gd name="T56" fmla="*/ 2780698 w 3437"/>
                <a:gd name="T57" fmla="*/ 1409700 h 935"/>
                <a:gd name="T58" fmla="*/ 2878093 w 3437"/>
                <a:gd name="T59" fmla="*/ 1404937 h 935"/>
                <a:gd name="T60" fmla="*/ 2974076 w 3437"/>
                <a:gd name="T61" fmla="*/ 1400175 h 935"/>
                <a:gd name="T62" fmla="*/ 3071471 w 3437"/>
                <a:gd name="T63" fmla="*/ 1389062 h 935"/>
                <a:gd name="T64" fmla="*/ 3168866 w 3437"/>
                <a:gd name="T65" fmla="*/ 1371600 h 935"/>
                <a:gd name="T66" fmla="*/ 3266261 w 3437"/>
                <a:gd name="T67" fmla="*/ 1362075 h 935"/>
                <a:gd name="T68" fmla="*/ 3362245 w 3437"/>
                <a:gd name="T69" fmla="*/ 1371600 h 935"/>
                <a:gd name="T70" fmla="*/ 3459640 w 3437"/>
                <a:gd name="T71" fmla="*/ 1384300 h 935"/>
                <a:gd name="T72" fmla="*/ 3557035 w 3437"/>
                <a:gd name="T73" fmla="*/ 1389062 h 935"/>
                <a:gd name="T74" fmla="*/ 3653018 w 3437"/>
                <a:gd name="T75" fmla="*/ 1389062 h 935"/>
                <a:gd name="T76" fmla="*/ 3750413 w 3437"/>
                <a:gd name="T77" fmla="*/ 1371600 h 935"/>
                <a:gd name="T78" fmla="*/ 3847808 w 3437"/>
                <a:gd name="T79" fmla="*/ 1298575 h 935"/>
                <a:gd name="T80" fmla="*/ 3945203 w 3437"/>
                <a:gd name="T81" fmla="*/ 1143000 h 935"/>
                <a:gd name="T82" fmla="*/ 4041187 w 3437"/>
                <a:gd name="T83" fmla="*/ 993775 h 935"/>
                <a:gd name="T84" fmla="*/ 4138582 w 3437"/>
                <a:gd name="T85" fmla="*/ 1031875 h 935"/>
                <a:gd name="T86" fmla="*/ 4235977 w 3437"/>
                <a:gd name="T87" fmla="*/ 1216025 h 935"/>
                <a:gd name="T88" fmla="*/ 4333372 w 3437"/>
                <a:gd name="T89" fmla="*/ 1366837 h 935"/>
                <a:gd name="T90" fmla="*/ 4429355 w 3437"/>
                <a:gd name="T91" fmla="*/ 1435100 h 935"/>
                <a:gd name="T92" fmla="*/ 4526750 w 3437"/>
                <a:gd name="T93" fmla="*/ 1465262 h 935"/>
                <a:gd name="T94" fmla="*/ 4624145 w 3437"/>
                <a:gd name="T95" fmla="*/ 1473200 h 935"/>
                <a:gd name="T96" fmla="*/ 4720128 w 3437"/>
                <a:gd name="T97" fmla="*/ 1482725 h 935"/>
                <a:gd name="T98" fmla="*/ 4817523 w 3437"/>
                <a:gd name="T99" fmla="*/ 1482725 h 93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437"/>
                <a:gd name="T151" fmla="*/ 0 h 935"/>
                <a:gd name="T152" fmla="*/ 3437 w 3437"/>
                <a:gd name="T153" fmla="*/ 935 h 93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437" h="935">
                  <a:moveTo>
                    <a:pt x="0" y="823"/>
                  </a:moveTo>
                  <a:lnTo>
                    <a:pt x="23" y="834"/>
                  </a:lnTo>
                  <a:lnTo>
                    <a:pt x="46" y="842"/>
                  </a:lnTo>
                  <a:lnTo>
                    <a:pt x="68" y="850"/>
                  </a:lnTo>
                  <a:lnTo>
                    <a:pt x="91" y="853"/>
                  </a:lnTo>
                  <a:lnTo>
                    <a:pt x="114" y="853"/>
                  </a:lnTo>
                  <a:lnTo>
                    <a:pt x="137" y="850"/>
                  </a:lnTo>
                  <a:lnTo>
                    <a:pt x="160" y="847"/>
                  </a:lnTo>
                  <a:lnTo>
                    <a:pt x="183" y="845"/>
                  </a:lnTo>
                  <a:lnTo>
                    <a:pt x="206" y="840"/>
                  </a:lnTo>
                  <a:lnTo>
                    <a:pt x="229" y="834"/>
                  </a:lnTo>
                  <a:lnTo>
                    <a:pt x="252" y="829"/>
                  </a:lnTo>
                  <a:lnTo>
                    <a:pt x="275" y="821"/>
                  </a:lnTo>
                  <a:lnTo>
                    <a:pt x="298" y="810"/>
                  </a:lnTo>
                  <a:lnTo>
                    <a:pt x="321" y="794"/>
                  </a:lnTo>
                  <a:lnTo>
                    <a:pt x="343" y="772"/>
                  </a:lnTo>
                  <a:lnTo>
                    <a:pt x="366" y="745"/>
                  </a:lnTo>
                  <a:lnTo>
                    <a:pt x="389" y="715"/>
                  </a:lnTo>
                  <a:lnTo>
                    <a:pt x="412" y="683"/>
                  </a:lnTo>
                  <a:lnTo>
                    <a:pt x="435" y="650"/>
                  </a:lnTo>
                  <a:lnTo>
                    <a:pt x="458" y="618"/>
                  </a:lnTo>
                  <a:lnTo>
                    <a:pt x="481" y="594"/>
                  </a:lnTo>
                  <a:lnTo>
                    <a:pt x="504" y="580"/>
                  </a:lnTo>
                  <a:lnTo>
                    <a:pt x="527" y="567"/>
                  </a:lnTo>
                  <a:lnTo>
                    <a:pt x="549" y="561"/>
                  </a:lnTo>
                  <a:lnTo>
                    <a:pt x="572" y="553"/>
                  </a:lnTo>
                  <a:lnTo>
                    <a:pt x="595" y="540"/>
                  </a:lnTo>
                  <a:lnTo>
                    <a:pt x="618" y="518"/>
                  </a:lnTo>
                  <a:lnTo>
                    <a:pt x="641" y="478"/>
                  </a:lnTo>
                  <a:lnTo>
                    <a:pt x="664" y="418"/>
                  </a:lnTo>
                  <a:lnTo>
                    <a:pt x="687" y="343"/>
                  </a:lnTo>
                  <a:lnTo>
                    <a:pt x="710" y="257"/>
                  </a:lnTo>
                  <a:lnTo>
                    <a:pt x="733" y="165"/>
                  </a:lnTo>
                  <a:lnTo>
                    <a:pt x="756" y="84"/>
                  </a:lnTo>
                  <a:lnTo>
                    <a:pt x="779" y="27"/>
                  </a:lnTo>
                  <a:lnTo>
                    <a:pt x="802" y="0"/>
                  </a:lnTo>
                  <a:lnTo>
                    <a:pt x="825" y="11"/>
                  </a:lnTo>
                  <a:lnTo>
                    <a:pt x="848" y="54"/>
                  </a:lnTo>
                  <a:lnTo>
                    <a:pt x="870" y="127"/>
                  </a:lnTo>
                  <a:lnTo>
                    <a:pt x="893" y="211"/>
                  </a:lnTo>
                  <a:lnTo>
                    <a:pt x="916" y="308"/>
                  </a:lnTo>
                  <a:lnTo>
                    <a:pt x="939" y="402"/>
                  </a:lnTo>
                  <a:lnTo>
                    <a:pt x="962" y="497"/>
                  </a:lnTo>
                  <a:lnTo>
                    <a:pt x="985" y="578"/>
                  </a:lnTo>
                  <a:lnTo>
                    <a:pt x="1008" y="648"/>
                  </a:lnTo>
                  <a:lnTo>
                    <a:pt x="1031" y="710"/>
                  </a:lnTo>
                  <a:lnTo>
                    <a:pt x="1054" y="759"/>
                  </a:lnTo>
                  <a:lnTo>
                    <a:pt x="1076" y="796"/>
                  </a:lnTo>
                  <a:lnTo>
                    <a:pt x="1099" y="829"/>
                  </a:lnTo>
                  <a:lnTo>
                    <a:pt x="1122" y="853"/>
                  </a:lnTo>
                  <a:lnTo>
                    <a:pt x="1145" y="869"/>
                  </a:lnTo>
                  <a:lnTo>
                    <a:pt x="1168" y="882"/>
                  </a:lnTo>
                  <a:lnTo>
                    <a:pt x="1191" y="891"/>
                  </a:lnTo>
                  <a:lnTo>
                    <a:pt x="1214" y="899"/>
                  </a:lnTo>
                  <a:lnTo>
                    <a:pt x="1237" y="904"/>
                  </a:lnTo>
                  <a:lnTo>
                    <a:pt x="1260" y="907"/>
                  </a:lnTo>
                  <a:lnTo>
                    <a:pt x="1283" y="910"/>
                  </a:lnTo>
                  <a:lnTo>
                    <a:pt x="1305" y="912"/>
                  </a:lnTo>
                  <a:lnTo>
                    <a:pt x="1328" y="912"/>
                  </a:lnTo>
                  <a:lnTo>
                    <a:pt x="1351" y="912"/>
                  </a:lnTo>
                  <a:lnTo>
                    <a:pt x="1374" y="912"/>
                  </a:lnTo>
                  <a:lnTo>
                    <a:pt x="1397" y="915"/>
                  </a:lnTo>
                  <a:lnTo>
                    <a:pt x="1420" y="915"/>
                  </a:lnTo>
                  <a:lnTo>
                    <a:pt x="1443" y="915"/>
                  </a:lnTo>
                  <a:lnTo>
                    <a:pt x="1466" y="915"/>
                  </a:lnTo>
                  <a:lnTo>
                    <a:pt x="1489" y="912"/>
                  </a:lnTo>
                  <a:lnTo>
                    <a:pt x="1512" y="912"/>
                  </a:lnTo>
                  <a:lnTo>
                    <a:pt x="1535" y="912"/>
                  </a:lnTo>
                  <a:lnTo>
                    <a:pt x="1558" y="910"/>
                  </a:lnTo>
                  <a:lnTo>
                    <a:pt x="1581" y="910"/>
                  </a:lnTo>
                  <a:lnTo>
                    <a:pt x="1604" y="907"/>
                  </a:lnTo>
                  <a:lnTo>
                    <a:pt x="1626" y="907"/>
                  </a:lnTo>
                  <a:lnTo>
                    <a:pt x="1649" y="904"/>
                  </a:lnTo>
                  <a:lnTo>
                    <a:pt x="1672" y="901"/>
                  </a:lnTo>
                  <a:lnTo>
                    <a:pt x="1695" y="901"/>
                  </a:lnTo>
                  <a:lnTo>
                    <a:pt x="1718" y="899"/>
                  </a:lnTo>
                  <a:lnTo>
                    <a:pt x="1741" y="899"/>
                  </a:lnTo>
                  <a:lnTo>
                    <a:pt x="1764" y="896"/>
                  </a:lnTo>
                  <a:lnTo>
                    <a:pt x="1787" y="893"/>
                  </a:lnTo>
                  <a:lnTo>
                    <a:pt x="1810" y="893"/>
                  </a:lnTo>
                  <a:lnTo>
                    <a:pt x="1832" y="893"/>
                  </a:lnTo>
                  <a:lnTo>
                    <a:pt x="1855" y="893"/>
                  </a:lnTo>
                  <a:lnTo>
                    <a:pt x="1878" y="891"/>
                  </a:lnTo>
                  <a:lnTo>
                    <a:pt x="1901" y="891"/>
                  </a:lnTo>
                  <a:lnTo>
                    <a:pt x="1924" y="891"/>
                  </a:lnTo>
                  <a:lnTo>
                    <a:pt x="1947" y="888"/>
                  </a:lnTo>
                  <a:lnTo>
                    <a:pt x="1970" y="888"/>
                  </a:lnTo>
                  <a:lnTo>
                    <a:pt x="1993" y="885"/>
                  </a:lnTo>
                  <a:lnTo>
                    <a:pt x="2016" y="885"/>
                  </a:lnTo>
                  <a:lnTo>
                    <a:pt x="2039" y="885"/>
                  </a:lnTo>
                  <a:lnTo>
                    <a:pt x="2061" y="885"/>
                  </a:lnTo>
                  <a:lnTo>
                    <a:pt x="2084" y="882"/>
                  </a:lnTo>
                  <a:lnTo>
                    <a:pt x="2107" y="882"/>
                  </a:lnTo>
                  <a:lnTo>
                    <a:pt x="2130" y="880"/>
                  </a:lnTo>
                  <a:lnTo>
                    <a:pt x="2153" y="877"/>
                  </a:lnTo>
                  <a:lnTo>
                    <a:pt x="2176" y="875"/>
                  </a:lnTo>
                  <a:lnTo>
                    <a:pt x="2199" y="872"/>
                  </a:lnTo>
                  <a:lnTo>
                    <a:pt x="2222" y="866"/>
                  </a:lnTo>
                  <a:lnTo>
                    <a:pt x="2245" y="864"/>
                  </a:lnTo>
                  <a:lnTo>
                    <a:pt x="2268" y="861"/>
                  </a:lnTo>
                  <a:lnTo>
                    <a:pt x="2291" y="858"/>
                  </a:lnTo>
                  <a:lnTo>
                    <a:pt x="2314" y="858"/>
                  </a:lnTo>
                  <a:lnTo>
                    <a:pt x="2337" y="858"/>
                  </a:lnTo>
                  <a:lnTo>
                    <a:pt x="2360" y="861"/>
                  </a:lnTo>
                  <a:lnTo>
                    <a:pt x="2382" y="864"/>
                  </a:lnTo>
                  <a:lnTo>
                    <a:pt x="2405" y="866"/>
                  </a:lnTo>
                  <a:lnTo>
                    <a:pt x="2428" y="869"/>
                  </a:lnTo>
                  <a:lnTo>
                    <a:pt x="2451" y="872"/>
                  </a:lnTo>
                  <a:lnTo>
                    <a:pt x="2474" y="872"/>
                  </a:lnTo>
                  <a:lnTo>
                    <a:pt x="2497" y="875"/>
                  </a:lnTo>
                  <a:lnTo>
                    <a:pt x="2520" y="875"/>
                  </a:lnTo>
                  <a:lnTo>
                    <a:pt x="2543" y="875"/>
                  </a:lnTo>
                  <a:lnTo>
                    <a:pt x="2566" y="875"/>
                  </a:lnTo>
                  <a:lnTo>
                    <a:pt x="2588" y="875"/>
                  </a:lnTo>
                  <a:lnTo>
                    <a:pt x="2611" y="872"/>
                  </a:lnTo>
                  <a:lnTo>
                    <a:pt x="2634" y="869"/>
                  </a:lnTo>
                  <a:lnTo>
                    <a:pt x="2657" y="864"/>
                  </a:lnTo>
                  <a:lnTo>
                    <a:pt x="2680" y="853"/>
                  </a:lnTo>
                  <a:lnTo>
                    <a:pt x="2703" y="840"/>
                  </a:lnTo>
                  <a:lnTo>
                    <a:pt x="2726" y="818"/>
                  </a:lnTo>
                  <a:lnTo>
                    <a:pt x="2749" y="791"/>
                  </a:lnTo>
                  <a:lnTo>
                    <a:pt x="2772" y="759"/>
                  </a:lnTo>
                  <a:lnTo>
                    <a:pt x="2795" y="720"/>
                  </a:lnTo>
                  <a:lnTo>
                    <a:pt x="2818" y="683"/>
                  </a:lnTo>
                  <a:lnTo>
                    <a:pt x="2841" y="650"/>
                  </a:lnTo>
                  <a:lnTo>
                    <a:pt x="2863" y="626"/>
                  </a:lnTo>
                  <a:lnTo>
                    <a:pt x="2886" y="618"/>
                  </a:lnTo>
                  <a:lnTo>
                    <a:pt x="2909" y="626"/>
                  </a:lnTo>
                  <a:lnTo>
                    <a:pt x="2932" y="650"/>
                  </a:lnTo>
                  <a:lnTo>
                    <a:pt x="2955" y="691"/>
                  </a:lnTo>
                  <a:lnTo>
                    <a:pt x="2978" y="729"/>
                  </a:lnTo>
                  <a:lnTo>
                    <a:pt x="3001" y="766"/>
                  </a:lnTo>
                  <a:lnTo>
                    <a:pt x="3024" y="812"/>
                  </a:lnTo>
                  <a:lnTo>
                    <a:pt x="3047" y="840"/>
                  </a:lnTo>
                  <a:lnTo>
                    <a:pt x="3070" y="861"/>
                  </a:lnTo>
                  <a:lnTo>
                    <a:pt x="3093" y="880"/>
                  </a:lnTo>
                  <a:lnTo>
                    <a:pt x="3115" y="893"/>
                  </a:lnTo>
                  <a:lnTo>
                    <a:pt x="3138" y="904"/>
                  </a:lnTo>
                  <a:lnTo>
                    <a:pt x="3161" y="912"/>
                  </a:lnTo>
                  <a:lnTo>
                    <a:pt x="3184" y="918"/>
                  </a:lnTo>
                  <a:lnTo>
                    <a:pt x="3207" y="923"/>
                  </a:lnTo>
                  <a:lnTo>
                    <a:pt x="3230" y="926"/>
                  </a:lnTo>
                  <a:lnTo>
                    <a:pt x="3253" y="928"/>
                  </a:lnTo>
                  <a:lnTo>
                    <a:pt x="3276" y="928"/>
                  </a:lnTo>
                  <a:lnTo>
                    <a:pt x="3299" y="931"/>
                  </a:lnTo>
                  <a:lnTo>
                    <a:pt x="3322" y="934"/>
                  </a:lnTo>
                  <a:lnTo>
                    <a:pt x="3344" y="934"/>
                  </a:lnTo>
                  <a:lnTo>
                    <a:pt x="3367" y="934"/>
                  </a:lnTo>
                  <a:lnTo>
                    <a:pt x="3390" y="934"/>
                  </a:lnTo>
                  <a:lnTo>
                    <a:pt x="3413" y="934"/>
                  </a:lnTo>
                  <a:lnTo>
                    <a:pt x="3436" y="934"/>
                  </a:lnTo>
                </a:path>
              </a:pathLst>
            </a:custGeom>
            <a:noFill/>
            <a:ln w="12700" cap="rnd">
              <a:solidFill>
                <a:srgbClr val="FE9B03"/>
              </a:solidFill>
              <a:round/>
              <a:headEnd/>
              <a:tailEnd/>
            </a:ln>
          </p:spPr>
          <p:txBody>
            <a:bodyPr>
              <a:prstTxWarp prst="textNoShape">
                <a:avLst/>
              </a:prstTxWarp>
            </a:bodyPr>
            <a:lstStyle/>
            <a:p>
              <a:endParaRPr lang="en-US"/>
            </a:p>
          </p:txBody>
        </p:sp>
        <p:sp>
          <p:nvSpPr>
            <p:cNvPr id="33815" name="Freeform 20"/>
            <p:cNvSpPr>
              <a:spLocks/>
            </p:cNvSpPr>
            <p:nvPr/>
          </p:nvSpPr>
          <p:spPr bwMode="auto">
            <a:xfrm>
              <a:off x="2520950" y="1749425"/>
              <a:ext cx="4851400" cy="3035300"/>
            </a:xfrm>
            <a:custGeom>
              <a:avLst/>
              <a:gdLst>
                <a:gd name="T0" fmla="*/ 64930 w 3437"/>
                <a:gd name="T1" fmla="*/ 2139950 h 1912"/>
                <a:gd name="T2" fmla="*/ 160913 w 3437"/>
                <a:gd name="T3" fmla="*/ 2125663 h 1912"/>
                <a:gd name="T4" fmla="*/ 258308 w 3437"/>
                <a:gd name="T5" fmla="*/ 2125663 h 1912"/>
                <a:gd name="T6" fmla="*/ 355703 w 3437"/>
                <a:gd name="T7" fmla="*/ 2070100 h 1912"/>
                <a:gd name="T8" fmla="*/ 453098 w 3437"/>
                <a:gd name="T9" fmla="*/ 1928813 h 1912"/>
                <a:gd name="T10" fmla="*/ 549082 w 3437"/>
                <a:gd name="T11" fmla="*/ 1724025 h 1912"/>
                <a:gd name="T12" fmla="*/ 646477 w 3437"/>
                <a:gd name="T13" fmla="*/ 1439863 h 1912"/>
                <a:gd name="T14" fmla="*/ 743872 w 3437"/>
                <a:gd name="T15" fmla="*/ 995363 h 1912"/>
                <a:gd name="T16" fmla="*/ 839855 w 3437"/>
                <a:gd name="T17" fmla="*/ 387350 h 1912"/>
                <a:gd name="T18" fmla="*/ 937250 w 3437"/>
                <a:gd name="T19" fmla="*/ 26988 h 1912"/>
                <a:gd name="T20" fmla="*/ 1034645 w 3437"/>
                <a:gd name="T21" fmla="*/ 82550 h 1912"/>
                <a:gd name="T22" fmla="*/ 1132040 w 3437"/>
                <a:gd name="T23" fmla="*/ 533400 h 1912"/>
                <a:gd name="T24" fmla="*/ 1228024 w 3437"/>
                <a:gd name="T25" fmla="*/ 1341438 h 1912"/>
                <a:gd name="T26" fmla="*/ 1325419 w 3437"/>
                <a:gd name="T27" fmla="*/ 2160588 h 1912"/>
                <a:gd name="T28" fmla="*/ 1422814 w 3437"/>
                <a:gd name="T29" fmla="*/ 2657475 h 1912"/>
                <a:gd name="T30" fmla="*/ 1518797 w 3437"/>
                <a:gd name="T31" fmla="*/ 2854325 h 1912"/>
                <a:gd name="T32" fmla="*/ 1616192 w 3437"/>
                <a:gd name="T33" fmla="*/ 2919413 h 1912"/>
                <a:gd name="T34" fmla="*/ 1713587 w 3437"/>
                <a:gd name="T35" fmla="*/ 2944813 h 1912"/>
                <a:gd name="T36" fmla="*/ 1810982 w 3437"/>
                <a:gd name="T37" fmla="*/ 2957513 h 1912"/>
                <a:gd name="T38" fmla="*/ 1906966 w 3437"/>
                <a:gd name="T39" fmla="*/ 2962275 h 1912"/>
                <a:gd name="T40" fmla="*/ 2004361 w 3437"/>
                <a:gd name="T41" fmla="*/ 2970213 h 1912"/>
                <a:gd name="T42" fmla="*/ 2101756 w 3437"/>
                <a:gd name="T43" fmla="*/ 2965450 h 1912"/>
                <a:gd name="T44" fmla="*/ 2199151 w 3437"/>
                <a:gd name="T45" fmla="*/ 2957513 h 1912"/>
                <a:gd name="T46" fmla="*/ 2295134 w 3437"/>
                <a:gd name="T47" fmla="*/ 2944813 h 1912"/>
                <a:gd name="T48" fmla="*/ 2392529 w 3437"/>
                <a:gd name="T49" fmla="*/ 2932113 h 1912"/>
                <a:gd name="T50" fmla="*/ 2489924 w 3437"/>
                <a:gd name="T51" fmla="*/ 2919413 h 1912"/>
                <a:gd name="T52" fmla="*/ 2585908 w 3437"/>
                <a:gd name="T53" fmla="*/ 2901950 h 1912"/>
                <a:gd name="T54" fmla="*/ 2683303 w 3437"/>
                <a:gd name="T55" fmla="*/ 2874963 h 1912"/>
                <a:gd name="T56" fmla="*/ 2780698 w 3437"/>
                <a:gd name="T57" fmla="*/ 2851150 h 1912"/>
                <a:gd name="T58" fmla="*/ 2878093 w 3437"/>
                <a:gd name="T59" fmla="*/ 2811463 h 1912"/>
                <a:gd name="T60" fmla="*/ 2974076 w 3437"/>
                <a:gd name="T61" fmla="*/ 2763838 h 1912"/>
                <a:gd name="T62" fmla="*/ 3071471 w 3437"/>
                <a:gd name="T63" fmla="*/ 2781300 h 1912"/>
                <a:gd name="T64" fmla="*/ 3168866 w 3437"/>
                <a:gd name="T65" fmla="*/ 2836863 h 1912"/>
                <a:gd name="T66" fmla="*/ 3266261 w 3437"/>
                <a:gd name="T67" fmla="*/ 2889250 h 1912"/>
                <a:gd name="T68" fmla="*/ 3362245 w 3437"/>
                <a:gd name="T69" fmla="*/ 2906713 h 1912"/>
                <a:gd name="T70" fmla="*/ 3459640 w 3437"/>
                <a:gd name="T71" fmla="*/ 2884488 h 1912"/>
                <a:gd name="T72" fmla="*/ 3557035 w 3437"/>
                <a:gd name="T73" fmla="*/ 2859088 h 1912"/>
                <a:gd name="T74" fmla="*/ 3653018 w 3437"/>
                <a:gd name="T75" fmla="*/ 2786063 h 1912"/>
                <a:gd name="T76" fmla="*/ 3750413 w 3437"/>
                <a:gd name="T77" fmla="*/ 2649538 h 1912"/>
                <a:gd name="T78" fmla="*/ 3847808 w 3437"/>
                <a:gd name="T79" fmla="*/ 2632075 h 1912"/>
                <a:gd name="T80" fmla="*/ 3945203 w 3437"/>
                <a:gd name="T81" fmla="*/ 2773363 h 1912"/>
                <a:gd name="T82" fmla="*/ 4041187 w 3437"/>
                <a:gd name="T83" fmla="*/ 2897188 h 1912"/>
                <a:gd name="T84" fmla="*/ 4138582 w 3437"/>
                <a:gd name="T85" fmla="*/ 2944813 h 1912"/>
                <a:gd name="T86" fmla="*/ 4235977 w 3437"/>
                <a:gd name="T87" fmla="*/ 2978150 h 1912"/>
                <a:gd name="T88" fmla="*/ 4333372 w 3437"/>
                <a:gd name="T89" fmla="*/ 3009900 h 1912"/>
                <a:gd name="T90" fmla="*/ 4429355 w 3437"/>
                <a:gd name="T91" fmla="*/ 3025775 h 1912"/>
                <a:gd name="T92" fmla="*/ 4526750 w 3437"/>
                <a:gd name="T93" fmla="*/ 3030538 h 1912"/>
                <a:gd name="T94" fmla="*/ 4624145 w 3437"/>
                <a:gd name="T95" fmla="*/ 3033713 h 1912"/>
                <a:gd name="T96" fmla="*/ 4720128 w 3437"/>
                <a:gd name="T97" fmla="*/ 3033713 h 1912"/>
                <a:gd name="T98" fmla="*/ 4817523 w 3437"/>
                <a:gd name="T99" fmla="*/ 3033713 h 191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437"/>
                <a:gd name="T151" fmla="*/ 0 h 1912"/>
                <a:gd name="T152" fmla="*/ 3437 w 3437"/>
                <a:gd name="T153" fmla="*/ 1912 h 191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437" h="1912">
                  <a:moveTo>
                    <a:pt x="0" y="1364"/>
                  </a:moveTo>
                  <a:lnTo>
                    <a:pt x="23" y="1356"/>
                  </a:lnTo>
                  <a:lnTo>
                    <a:pt x="46" y="1348"/>
                  </a:lnTo>
                  <a:lnTo>
                    <a:pt x="68" y="1342"/>
                  </a:lnTo>
                  <a:lnTo>
                    <a:pt x="91" y="1342"/>
                  </a:lnTo>
                  <a:lnTo>
                    <a:pt x="114" y="1339"/>
                  </a:lnTo>
                  <a:lnTo>
                    <a:pt x="137" y="1337"/>
                  </a:lnTo>
                  <a:lnTo>
                    <a:pt x="160" y="1339"/>
                  </a:lnTo>
                  <a:lnTo>
                    <a:pt x="183" y="1339"/>
                  </a:lnTo>
                  <a:lnTo>
                    <a:pt x="206" y="1328"/>
                  </a:lnTo>
                  <a:lnTo>
                    <a:pt x="229" y="1318"/>
                  </a:lnTo>
                  <a:lnTo>
                    <a:pt x="252" y="1304"/>
                  </a:lnTo>
                  <a:lnTo>
                    <a:pt x="275" y="1280"/>
                  </a:lnTo>
                  <a:lnTo>
                    <a:pt x="298" y="1250"/>
                  </a:lnTo>
                  <a:lnTo>
                    <a:pt x="321" y="1215"/>
                  </a:lnTo>
                  <a:lnTo>
                    <a:pt x="343" y="1180"/>
                  </a:lnTo>
                  <a:lnTo>
                    <a:pt x="366" y="1132"/>
                  </a:lnTo>
                  <a:lnTo>
                    <a:pt x="389" y="1086"/>
                  </a:lnTo>
                  <a:lnTo>
                    <a:pt x="412" y="1032"/>
                  </a:lnTo>
                  <a:lnTo>
                    <a:pt x="435" y="972"/>
                  </a:lnTo>
                  <a:lnTo>
                    <a:pt x="458" y="907"/>
                  </a:lnTo>
                  <a:lnTo>
                    <a:pt x="481" y="832"/>
                  </a:lnTo>
                  <a:lnTo>
                    <a:pt x="504" y="740"/>
                  </a:lnTo>
                  <a:lnTo>
                    <a:pt x="527" y="627"/>
                  </a:lnTo>
                  <a:lnTo>
                    <a:pt x="549" y="505"/>
                  </a:lnTo>
                  <a:lnTo>
                    <a:pt x="572" y="368"/>
                  </a:lnTo>
                  <a:lnTo>
                    <a:pt x="595" y="244"/>
                  </a:lnTo>
                  <a:lnTo>
                    <a:pt x="618" y="141"/>
                  </a:lnTo>
                  <a:lnTo>
                    <a:pt x="641" y="60"/>
                  </a:lnTo>
                  <a:lnTo>
                    <a:pt x="664" y="17"/>
                  </a:lnTo>
                  <a:lnTo>
                    <a:pt x="687" y="0"/>
                  </a:lnTo>
                  <a:lnTo>
                    <a:pt x="710" y="14"/>
                  </a:lnTo>
                  <a:lnTo>
                    <a:pt x="733" y="52"/>
                  </a:lnTo>
                  <a:lnTo>
                    <a:pt x="756" y="117"/>
                  </a:lnTo>
                  <a:lnTo>
                    <a:pt x="779" y="214"/>
                  </a:lnTo>
                  <a:lnTo>
                    <a:pt x="802" y="336"/>
                  </a:lnTo>
                  <a:lnTo>
                    <a:pt x="825" y="489"/>
                  </a:lnTo>
                  <a:lnTo>
                    <a:pt x="848" y="667"/>
                  </a:lnTo>
                  <a:lnTo>
                    <a:pt x="870" y="845"/>
                  </a:lnTo>
                  <a:lnTo>
                    <a:pt x="893" y="1032"/>
                  </a:lnTo>
                  <a:lnTo>
                    <a:pt x="916" y="1215"/>
                  </a:lnTo>
                  <a:lnTo>
                    <a:pt x="939" y="1361"/>
                  </a:lnTo>
                  <a:lnTo>
                    <a:pt x="962" y="1490"/>
                  </a:lnTo>
                  <a:lnTo>
                    <a:pt x="985" y="1590"/>
                  </a:lnTo>
                  <a:lnTo>
                    <a:pt x="1008" y="1674"/>
                  </a:lnTo>
                  <a:lnTo>
                    <a:pt x="1031" y="1728"/>
                  </a:lnTo>
                  <a:lnTo>
                    <a:pt x="1054" y="1769"/>
                  </a:lnTo>
                  <a:lnTo>
                    <a:pt x="1076" y="1798"/>
                  </a:lnTo>
                  <a:lnTo>
                    <a:pt x="1099" y="1817"/>
                  </a:lnTo>
                  <a:lnTo>
                    <a:pt x="1122" y="1828"/>
                  </a:lnTo>
                  <a:lnTo>
                    <a:pt x="1145" y="1839"/>
                  </a:lnTo>
                  <a:lnTo>
                    <a:pt x="1168" y="1852"/>
                  </a:lnTo>
                  <a:lnTo>
                    <a:pt x="1191" y="1850"/>
                  </a:lnTo>
                  <a:lnTo>
                    <a:pt x="1214" y="1855"/>
                  </a:lnTo>
                  <a:lnTo>
                    <a:pt x="1237" y="1855"/>
                  </a:lnTo>
                  <a:lnTo>
                    <a:pt x="1260" y="1860"/>
                  </a:lnTo>
                  <a:lnTo>
                    <a:pt x="1283" y="1863"/>
                  </a:lnTo>
                  <a:lnTo>
                    <a:pt x="1305" y="1863"/>
                  </a:lnTo>
                  <a:lnTo>
                    <a:pt x="1328" y="1863"/>
                  </a:lnTo>
                  <a:lnTo>
                    <a:pt x="1351" y="1866"/>
                  </a:lnTo>
                  <a:lnTo>
                    <a:pt x="1374" y="1868"/>
                  </a:lnTo>
                  <a:lnTo>
                    <a:pt x="1397" y="1871"/>
                  </a:lnTo>
                  <a:lnTo>
                    <a:pt x="1420" y="1871"/>
                  </a:lnTo>
                  <a:lnTo>
                    <a:pt x="1443" y="1871"/>
                  </a:lnTo>
                  <a:lnTo>
                    <a:pt x="1466" y="1868"/>
                  </a:lnTo>
                  <a:lnTo>
                    <a:pt x="1489" y="1868"/>
                  </a:lnTo>
                  <a:lnTo>
                    <a:pt x="1512" y="1866"/>
                  </a:lnTo>
                  <a:lnTo>
                    <a:pt x="1535" y="1866"/>
                  </a:lnTo>
                  <a:lnTo>
                    <a:pt x="1558" y="1863"/>
                  </a:lnTo>
                  <a:lnTo>
                    <a:pt x="1581" y="1866"/>
                  </a:lnTo>
                  <a:lnTo>
                    <a:pt x="1604" y="1860"/>
                  </a:lnTo>
                  <a:lnTo>
                    <a:pt x="1626" y="1855"/>
                  </a:lnTo>
                  <a:lnTo>
                    <a:pt x="1649" y="1855"/>
                  </a:lnTo>
                  <a:lnTo>
                    <a:pt x="1672" y="1847"/>
                  </a:lnTo>
                  <a:lnTo>
                    <a:pt x="1695" y="1847"/>
                  </a:lnTo>
                  <a:lnTo>
                    <a:pt x="1718" y="1844"/>
                  </a:lnTo>
                  <a:lnTo>
                    <a:pt x="1741" y="1839"/>
                  </a:lnTo>
                  <a:lnTo>
                    <a:pt x="1764" y="1839"/>
                  </a:lnTo>
                  <a:lnTo>
                    <a:pt x="1787" y="1836"/>
                  </a:lnTo>
                  <a:lnTo>
                    <a:pt x="1810" y="1833"/>
                  </a:lnTo>
                  <a:lnTo>
                    <a:pt x="1832" y="1828"/>
                  </a:lnTo>
                  <a:lnTo>
                    <a:pt x="1855" y="1822"/>
                  </a:lnTo>
                  <a:lnTo>
                    <a:pt x="1878" y="1817"/>
                  </a:lnTo>
                  <a:lnTo>
                    <a:pt x="1901" y="1811"/>
                  </a:lnTo>
                  <a:lnTo>
                    <a:pt x="1924" y="1806"/>
                  </a:lnTo>
                  <a:lnTo>
                    <a:pt x="1947" y="1801"/>
                  </a:lnTo>
                  <a:lnTo>
                    <a:pt x="1970" y="1796"/>
                  </a:lnTo>
                  <a:lnTo>
                    <a:pt x="1993" y="1790"/>
                  </a:lnTo>
                  <a:lnTo>
                    <a:pt x="2016" y="1782"/>
                  </a:lnTo>
                  <a:lnTo>
                    <a:pt x="2039" y="1771"/>
                  </a:lnTo>
                  <a:lnTo>
                    <a:pt x="2061" y="1758"/>
                  </a:lnTo>
                  <a:lnTo>
                    <a:pt x="2084" y="1750"/>
                  </a:lnTo>
                  <a:lnTo>
                    <a:pt x="2107" y="1741"/>
                  </a:lnTo>
                  <a:lnTo>
                    <a:pt x="2130" y="1739"/>
                  </a:lnTo>
                  <a:lnTo>
                    <a:pt x="2153" y="1741"/>
                  </a:lnTo>
                  <a:lnTo>
                    <a:pt x="2176" y="1752"/>
                  </a:lnTo>
                  <a:lnTo>
                    <a:pt x="2199" y="1760"/>
                  </a:lnTo>
                  <a:lnTo>
                    <a:pt x="2222" y="1774"/>
                  </a:lnTo>
                  <a:lnTo>
                    <a:pt x="2245" y="1787"/>
                  </a:lnTo>
                  <a:lnTo>
                    <a:pt x="2268" y="1804"/>
                  </a:lnTo>
                  <a:lnTo>
                    <a:pt x="2291" y="1811"/>
                  </a:lnTo>
                  <a:lnTo>
                    <a:pt x="2314" y="1820"/>
                  </a:lnTo>
                  <a:lnTo>
                    <a:pt x="2337" y="1828"/>
                  </a:lnTo>
                  <a:lnTo>
                    <a:pt x="2360" y="1831"/>
                  </a:lnTo>
                  <a:lnTo>
                    <a:pt x="2382" y="1831"/>
                  </a:lnTo>
                  <a:lnTo>
                    <a:pt x="2405" y="1825"/>
                  </a:lnTo>
                  <a:lnTo>
                    <a:pt x="2428" y="1822"/>
                  </a:lnTo>
                  <a:lnTo>
                    <a:pt x="2451" y="1817"/>
                  </a:lnTo>
                  <a:lnTo>
                    <a:pt x="2474" y="1811"/>
                  </a:lnTo>
                  <a:lnTo>
                    <a:pt x="2497" y="1809"/>
                  </a:lnTo>
                  <a:lnTo>
                    <a:pt x="2520" y="1801"/>
                  </a:lnTo>
                  <a:lnTo>
                    <a:pt x="2543" y="1787"/>
                  </a:lnTo>
                  <a:lnTo>
                    <a:pt x="2566" y="1771"/>
                  </a:lnTo>
                  <a:lnTo>
                    <a:pt x="2588" y="1755"/>
                  </a:lnTo>
                  <a:lnTo>
                    <a:pt x="2611" y="1728"/>
                  </a:lnTo>
                  <a:lnTo>
                    <a:pt x="2634" y="1698"/>
                  </a:lnTo>
                  <a:lnTo>
                    <a:pt x="2657" y="1669"/>
                  </a:lnTo>
                  <a:lnTo>
                    <a:pt x="2680" y="1650"/>
                  </a:lnTo>
                  <a:lnTo>
                    <a:pt x="2703" y="1647"/>
                  </a:lnTo>
                  <a:lnTo>
                    <a:pt x="2726" y="1658"/>
                  </a:lnTo>
                  <a:lnTo>
                    <a:pt x="2749" y="1680"/>
                  </a:lnTo>
                  <a:lnTo>
                    <a:pt x="2772" y="1717"/>
                  </a:lnTo>
                  <a:lnTo>
                    <a:pt x="2795" y="1747"/>
                  </a:lnTo>
                  <a:lnTo>
                    <a:pt x="2818" y="1785"/>
                  </a:lnTo>
                  <a:lnTo>
                    <a:pt x="2841" y="1815"/>
                  </a:lnTo>
                  <a:lnTo>
                    <a:pt x="2863" y="1825"/>
                  </a:lnTo>
                  <a:lnTo>
                    <a:pt x="2886" y="1839"/>
                  </a:lnTo>
                  <a:lnTo>
                    <a:pt x="2909" y="1847"/>
                  </a:lnTo>
                  <a:lnTo>
                    <a:pt x="2932" y="1855"/>
                  </a:lnTo>
                  <a:lnTo>
                    <a:pt x="2955" y="1863"/>
                  </a:lnTo>
                  <a:lnTo>
                    <a:pt x="2978" y="1871"/>
                  </a:lnTo>
                  <a:lnTo>
                    <a:pt x="3001" y="1876"/>
                  </a:lnTo>
                  <a:lnTo>
                    <a:pt x="3024" y="1882"/>
                  </a:lnTo>
                  <a:lnTo>
                    <a:pt x="3047" y="1890"/>
                  </a:lnTo>
                  <a:lnTo>
                    <a:pt x="3070" y="1896"/>
                  </a:lnTo>
                  <a:lnTo>
                    <a:pt x="3093" y="1901"/>
                  </a:lnTo>
                  <a:lnTo>
                    <a:pt x="3115" y="1903"/>
                  </a:lnTo>
                  <a:lnTo>
                    <a:pt x="3138" y="1906"/>
                  </a:lnTo>
                  <a:lnTo>
                    <a:pt x="3161" y="1906"/>
                  </a:lnTo>
                  <a:lnTo>
                    <a:pt x="3184" y="1909"/>
                  </a:lnTo>
                  <a:lnTo>
                    <a:pt x="3207" y="1909"/>
                  </a:lnTo>
                  <a:lnTo>
                    <a:pt x="3230" y="1909"/>
                  </a:lnTo>
                  <a:lnTo>
                    <a:pt x="3253" y="1911"/>
                  </a:lnTo>
                  <a:lnTo>
                    <a:pt x="3276" y="1911"/>
                  </a:lnTo>
                  <a:lnTo>
                    <a:pt x="3299" y="1911"/>
                  </a:lnTo>
                  <a:lnTo>
                    <a:pt x="3322" y="1911"/>
                  </a:lnTo>
                  <a:lnTo>
                    <a:pt x="3344" y="1911"/>
                  </a:lnTo>
                  <a:lnTo>
                    <a:pt x="3367" y="1911"/>
                  </a:lnTo>
                  <a:lnTo>
                    <a:pt x="3390" y="1911"/>
                  </a:lnTo>
                  <a:lnTo>
                    <a:pt x="3413" y="1911"/>
                  </a:lnTo>
                  <a:lnTo>
                    <a:pt x="3436" y="1911"/>
                  </a:lnTo>
                </a:path>
              </a:pathLst>
            </a:custGeom>
            <a:noFill/>
            <a:ln w="12700" cap="rnd">
              <a:solidFill>
                <a:srgbClr val="0000FF"/>
              </a:solidFill>
              <a:round/>
              <a:headEnd/>
              <a:tailEnd/>
            </a:ln>
          </p:spPr>
          <p:txBody>
            <a:bodyPr>
              <a:prstTxWarp prst="textNoShape">
                <a:avLst/>
              </a:prstTxWarp>
            </a:bodyPr>
            <a:lstStyle/>
            <a:p>
              <a:endParaRPr lang="en-US"/>
            </a:p>
          </p:txBody>
        </p:sp>
        <p:sp>
          <p:nvSpPr>
            <p:cNvPr id="33816" name="Freeform 21"/>
            <p:cNvSpPr>
              <a:spLocks/>
            </p:cNvSpPr>
            <p:nvPr/>
          </p:nvSpPr>
          <p:spPr bwMode="auto">
            <a:xfrm>
              <a:off x="2520950" y="4200525"/>
              <a:ext cx="4851400" cy="584200"/>
            </a:xfrm>
            <a:custGeom>
              <a:avLst/>
              <a:gdLst>
                <a:gd name="T0" fmla="*/ 64930 w 3437"/>
                <a:gd name="T1" fmla="*/ 481013 h 368"/>
                <a:gd name="T2" fmla="*/ 160913 w 3437"/>
                <a:gd name="T3" fmla="*/ 466725 h 368"/>
                <a:gd name="T4" fmla="*/ 258308 w 3437"/>
                <a:gd name="T5" fmla="*/ 446088 h 368"/>
                <a:gd name="T6" fmla="*/ 355703 w 3437"/>
                <a:gd name="T7" fmla="*/ 422275 h 368"/>
                <a:gd name="T8" fmla="*/ 453098 w 3437"/>
                <a:gd name="T9" fmla="*/ 393700 h 368"/>
                <a:gd name="T10" fmla="*/ 549082 w 3437"/>
                <a:gd name="T11" fmla="*/ 357188 h 368"/>
                <a:gd name="T12" fmla="*/ 646477 w 3437"/>
                <a:gd name="T13" fmla="*/ 317500 h 368"/>
                <a:gd name="T14" fmla="*/ 743872 w 3437"/>
                <a:gd name="T15" fmla="*/ 276225 h 368"/>
                <a:gd name="T16" fmla="*/ 839855 w 3437"/>
                <a:gd name="T17" fmla="*/ 230188 h 368"/>
                <a:gd name="T18" fmla="*/ 937250 w 3437"/>
                <a:gd name="T19" fmla="*/ 182563 h 368"/>
                <a:gd name="T20" fmla="*/ 1034645 w 3437"/>
                <a:gd name="T21" fmla="*/ 139700 h 368"/>
                <a:gd name="T22" fmla="*/ 1132040 w 3437"/>
                <a:gd name="T23" fmla="*/ 101600 h 368"/>
                <a:gd name="T24" fmla="*/ 1228024 w 3437"/>
                <a:gd name="T25" fmla="*/ 65088 h 368"/>
                <a:gd name="T26" fmla="*/ 1325419 w 3437"/>
                <a:gd name="T27" fmla="*/ 23813 h 368"/>
                <a:gd name="T28" fmla="*/ 1422814 w 3437"/>
                <a:gd name="T29" fmla="*/ 1588 h 368"/>
                <a:gd name="T30" fmla="*/ 1518797 w 3437"/>
                <a:gd name="T31" fmla="*/ 4763 h 368"/>
                <a:gd name="T32" fmla="*/ 1616192 w 3437"/>
                <a:gd name="T33" fmla="*/ 22225 h 368"/>
                <a:gd name="T34" fmla="*/ 1713587 w 3437"/>
                <a:gd name="T35" fmla="*/ 31750 h 368"/>
                <a:gd name="T36" fmla="*/ 1810982 w 3437"/>
                <a:gd name="T37" fmla="*/ 41275 h 368"/>
                <a:gd name="T38" fmla="*/ 1906966 w 3437"/>
                <a:gd name="T39" fmla="*/ 74613 h 368"/>
                <a:gd name="T40" fmla="*/ 2004361 w 3437"/>
                <a:gd name="T41" fmla="*/ 134938 h 368"/>
                <a:gd name="T42" fmla="*/ 2101756 w 3437"/>
                <a:gd name="T43" fmla="*/ 207963 h 368"/>
                <a:gd name="T44" fmla="*/ 2199151 w 3437"/>
                <a:gd name="T45" fmla="*/ 280988 h 368"/>
                <a:gd name="T46" fmla="*/ 2295134 w 3437"/>
                <a:gd name="T47" fmla="*/ 346075 h 368"/>
                <a:gd name="T48" fmla="*/ 2392529 w 3437"/>
                <a:gd name="T49" fmla="*/ 403225 h 368"/>
                <a:gd name="T50" fmla="*/ 2489924 w 3437"/>
                <a:gd name="T51" fmla="*/ 450850 h 368"/>
                <a:gd name="T52" fmla="*/ 2585908 w 3437"/>
                <a:gd name="T53" fmla="*/ 485775 h 368"/>
                <a:gd name="T54" fmla="*/ 2683303 w 3437"/>
                <a:gd name="T55" fmla="*/ 514350 h 368"/>
                <a:gd name="T56" fmla="*/ 2780698 w 3437"/>
                <a:gd name="T57" fmla="*/ 534988 h 368"/>
                <a:gd name="T58" fmla="*/ 2878093 w 3437"/>
                <a:gd name="T59" fmla="*/ 547688 h 368"/>
                <a:gd name="T60" fmla="*/ 2974076 w 3437"/>
                <a:gd name="T61" fmla="*/ 558800 h 368"/>
                <a:gd name="T62" fmla="*/ 3071471 w 3437"/>
                <a:gd name="T63" fmla="*/ 568325 h 368"/>
                <a:gd name="T64" fmla="*/ 3168866 w 3437"/>
                <a:gd name="T65" fmla="*/ 573088 h 368"/>
                <a:gd name="T66" fmla="*/ 3266261 w 3437"/>
                <a:gd name="T67" fmla="*/ 576263 h 368"/>
                <a:gd name="T68" fmla="*/ 3362245 w 3437"/>
                <a:gd name="T69" fmla="*/ 579438 h 368"/>
                <a:gd name="T70" fmla="*/ 3459640 w 3437"/>
                <a:gd name="T71" fmla="*/ 581025 h 368"/>
                <a:gd name="T72" fmla="*/ 3557035 w 3437"/>
                <a:gd name="T73" fmla="*/ 582613 h 368"/>
                <a:gd name="T74" fmla="*/ 3653018 w 3437"/>
                <a:gd name="T75" fmla="*/ 582613 h 368"/>
                <a:gd name="T76" fmla="*/ 3750413 w 3437"/>
                <a:gd name="T77" fmla="*/ 582613 h 368"/>
                <a:gd name="T78" fmla="*/ 3847808 w 3437"/>
                <a:gd name="T79" fmla="*/ 582613 h 368"/>
                <a:gd name="T80" fmla="*/ 3945203 w 3437"/>
                <a:gd name="T81" fmla="*/ 582613 h 368"/>
                <a:gd name="T82" fmla="*/ 4041187 w 3437"/>
                <a:gd name="T83" fmla="*/ 582613 h 368"/>
                <a:gd name="T84" fmla="*/ 4138582 w 3437"/>
                <a:gd name="T85" fmla="*/ 582613 h 368"/>
                <a:gd name="T86" fmla="*/ 4235977 w 3437"/>
                <a:gd name="T87" fmla="*/ 582613 h 368"/>
                <a:gd name="T88" fmla="*/ 4333372 w 3437"/>
                <a:gd name="T89" fmla="*/ 582613 h 368"/>
                <a:gd name="T90" fmla="*/ 4429355 w 3437"/>
                <a:gd name="T91" fmla="*/ 582613 h 368"/>
                <a:gd name="T92" fmla="*/ 4526750 w 3437"/>
                <a:gd name="T93" fmla="*/ 582613 h 368"/>
                <a:gd name="T94" fmla="*/ 4624145 w 3437"/>
                <a:gd name="T95" fmla="*/ 582613 h 368"/>
                <a:gd name="T96" fmla="*/ 4720128 w 3437"/>
                <a:gd name="T97" fmla="*/ 582613 h 368"/>
                <a:gd name="T98" fmla="*/ 4817523 w 3437"/>
                <a:gd name="T99" fmla="*/ 582613 h 3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437"/>
                <a:gd name="T151" fmla="*/ 0 h 368"/>
                <a:gd name="T152" fmla="*/ 3437 w 3437"/>
                <a:gd name="T153" fmla="*/ 368 h 3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437" h="368">
                  <a:moveTo>
                    <a:pt x="0" y="309"/>
                  </a:moveTo>
                  <a:lnTo>
                    <a:pt x="23" y="306"/>
                  </a:lnTo>
                  <a:lnTo>
                    <a:pt x="46" y="303"/>
                  </a:lnTo>
                  <a:lnTo>
                    <a:pt x="68" y="301"/>
                  </a:lnTo>
                  <a:lnTo>
                    <a:pt x="91" y="298"/>
                  </a:lnTo>
                  <a:lnTo>
                    <a:pt x="114" y="294"/>
                  </a:lnTo>
                  <a:lnTo>
                    <a:pt x="137" y="290"/>
                  </a:lnTo>
                  <a:lnTo>
                    <a:pt x="160" y="286"/>
                  </a:lnTo>
                  <a:lnTo>
                    <a:pt x="183" y="281"/>
                  </a:lnTo>
                  <a:lnTo>
                    <a:pt x="206" y="276"/>
                  </a:lnTo>
                  <a:lnTo>
                    <a:pt x="229" y="271"/>
                  </a:lnTo>
                  <a:lnTo>
                    <a:pt x="252" y="266"/>
                  </a:lnTo>
                  <a:lnTo>
                    <a:pt x="275" y="260"/>
                  </a:lnTo>
                  <a:lnTo>
                    <a:pt x="298" y="255"/>
                  </a:lnTo>
                  <a:lnTo>
                    <a:pt x="321" y="248"/>
                  </a:lnTo>
                  <a:lnTo>
                    <a:pt x="343" y="241"/>
                  </a:lnTo>
                  <a:lnTo>
                    <a:pt x="366" y="233"/>
                  </a:lnTo>
                  <a:lnTo>
                    <a:pt x="389" y="225"/>
                  </a:lnTo>
                  <a:lnTo>
                    <a:pt x="412" y="217"/>
                  </a:lnTo>
                  <a:lnTo>
                    <a:pt x="435" y="208"/>
                  </a:lnTo>
                  <a:lnTo>
                    <a:pt x="458" y="200"/>
                  </a:lnTo>
                  <a:lnTo>
                    <a:pt x="481" y="191"/>
                  </a:lnTo>
                  <a:lnTo>
                    <a:pt x="504" y="183"/>
                  </a:lnTo>
                  <a:lnTo>
                    <a:pt x="527" y="174"/>
                  </a:lnTo>
                  <a:lnTo>
                    <a:pt x="549" y="165"/>
                  </a:lnTo>
                  <a:lnTo>
                    <a:pt x="572" y="156"/>
                  </a:lnTo>
                  <a:lnTo>
                    <a:pt x="595" y="145"/>
                  </a:lnTo>
                  <a:lnTo>
                    <a:pt x="618" y="135"/>
                  </a:lnTo>
                  <a:lnTo>
                    <a:pt x="641" y="125"/>
                  </a:lnTo>
                  <a:lnTo>
                    <a:pt x="664" y="115"/>
                  </a:lnTo>
                  <a:lnTo>
                    <a:pt x="687" y="105"/>
                  </a:lnTo>
                  <a:lnTo>
                    <a:pt x="710" y="96"/>
                  </a:lnTo>
                  <a:lnTo>
                    <a:pt x="733" y="88"/>
                  </a:lnTo>
                  <a:lnTo>
                    <a:pt x="756" y="80"/>
                  </a:lnTo>
                  <a:lnTo>
                    <a:pt x="779" y="72"/>
                  </a:lnTo>
                  <a:lnTo>
                    <a:pt x="802" y="64"/>
                  </a:lnTo>
                  <a:lnTo>
                    <a:pt x="825" y="58"/>
                  </a:lnTo>
                  <a:lnTo>
                    <a:pt x="848" y="49"/>
                  </a:lnTo>
                  <a:lnTo>
                    <a:pt x="870" y="41"/>
                  </a:lnTo>
                  <a:lnTo>
                    <a:pt x="893" y="32"/>
                  </a:lnTo>
                  <a:lnTo>
                    <a:pt x="916" y="23"/>
                  </a:lnTo>
                  <a:lnTo>
                    <a:pt x="939" y="15"/>
                  </a:lnTo>
                  <a:lnTo>
                    <a:pt x="962" y="8"/>
                  </a:lnTo>
                  <a:lnTo>
                    <a:pt x="985" y="4"/>
                  </a:lnTo>
                  <a:lnTo>
                    <a:pt x="1008" y="1"/>
                  </a:lnTo>
                  <a:lnTo>
                    <a:pt x="1031" y="0"/>
                  </a:lnTo>
                  <a:lnTo>
                    <a:pt x="1054" y="1"/>
                  </a:lnTo>
                  <a:lnTo>
                    <a:pt x="1076" y="3"/>
                  </a:lnTo>
                  <a:lnTo>
                    <a:pt x="1099" y="7"/>
                  </a:lnTo>
                  <a:lnTo>
                    <a:pt x="1122" y="10"/>
                  </a:lnTo>
                  <a:lnTo>
                    <a:pt x="1145" y="14"/>
                  </a:lnTo>
                  <a:lnTo>
                    <a:pt x="1168" y="17"/>
                  </a:lnTo>
                  <a:lnTo>
                    <a:pt x="1191" y="19"/>
                  </a:lnTo>
                  <a:lnTo>
                    <a:pt x="1214" y="20"/>
                  </a:lnTo>
                  <a:lnTo>
                    <a:pt x="1237" y="22"/>
                  </a:lnTo>
                  <a:lnTo>
                    <a:pt x="1260" y="24"/>
                  </a:lnTo>
                  <a:lnTo>
                    <a:pt x="1283" y="26"/>
                  </a:lnTo>
                  <a:lnTo>
                    <a:pt x="1305" y="31"/>
                  </a:lnTo>
                  <a:lnTo>
                    <a:pt x="1328" y="38"/>
                  </a:lnTo>
                  <a:lnTo>
                    <a:pt x="1351" y="47"/>
                  </a:lnTo>
                  <a:lnTo>
                    <a:pt x="1374" y="58"/>
                  </a:lnTo>
                  <a:lnTo>
                    <a:pt x="1397" y="71"/>
                  </a:lnTo>
                  <a:lnTo>
                    <a:pt x="1420" y="85"/>
                  </a:lnTo>
                  <a:lnTo>
                    <a:pt x="1443" y="100"/>
                  </a:lnTo>
                  <a:lnTo>
                    <a:pt x="1466" y="115"/>
                  </a:lnTo>
                  <a:lnTo>
                    <a:pt x="1489" y="131"/>
                  </a:lnTo>
                  <a:lnTo>
                    <a:pt x="1512" y="146"/>
                  </a:lnTo>
                  <a:lnTo>
                    <a:pt x="1535" y="162"/>
                  </a:lnTo>
                  <a:lnTo>
                    <a:pt x="1558" y="177"/>
                  </a:lnTo>
                  <a:lnTo>
                    <a:pt x="1581" y="191"/>
                  </a:lnTo>
                  <a:lnTo>
                    <a:pt x="1604" y="205"/>
                  </a:lnTo>
                  <a:lnTo>
                    <a:pt x="1626" y="218"/>
                  </a:lnTo>
                  <a:lnTo>
                    <a:pt x="1649" y="231"/>
                  </a:lnTo>
                  <a:lnTo>
                    <a:pt x="1672" y="243"/>
                  </a:lnTo>
                  <a:lnTo>
                    <a:pt x="1695" y="254"/>
                  </a:lnTo>
                  <a:lnTo>
                    <a:pt x="1718" y="264"/>
                  </a:lnTo>
                  <a:lnTo>
                    <a:pt x="1741" y="274"/>
                  </a:lnTo>
                  <a:lnTo>
                    <a:pt x="1764" y="284"/>
                  </a:lnTo>
                  <a:lnTo>
                    <a:pt x="1787" y="292"/>
                  </a:lnTo>
                  <a:lnTo>
                    <a:pt x="1810" y="299"/>
                  </a:lnTo>
                  <a:lnTo>
                    <a:pt x="1832" y="306"/>
                  </a:lnTo>
                  <a:lnTo>
                    <a:pt x="1855" y="313"/>
                  </a:lnTo>
                  <a:lnTo>
                    <a:pt x="1878" y="320"/>
                  </a:lnTo>
                  <a:lnTo>
                    <a:pt x="1901" y="324"/>
                  </a:lnTo>
                  <a:lnTo>
                    <a:pt x="1924" y="329"/>
                  </a:lnTo>
                  <a:lnTo>
                    <a:pt x="1947" y="334"/>
                  </a:lnTo>
                  <a:lnTo>
                    <a:pt x="1970" y="337"/>
                  </a:lnTo>
                  <a:lnTo>
                    <a:pt x="1993" y="341"/>
                  </a:lnTo>
                  <a:lnTo>
                    <a:pt x="2016" y="344"/>
                  </a:lnTo>
                  <a:lnTo>
                    <a:pt x="2039" y="345"/>
                  </a:lnTo>
                  <a:lnTo>
                    <a:pt x="2061" y="349"/>
                  </a:lnTo>
                  <a:lnTo>
                    <a:pt x="2084" y="351"/>
                  </a:lnTo>
                  <a:lnTo>
                    <a:pt x="2107" y="352"/>
                  </a:lnTo>
                  <a:lnTo>
                    <a:pt x="2130" y="355"/>
                  </a:lnTo>
                  <a:lnTo>
                    <a:pt x="2153" y="356"/>
                  </a:lnTo>
                  <a:lnTo>
                    <a:pt x="2176" y="358"/>
                  </a:lnTo>
                  <a:lnTo>
                    <a:pt x="2199" y="359"/>
                  </a:lnTo>
                  <a:lnTo>
                    <a:pt x="2222" y="359"/>
                  </a:lnTo>
                  <a:lnTo>
                    <a:pt x="2245" y="361"/>
                  </a:lnTo>
                  <a:lnTo>
                    <a:pt x="2268" y="362"/>
                  </a:lnTo>
                  <a:lnTo>
                    <a:pt x="2291" y="362"/>
                  </a:lnTo>
                  <a:lnTo>
                    <a:pt x="2314" y="363"/>
                  </a:lnTo>
                  <a:lnTo>
                    <a:pt x="2337" y="363"/>
                  </a:lnTo>
                  <a:lnTo>
                    <a:pt x="2360" y="363"/>
                  </a:lnTo>
                  <a:lnTo>
                    <a:pt x="2382" y="365"/>
                  </a:lnTo>
                  <a:lnTo>
                    <a:pt x="2405" y="366"/>
                  </a:lnTo>
                  <a:lnTo>
                    <a:pt x="2428" y="366"/>
                  </a:lnTo>
                  <a:lnTo>
                    <a:pt x="2451" y="366"/>
                  </a:lnTo>
                  <a:lnTo>
                    <a:pt x="2474" y="366"/>
                  </a:lnTo>
                  <a:lnTo>
                    <a:pt x="2497" y="367"/>
                  </a:lnTo>
                  <a:lnTo>
                    <a:pt x="2520" y="367"/>
                  </a:lnTo>
                  <a:lnTo>
                    <a:pt x="2543" y="367"/>
                  </a:lnTo>
                  <a:lnTo>
                    <a:pt x="2566" y="367"/>
                  </a:lnTo>
                  <a:lnTo>
                    <a:pt x="2588" y="367"/>
                  </a:lnTo>
                  <a:lnTo>
                    <a:pt x="2611" y="367"/>
                  </a:lnTo>
                  <a:lnTo>
                    <a:pt x="2634" y="367"/>
                  </a:lnTo>
                  <a:lnTo>
                    <a:pt x="2657" y="367"/>
                  </a:lnTo>
                  <a:lnTo>
                    <a:pt x="2680" y="367"/>
                  </a:lnTo>
                  <a:lnTo>
                    <a:pt x="2703" y="367"/>
                  </a:lnTo>
                  <a:lnTo>
                    <a:pt x="2726" y="367"/>
                  </a:lnTo>
                  <a:lnTo>
                    <a:pt x="2749" y="367"/>
                  </a:lnTo>
                  <a:lnTo>
                    <a:pt x="2772" y="367"/>
                  </a:lnTo>
                  <a:lnTo>
                    <a:pt x="2795" y="367"/>
                  </a:lnTo>
                  <a:lnTo>
                    <a:pt x="2818" y="367"/>
                  </a:lnTo>
                  <a:lnTo>
                    <a:pt x="2841" y="367"/>
                  </a:lnTo>
                  <a:lnTo>
                    <a:pt x="2863" y="367"/>
                  </a:lnTo>
                  <a:lnTo>
                    <a:pt x="2886" y="367"/>
                  </a:lnTo>
                  <a:lnTo>
                    <a:pt x="2909" y="367"/>
                  </a:lnTo>
                  <a:lnTo>
                    <a:pt x="2932" y="367"/>
                  </a:lnTo>
                  <a:lnTo>
                    <a:pt x="2955" y="367"/>
                  </a:lnTo>
                  <a:lnTo>
                    <a:pt x="2978" y="367"/>
                  </a:lnTo>
                  <a:lnTo>
                    <a:pt x="3001" y="367"/>
                  </a:lnTo>
                  <a:lnTo>
                    <a:pt x="3024" y="367"/>
                  </a:lnTo>
                  <a:lnTo>
                    <a:pt x="3047" y="367"/>
                  </a:lnTo>
                  <a:lnTo>
                    <a:pt x="3070" y="367"/>
                  </a:lnTo>
                  <a:lnTo>
                    <a:pt x="3093" y="367"/>
                  </a:lnTo>
                  <a:lnTo>
                    <a:pt x="3115" y="367"/>
                  </a:lnTo>
                  <a:lnTo>
                    <a:pt x="3138" y="367"/>
                  </a:lnTo>
                  <a:lnTo>
                    <a:pt x="3161" y="367"/>
                  </a:lnTo>
                  <a:lnTo>
                    <a:pt x="3184" y="367"/>
                  </a:lnTo>
                  <a:lnTo>
                    <a:pt x="3207" y="367"/>
                  </a:lnTo>
                  <a:lnTo>
                    <a:pt x="3230" y="367"/>
                  </a:lnTo>
                  <a:lnTo>
                    <a:pt x="3253" y="367"/>
                  </a:lnTo>
                  <a:lnTo>
                    <a:pt x="3276" y="367"/>
                  </a:lnTo>
                  <a:lnTo>
                    <a:pt x="3299" y="367"/>
                  </a:lnTo>
                  <a:lnTo>
                    <a:pt x="3322" y="367"/>
                  </a:lnTo>
                  <a:lnTo>
                    <a:pt x="3344" y="367"/>
                  </a:lnTo>
                  <a:lnTo>
                    <a:pt x="3367" y="367"/>
                  </a:lnTo>
                  <a:lnTo>
                    <a:pt x="3390" y="367"/>
                  </a:lnTo>
                  <a:lnTo>
                    <a:pt x="3413" y="367"/>
                  </a:lnTo>
                  <a:lnTo>
                    <a:pt x="3436" y="367"/>
                  </a:lnTo>
                </a:path>
              </a:pathLst>
            </a:custGeom>
            <a:noFill/>
            <a:ln w="12700" cap="rnd">
              <a:solidFill>
                <a:srgbClr val="00FFFF"/>
              </a:solidFill>
              <a:round/>
              <a:headEnd/>
              <a:tailEnd/>
            </a:ln>
          </p:spPr>
          <p:txBody>
            <a:bodyPr>
              <a:prstTxWarp prst="textNoShape">
                <a:avLst/>
              </a:prstTxWarp>
            </a:bodyPr>
            <a:lstStyle/>
            <a:p>
              <a:endParaRPr lang="en-US"/>
            </a:p>
          </p:txBody>
        </p:sp>
        <p:sp>
          <p:nvSpPr>
            <p:cNvPr id="33817" name="Freeform 22"/>
            <p:cNvSpPr>
              <a:spLocks/>
            </p:cNvSpPr>
            <p:nvPr/>
          </p:nvSpPr>
          <p:spPr bwMode="auto">
            <a:xfrm>
              <a:off x="2520950" y="2200275"/>
              <a:ext cx="4851400" cy="2584450"/>
            </a:xfrm>
            <a:custGeom>
              <a:avLst/>
              <a:gdLst>
                <a:gd name="T0" fmla="*/ 64930 w 3437"/>
                <a:gd name="T1" fmla="*/ 1911350 h 1628"/>
                <a:gd name="T2" fmla="*/ 160913 w 3437"/>
                <a:gd name="T3" fmla="*/ 1744663 h 1628"/>
                <a:gd name="T4" fmla="*/ 258308 w 3437"/>
                <a:gd name="T5" fmla="*/ 1585913 h 1628"/>
                <a:gd name="T6" fmla="*/ 355703 w 3437"/>
                <a:gd name="T7" fmla="*/ 1384300 h 1628"/>
                <a:gd name="T8" fmla="*/ 453098 w 3437"/>
                <a:gd name="T9" fmla="*/ 1114425 h 1628"/>
                <a:gd name="T10" fmla="*/ 549082 w 3437"/>
                <a:gd name="T11" fmla="*/ 874713 h 1628"/>
                <a:gd name="T12" fmla="*/ 646477 w 3437"/>
                <a:gd name="T13" fmla="*/ 741363 h 1628"/>
                <a:gd name="T14" fmla="*/ 743872 w 3437"/>
                <a:gd name="T15" fmla="*/ 620713 h 1628"/>
                <a:gd name="T16" fmla="*/ 839855 w 3437"/>
                <a:gd name="T17" fmla="*/ 368300 h 1628"/>
                <a:gd name="T18" fmla="*/ 937250 w 3437"/>
                <a:gd name="T19" fmla="*/ 85725 h 1628"/>
                <a:gd name="T20" fmla="*/ 1034645 w 3437"/>
                <a:gd name="T21" fmla="*/ 4763 h 1628"/>
                <a:gd name="T22" fmla="*/ 1132040 w 3437"/>
                <a:gd name="T23" fmla="*/ 184150 h 1628"/>
                <a:gd name="T24" fmla="*/ 1228024 w 3437"/>
                <a:gd name="T25" fmla="*/ 398463 h 1628"/>
                <a:gd name="T26" fmla="*/ 1325419 w 3437"/>
                <a:gd name="T27" fmla="*/ 415925 h 1628"/>
                <a:gd name="T28" fmla="*/ 1422814 w 3437"/>
                <a:gd name="T29" fmla="*/ 317500 h 1628"/>
                <a:gd name="T30" fmla="*/ 1518797 w 3437"/>
                <a:gd name="T31" fmla="*/ 398463 h 1628"/>
                <a:gd name="T32" fmla="*/ 1616192 w 3437"/>
                <a:gd name="T33" fmla="*/ 784225 h 1628"/>
                <a:gd name="T34" fmla="*/ 1713587 w 3437"/>
                <a:gd name="T35" fmla="*/ 1349375 h 1628"/>
                <a:gd name="T36" fmla="*/ 1810982 w 3437"/>
                <a:gd name="T37" fmla="*/ 1863725 h 1628"/>
                <a:gd name="T38" fmla="*/ 1906966 w 3437"/>
                <a:gd name="T39" fmla="*/ 2211388 h 1628"/>
                <a:gd name="T40" fmla="*/ 2004361 w 3437"/>
                <a:gd name="T41" fmla="*/ 2400300 h 1628"/>
                <a:gd name="T42" fmla="*/ 2101756 w 3437"/>
                <a:gd name="T43" fmla="*/ 2489200 h 1628"/>
                <a:gd name="T44" fmla="*/ 2199151 w 3437"/>
                <a:gd name="T45" fmla="*/ 2541588 h 1628"/>
                <a:gd name="T46" fmla="*/ 2295134 w 3437"/>
                <a:gd name="T47" fmla="*/ 2559050 h 1628"/>
                <a:gd name="T48" fmla="*/ 2392529 w 3437"/>
                <a:gd name="T49" fmla="*/ 2574925 h 1628"/>
                <a:gd name="T50" fmla="*/ 2489924 w 3437"/>
                <a:gd name="T51" fmla="*/ 2582863 h 1628"/>
                <a:gd name="T52" fmla="*/ 2585908 w 3437"/>
                <a:gd name="T53" fmla="*/ 2582863 h 1628"/>
                <a:gd name="T54" fmla="*/ 2683303 w 3437"/>
                <a:gd name="T55" fmla="*/ 2582863 h 1628"/>
                <a:gd name="T56" fmla="*/ 2780698 w 3437"/>
                <a:gd name="T57" fmla="*/ 2582863 h 1628"/>
                <a:gd name="T58" fmla="*/ 2878093 w 3437"/>
                <a:gd name="T59" fmla="*/ 2582863 h 1628"/>
                <a:gd name="T60" fmla="*/ 2974076 w 3437"/>
                <a:gd name="T61" fmla="*/ 2582863 h 1628"/>
                <a:gd name="T62" fmla="*/ 3071471 w 3437"/>
                <a:gd name="T63" fmla="*/ 2582863 h 1628"/>
                <a:gd name="T64" fmla="*/ 3168866 w 3437"/>
                <a:gd name="T65" fmla="*/ 2582863 h 1628"/>
                <a:gd name="T66" fmla="*/ 3266261 w 3437"/>
                <a:gd name="T67" fmla="*/ 2582863 h 1628"/>
                <a:gd name="T68" fmla="*/ 3362245 w 3437"/>
                <a:gd name="T69" fmla="*/ 2582863 h 1628"/>
                <a:gd name="T70" fmla="*/ 3459640 w 3437"/>
                <a:gd name="T71" fmla="*/ 2582863 h 1628"/>
                <a:gd name="T72" fmla="*/ 3557035 w 3437"/>
                <a:gd name="T73" fmla="*/ 2582863 h 1628"/>
                <a:gd name="T74" fmla="*/ 3653018 w 3437"/>
                <a:gd name="T75" fmla="*/ 2582863 h 1628"/>
                <a:gd name="T76" fmla="*/ 3750413 w 3437"/>
                <a:gd name="T77" fmla="*/ 2582863 h 1628"/>
                <a:gd name="T78" fmla="*/ 3847808 w 3437"/>
                <a:gd name="T79" fmla="*/ 2582863 h 1628"/>
                <a:gd name="T80" fmla="*/ 3945203 w 3437"/>
                <a:gd name="T81" fmla="*/ 2582863 h 1628"/>
                <a:gd name="T82" fmla="*/ 4041187 w 3437"/>
                <a:gd name="T83" fmla="*/ 2582863 h 1628"/>
                <a:gd name="T84" fmla="*/ 4138582 w 3437"/>
                <a:gd name="T85" fmla="*/ 2582863 h 1628"/>
                <a:gd name="T86" fmla="*/ 4235977 w 3437"/>
                <a:gd name="T87" fmla="*/ 2582863 h 1628"/>
                <a:gd name="T88" fmla="*/ 4333372 w 3437"/>
                <a:gd name="T89" fmla="*/ 2582863 h 1628"/>
                <a:gd name="T90" fmla="*/ 4429355 w 3437"/>
                <a:gd name="T91" fmla="*/ 2582863 h 1628"/>
                <a:gd name="T92" fmla="*/ 4526750 w 3437"/>
                <a:gd name="T93" fmla="*/ 2582863 h 1628"/>
                <a:gd name="T94" fmla="*/ 4624145 w 3437"/>
                <a:gd name="T95" fmla="*/ 2582863 h 1628"/>
                <a:gd name="T96" fmla="*/ 4720128 w 3437"/>
                <a:gd name="T97" fmla="*/ 2582863 h 1628"/>
                <a:gd name="T98" fmla="*/ 4817523 w 3437"/>
                <a:gd name="T99" fmla="*/ 2582863 h 16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437"/>
                <a:gd name="T151" fmla="*/ 0 h 1628"/>
                <a:gd name="T152" fmla="*/ 3437 w 3437"/>
                <a:gd name="T153" fmla="*/ 1628 h 162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437" h="1628">
                  <a:moveTo>
                    <a:pt x="0" y="1274"/>
                  </a:moveTo>
                  <a:lnTo>
                    <a:pt x="23" y="1236"/>
                  </a:lnTo>
                  <a:lnTo>
                    <a:pt x="46" y="1204"/>
                  </a:lnTo>
                  <a:lnTo>
                    <a:pt x="68" y="1166"/>
                  </a:lnTo>
                  <a:lnTo>
                    <a:pt x="91" y="1128"/>
                  </a:lnTo>
                  <a:lnTo>
                    <a:pt x="114" y="1099"/>
                  </a:lnTo>
                  <a:lnTo>
                    <a:pt x="137" y="1064"/>
                  </a:lnTo>
                  <a:lnTo>
                    <a:pt x="160" y="1031"/>
                  </a:lnTo>
                  <a:lnTo>
                    <a:pt x="183" y="999"/>
                  </a:lnTo>
                  <a:lnTo>
                    <a:pt x="206" y="961"/>
                  </a:lnTo>
                  <a:lnTo>
                    <a:pt x="229" y="923"/>
                  </a:lnTo>
                  <a:lnTo>
                    <a:pt x="252" y="872"/>
                  </a:lnTo>
                  <a:lnTo>
                    <a:pt x="275" y="821"/>
                  </a:lnTo>
                  <a:lnTo>
                    <a:pt x="298" y="761"/>
                  </a:lnTo>
                  <a:lnTo>
                    <a:pt x="321" y="702"/>
                  </a:lnTo>
                  <a:lnTo>
                    <a:pt x="343" y="642"/>
                  </a:lnTo>
                  <a:lnTo>
                    <a:pt x="366" y="591"/>
                  </a:lnTo>
                  <a:lnTo>
                    <a:pt x="389" y="551"/>
                  </a:lnTo>
                  <a:lnTo>
                    <a:pt x="412" y="516"/>
                  </a:lnTo>
                  <a:lnTo>
                    <a:pt x="435" y="489"/>
                  </a:lnTo>
                  <a:lnTo>
                    <a:pt x="458" y="467"/>
                  </a:lnTo>
                  <a:lnTo>
                    <a:pt x="481" y="448"/>
                  </a:lnTo>
                  <a:lnTo>
                    <a:pt x="504" y="424"/>
                  </a:lnTo>
                  <a:lnTo>
                    <a:pt x="527" y="391"/>
                  </a:lnTo>
                  <a:lnTo>
                    <a:pt x="549" y="348"/>
                  </a:lnTo>
                  <a:lnTo>
                    <a:pt x="572" y="294"/>
                  </a:lnTo>
                  <a:lnTo>
                    <a:pt x="595" y="232"/>
                  </a:lnTo>
                  <a:lnTo>
                    <a:pt x="618" y="164"/>
                  </a:lnTo>
                  <a:lnTo>
                    <a:pt x="641" y="105"/>
                  </a:lnTo>
                  <a:lnTo>
                    <a:pt x="664" y="54"/>
                  </a:lnTo>
                  <a:lnTo>
                    <a:pt x="687" y="19"/>
                  </a:lnTo>
                  <a:lnTo>
                    <a:pt x="710" y="0"/>
                  </a:lnTo>
                  <a:lnTo>
                    <a:pt x="733" y="3"/>
                  </a:lnTo>
                  <a:lnTo>
                    <a:pt x="756" y="27"/>
                  </a:lnTo>
                  <a:lnTo>
                    <a:pt x="779" y="65"/>
                  </a:lnTo>
                  <a:lnTo>
                    <a:pt x="802" y="116"/>
                  </a:lnTo>
                  <a:lnTo>
                    <a:pt x="825" y="168"/>
                  </a:lnTo>
                  <a:lnTo>
                    <a:pt x="848" y="213"/>
                  </a:lnTo>
                  <a:lnTo>
                    <a:pt x="870" y="251"/>
                  </a:lnTo>
                  <a:lnTo>
                    <a:pt x="893" y="270"/>
                  </a:lnTo>
                  <a:lnTo>
                    <a:pt x="916" y="270"/>
                  </a:lnTo>
                  <a:lnTo>
                    <a:pt x="939" y="262"/>
                  </a:lnTo>
                  <a:lnTo>
                    <a:pt x="962" y="238"/>
                  </a:lnTo>
                  <a:lnTo>
                    <a:pt x="985" y="213"/>
                  </a:lnTo>
                  <a:lnTo>
                    <a:pt x="1008" y="200"/>
                  </a:lnTo>
                  <a:lnTo>
                    <a:pt x="1031" y="192"/>
                  </a:lnTo>
                  <a:lnTo>
                    <a:pt x="1054" y="208"/>
                  </a:lnTo>
                  <a:lnTo>
                    <a:pt x="1076" y="251"/>
                  </a:lnTo>
                  <a:lnTo>
                    <a:pt x="1099" y="310"/>
                  </a:lnTo>
                  <a:lnTo>
                    <a:pt x="1122" y="394"/>
                  </a:lnTo>
                  <a:lnTo>
                    <a:pt x="1145" y="494"/>
                  </a:lnTo>
                  <a:lnTo>
                    <a:pt x="1168" y="607"/>
                  </a:lnTo>
                  <a:lnTo>
                    <a:pt x="1191" y="726"/>
                  </a:lnTo>
                  <a:lnTo>
                    <a:pt x="1214" y="850"/>
                  </a:lnTo>
                  <a:lnTo>
                    <a:pt x="1237" y="966"/>
                  </a:lnTo>
                  <a:lnTo>
                    <a:pt x="1260" y="1074"/>
                  </a:lnTo>
                  <a:lnTo>
                    <a:pt x="1283" y="1174"/>
                  </a:lnTo>
                  <a:lnTo>
                    <a:pt x="1305" y="1255"/>
                  </a:lnTo>
                  <a:lnTo>
                    <a:pt x="1328" y="1331"/>
                  </a:lnTo>
                  <a:lnTo>
                    <a:pt x="1351" y="1393"/>
                  </a:lnTo>
                  <a:lnTo>
                    <a:pt x="1374" y="1441"/>
                  </a:lnTo>
                  <a:lnTo>
                    <a:pt x="1397" y="1482"/>
                  </a:lnTo>
                  <a:lnTo>
                    <a:pt x="1420" y="1512"/>
                  </a:lnTo>
                  <a:lnTo>
                    <a:pt x="1443" y="1538"/>
                  </a:lnTo>
                  <a:lnTo>
                    <a:pt x="1466" y="1555"/>
                  </a:lnTo>
                  <a:lnTo>
                    <a:pt x="1489" y="1568"/>
                  </a:lnTo>
                  <a:lnTo>
                    <a:pt x="1512" y="1584"/>
                  </a:lnTo>
                  <a:lnTo>
                    <a:pt x="1535" y="1592"/>
                  </a:lnTo>
                  <a:lnTo>
                    <a:pt x="1558" y="1601"/>
                  </a:lnTo>
                  <a:lnTo>
                    <a:pt x="1581" y="1609"/>
                  </a:lnTo>
                  <a:lnTo>
                    <a:pt x="1604" y="1609"/>
                  </a:lnTo>
                  <a:lnTo>
                    <a:pt x="1626" y="1612"/>
                  </a:lnTo>
                  <a:lnTo>
                    <a:pt x="1649" y="1619"/>
                  </a:lnTo>
                  <a:lnTo>
                    <a:pt x="1672" y="1619"/>
                  </a:lnTo>
                  <a:lnTo>
                    <a:pt x="1695" y="1622"/>
                  </a:lnTo>
                  <a:lnTo>
                    <a:pt x="1718" y="1625"/>
                  </a:lnTo>
                  <a:lnTo>
                    <a:pt x="1741" y="1625"/>
                  </a:lnTo>
                  <a:lnTo>
                    <a:pt x="1764" y="1627"/>
                  </a:lnTo>
                  <a:lnTo>
                    <a:pt x="1787" y="1627"/>
                  </a:lnTo>
                  <a:lnTo>
                    <a:pt x="1810" y="1627"/>
                  </a:lnTo>
                  <a:lnTo>
                    <a:pt x="1832" y="1627"/>
                  </a:lnTo>
                  <a:lnTo>
                    <a:pt x="1855" y="1627"/>
                  </a:lnTo>
                  <a:lnTo>
                    <a:pt x="1878" y="1627"/>
                  </a:lnTo>
                  <a:lnTo>
                    <a:pt x="1901" y="1627"/>
                  </a:lnTo>
                  <a:lnTo>
                    <a:pt x="1924" y="1627"/>
                  </a:lnTo>
                  <a:lnTo>
                    <a:pt x="1947" y="1627"/>
                  </a:lnTo>
                  <a:lnTo>
                    <a:pt x="1970" y="1627"/>
                  </a:lnTo>
                  <a:lnTo>
                    <a:pt x="1993" y="1627"/>
                  </a:lnTo>
                  <a:lnTo>
                    <a:pt x="2016" y="1627"/>
                  </a:lnTo>
                  <a:lnTo>
                    <a:pt x="2039" y="1627"/>
                  </a:lnTo>
                  <a:lnTo>
                    <a:pt x="2061" y="1627"/>
                  </a:lnTo>
                  <a:lnTo>
                    <a:pt x="2084" y="1627"/>
                  </a:lnTo>
                  <a:lnTo>
                    <a:pt x="2107" y="1627"/>
                  </a:lnTo>
                  <a:lnTo>
                    <a:pt x="2130" y="1627"/>
                  </a:lnTo>
                  <a:lnTo>
                    <a:pt x="2153" y="1627"/>
                  </a:lnTo>
                  <a:lnTo>
                    <a:pt x="2176" y="1627"/>
                  </a:lnTo>
                  <a:lnTo>
                    <a:pt x="2199" y="1627"/>
                  </a:lnTo>
                  <a:lnTo>
                    <a:pt x="2222" y="1627"/>
                  </a:lnTo>
                  <a:lnTo>
                    <a:pt x="2245" y="1627"/>
                  </a:lnTo>
                  <a:lnTo>
                    <a:pt x="2268" y="1627"/>
                  </a:lnTo>
                  <a:lnTo>
                    <a:pt x="2291" y="1627"/>
                  </a:lnTo>
                  <a:lnTo>
                    <a:pt x="2314" y="1627"/>
                  </a:lnTo>
                  <a:lnTo>
                    <a:pt x="2337" y="1627"/>
                  </a:lnTo>
                  <a:lnTo>
                    <a:pt x="2360" y="1627"/>
                  </a:lnTo>
                  <a:lnTo>
                    <a:pt x="2382" y="1627"/>
                  </a:lnTo>
                  <a:lnTo>
                    <a:pt x="2405" y="1627"/>
                  </a:lnTo>
                  <a:lnTo>
                    <a:pt x="2428" y="1627"/>
                  </a:lnTo>
                  <a:lnTo>
                    <a:pt x="2451" y="1627"/>
                  </a:lnTo>
                  <a:lnTo>
                    <a:pt x="2474" y="1627"/>
                  </a:lnTo>
                  <a:lnTo>
                    <a:pt x="2497" y="1627"/>
                  </a:lnTo>
                  <a:lnTo>
                    <a:pt x="2520" y="1627"/>
                  </a:lnTo>
                  <a:lnTo>
                    <a:pt x="2543" y="1627"/>
                  </a:lnTo>
                  <a:lnTo>
                    <a:pt x="2566" y="1627"/>
                  </a:lnTo>
                  <a:lnTo>
                    <a:pt x="2588" y="1627"/>
                  </a:lnTo>
                  <a:lnTo>
                    <a:pt x="2611" y="1627"/>
                  </a:lnTo>
                  <a:lnTo>
                    <a:pt x="2634" y="1627"/>
                  </a:lnTo>
                  <a:lnTo>
                    <a:pt x="2657" y="1627"/>
                  </a:lnTo>
                  <a:lnTo>
                    <a:pt x="2680" y="1627"/>
                  </a:lnTo>
                  <a:lnTo>
                    <a:pt x="2703" y="1627"/>
                  </a:lnTo>
                  <a:lnTo>
                    <a:pt x="2726" y="1627"/>
                  </a:lnTo>
                  <a:lnTo>
                    <a:pt x="2749" y="1627"/>
                  </a:lnTo>
                  <a:lnTo>
                    <a:pt x="2772" y="1627"/>
                  </a:lnTo>
                  <a:lnTo>
                    <a:pt x="2795" y="1627"/>
                  </a:lnTo>
                  <a:lnTo>
                    <a:pt x="2818" y="1627"/>
                  </a:lnTo>
                  <a:lnTo>
                    <a:pt x="2841" y="1627"/>
                  </a:lnTo>
                  <a:lnTo>
                    <a:pt x="2863" y="1627"/>
                  </a:lnTo>
                  <a:lnTo>
                    <a:pt x="2886" y="1627"/>
                  </a:lnTo>
                  <a:lnTo>
                    <a:pt x="2909" y="1627"/>
                  </a:lnTo>
                  <a:lnTo>
                    <a:pt x="2932" y="1627"/>
                  </a:lnTo>
                  <a:lnTo>
                    <a:pt x="2955" y="1627"/>
                  </a:lnTo>
                  <a:lnTo>
                    <a:pt x="2978" y="1627"/>
                  </a:lnTo>
                  <a:lnTo>
                    <a:pt x="3001" y="1627"/>
                  </a:lnTo>
                  <a:lnTo>
                    <a:pt x="3024" y="1627"/>
                  </a:lnTo>
                  <a:lnTo>
                    <a:pt x="3047" y="1627"/>
                  </a:lnTo>
                  <a:lnTo>
                    <a:pt x="3070" y="1627"/>
                  </a:lnTo>
                  <a:lnTo>
                    <a:pt x="3093" y="1627"/>
                  </a:lnTo>
                  <a:lnTo>
                    <a:pt x="3115" y="1627"/>
                  </a:lnTo>
                  <a:lnTo>
                    <a:pt x="3138" y="1627"/>
                  </a:lnTo>
                  <a:lnTo>
                    <a:pt x="3161" y="1627"/>
                  </a:lnTo>
                  <a:lnTo>
                    <a:pt x="3184" y="1627"/>
                  </a:lnTo>
                  <a:lnTo>
                    <a:pt x="3207" y="1627"/>
                  </a:lnTo>
                  <a:lnTo>
                    <a:pt x="3230" y="1627"/>
                  </a:lnTo>
                  <a:lnTo>
                    <a:pt x="3253" y="1627"/>
                  </a:lnTo>
                  <a:lnTo>
                    <a:pt x="3276" y="1627"/>
                  </a:lnTo>
                  <a:lnTo>
                    <a:pt x="3299" y="1627"/>
                  </a:lnTo>
                  <a:lnTo>
                    <a:pt x="3322" y="1627"/>
                  </a:lnTo>
                  <a:lnTo>
                    <a:pt x="3344" y="1627"/>
                  </a:lnTo>
                  <a:lnTo>
                    <a:pt x="3367" y="1627"/>
                  </a:lnTo>
                  <a:lnTo>
                    <a:pt x="3390" y="1627"/>
                  </a:lnTo>
                  <a:lnTo>
                    <a:pt x="3413" y="1627"/>
                  </a:lnTo>
                  <a:lnTo>
                    <a:pt x="3436" y="1627"/>
                  </a:lnTo>
                </a:path>
              </a:pathLst>
            </a:custGeom>
            <a:noFill/>
            <a:ln w="12700" cap="rnd">
              <a:solidFill>
                <a:srgbClr val="FF00FF"/>
              </a:solidFill>
              <a:round/>
              <a:headEnd/>
              <a:tailEnd/>
            </a:ln>
          </p:spPr>
          <p:txBody>
            <a:bodyPr>
              <a:prstTxWarp prst="textNoShape">
                <a:avLst/>
              </a:prstTxWarp>
            </a:bodyPr>
            <a:lstStyle/>
            <a:p>
              <a:endParaRPr lang="en-US"/>
            </a:p>
          </p:txBody>
        </p:sp>
        <p:sp>
          <p:nvSpPr>
            <p:cNvPr id="33818" name="Rectangle 23"/>
            <p:cNvSpPr>
              <a:spLocks noChangeArrowheads="1"/>
            </p:cNvSpPr>
            <p:nvPr/>
          </p:nvSpPr>
          <p:spPr bwMode="auto">
            <a:xfrm>
              <a:off x="1971675" y="4619625"/>
              <a:ext cx="498475" cy="393700"/>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en-US" sz="2000">
                  <a:latin typeface="Times New Roman" charset="0"/>
                </a:rPr>
                <a:t>0.0</a:t>
              </a:r>
            </a:p>
          </p:txBody>
        </p:sp>
        <p:sp>
          <p:nvSpPr>
            <p:cNvPr id="33819" name="Rectangle 24"/>
            <p:cNvSpPr>
              <a:spLocks noChangeArrowheads="1"/>
            </p:cNvSpPr>
            <p:nvPr/>
          </p:nvSpPr>
          <p:spPr bwMode="auto">
            <a:xfrm>
              <a:off x="1885950" y="3724275"/>
              <a:ext cx="625475" cy="393700"/>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en-US" sz="2000">
                  <a:latin typeface="Times New Roman" charset="0"/>
                </a:rPr>
                <a:t>0.02</a:t>
              </a:r>
            </a:p>
          </p:txBody>
        </p:sp>
        <p:sp>
          <p:nvSpPr>
            <p:cNvPr id="33820" name="Rectangle 25"/>
            <p:cNvSpPr>
              <a:spLocks noChangeArrowheads="1"/>
            </p:cNvSpPr>
            <p:nvPr/>
          </p:nvSpPr>
          <p:spPr bwMode="auto">
            <a:xfrm>
              <a:off x="1885950" y="2867025"/>
              <a:ext cx="625475" cy="393700"/>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en-US" sz="2000">
                  <a:latin typeface="Times New Roman" charset="0"/>
                </a:rPr>
                <a:t>0.04</a:t>
              </a:r>
            </a:p>
          </p:txBody>
        </p:sp>
        <p:sp>
          <p:nvSpPr>
            <p:cNvPr id="33821" name="Rectangle 26"/>
            <p:cNvSpPr>
              <a:spLocks noChangeArrowheads="1"/>
            </p:cNvSpPr>
            <p:nvPr/>
          </p:nvSpPr>
          <p:spPr bwMode="auto">
            <a:xfrm>
              <a:off x="1885950" y="2009775"/>
              <a:ext cx="625475" cy="393700"/>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en-US" sz="2000">
                  <a:latin typeface="Times New Roman" charset="0"/>
                </a:rPr>
                <a:t>0.06</a:t>
              </a:r>
            </a:p>
          </p:txBody>
        </p:sp>
        <p:sp>
          <p:nvSpPr>
            <p:cNvPr id="33822" name="Rectangle 27"/>
            <p:cNvSpPr>
              <a:spLocks noChangeArrowheads="1"/>
            </p:cNvSpPr>
            <p:nvPr/>
          </p:nvSpPr>
          <p:spPr bwMode="auto">
            <a:xfrm>
              <a:off x="1885950" y="1152525"/>
              <a:ext cx="625475" cy="393700"/>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en-US" sz="2000">
                  <a:latin typeface="Times New Roman" charset="0"/>
                </a:rPr>
                <a:t>0.08</a:t>
              </a:r>
            </a:p>
          </p:txBody>
        </p:sp>
        <p:sp>
          <p:nvSpPr>
            <p:cNvPr id="33823" name="Rectangle 28"/>
            <p:cNvSpPr>
              <a:spLocks noChangeArrowheads="1"/>
            </p:cNvSpPr>
            <p:nvPr/>
          </p:nvSpPr>
          <p:spPr bwMode="auto">
            <a:xfrm>
              <a:off x="2309813" y="4883150"/>
              <a:ext cx="561975" cy="393700"/>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en-US" sz="2000">
                  <a:latin typeface="Times New Roman" charset="0"/>
                </a:rPr>
                <a:t>400</a:t>
              </a:r>
            </a:p>
          </p:txBody>
        </p:sp>
        <p:sp>
          <p:nvSpPr>
            <p:cNvPr id="33824" name="Rectangle 29"/>
            <p:cNvSpPr>
              <a:spLocks noChangeArrowheads="1"/>
            </p:cNvSpPr>
            <p:nvPr/>
          </p:nvSpPr>
          <p:spPr bwMode="auto">
            <a:xfrm>
              <a:off x="3117850" y="4883150"/>
              <a:ext cx="561975" cy="393700"/>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en-US" sz="2000">
                  <a:latin typeface="Times New Roman" charset="0"/>
                </a:rPr>
                <a:t>450</a:t>
              </a:r>
            </a:p>
          </p:txBody>
        </p:sp>
        <p:sp>
          <p:nvSpPr>
            <p:cNvPr id="33825" name="Rectangle 30"/>
            <p:cNvSpPr>
              <a:spLocks noChangeArrowheads="1"/>
            </p:cNvSpPr>
            <p:nvPr/>
          </p:nvSpPr>
          <p:spPr bwMode="auto">
            <a:xfrm>
              <a:off x="3925888" y="4883150"/>
              <a:ext cx="561975" cy="393700"/>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en-US" sz="2000">
                  <a:latin typeface="Times New Roman" charset="0"/>
                </a:rPr>
                <a:t>500</a:t>
              </a:r>
            </a:p>
          </p:txBody>
        </p:sp>
        <p:sp>
          <p:nvSpPr>
            <p:cNvPr id="33826" name="Rectangle 31"/>
            <p:cNvSpPr>
              <a:spLocks noChangeArrowheads="1"/>
            </p:cNvSpPr>
            <p:nvPr/>
          </p:nvSpPr>
          <p:spPr bwMode="auto">
            <a:xfrm>
              <a:off x="4733925" y="4883150"/>
              <a:ext cx="561975" cy="393700"/>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en-US" sz="2000">
                  <a:latin typeface="Times New Roman" charset="0"/>
                </a:rPr>
                <a:t>550</a:t>
              </a:r>
            </a:p>
          </p:txBody>
        </p:sp>
        <p:sp>
          <p:nvSpPr>
            <p:cNvPr id="33827" name="Rectangle 32"/>
            <p:cNvSpPr>
              <a:spLocks noChangeArrowheads="1"/>
            </p:cNvSpPr>
            <p:nvPr/>
          </p:nvSpPr>
          <p:spPr bwMode="auto">
            <a:xfrm>
              <a:off x="5541963" y="4883150"/>
              <a:ext cx="561975" cy="393700"/>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en-US" sz="2000">
                  <a:latin typeface="Times New Roman" charset="0"/>
                </a:rPr>
                <a:t>600</a:t>
              </a:r>
            </a:p>
          </p:txBody>
        </p:sp>
        <p:sp>
          <p:nvSpPr>
            <p:cNvPr id="33828" name="Rectangle 33"/>
            <p:cNvSpPr>
              <a:spLocks noChangeArrowheads="1"/>
            </p:cNvSpPr>
            <p:nvPr/>
          </p:nvSpPr>
          <p:spPr bwMode="auto">
            <a:xfrm>
              <a:off x="6350000" y="4883150"/>
              <a:ext cx="561975" cy="393700"/>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en-US" sz="2000">
                  <a:latin typeface="Times New Roman" charset="0"/>
                </a:rPr>
                <a:t>650</a:t>
              </a:r>
            </a:p>
          </p:txBody>
        </p:sp>
        <p:sp>
          <p:nvSpPr>
            <p:cNvPr id="33829" name="Rectangle 34"/>
            <p:cNvSpPr>
              <a:spLocks noChangeArrowheads="1"/>
            </p:cNvSpPr>
            <p:nvPr/>
          </p:nvSpPr>
          <p:spPr bwMode="auto">
            <a:xfrm>
              <a:off x="7158038" y="4883150"/>
              <a:ext cx="561975" cy="393700"/>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en-US" sz="2000">
                  <a:latin typeface="Times New Roman" charset="0"/>
                </a:rPr>
                <a:t>700</a:t>
              </a:r>
            </a:p>
          </p:txBody>
        </p:sp>
        <p:sp>
          <p:nvSpPr>
            <p:cNvPr id="33830" name="Line 35"/>
            <p:cNvSpPr>
              <a:spLocks noChangeShapeType="1"/>
            </p:cNvSpPr>
            <p:nvPr/>
          </p:nvSpPr>
          <p:spPr bwMode="auto">
            <a:xfrm>
              <a:off x="6289675" y="1511300"/>
              <a:ext cx="438150" cy="0"/>
            </a:xfrm>
            <a:prstGeom prst="line">
              <a:avLst/>
            </a:prstGeom>
            <a:noFill/>
            <a:ln w="25400">
              <a:solidFill>
                <a:srgbClr val="00FF00"/>
              </a:solidFill>
              <a:round/>
              <a:headEnd/>
              <a:tailEnd/>
            </a:ln>
          </p:spPr>
          <p:txBody>
            <a:bodyPr>
              <a:prstTxWarp prst="textNoShape">
                <a:avLst/>
              </a:prstTxWarp>
            </a:bodyPr>
            <a:lstStyle/>
            <a:p>
              <a:endParaRPr lang="en-US"/>
            </a:p>
          </p:txBody>
        </p:sp>
        <p:sp>
          <p:nvSpPr>
            <p:cNvPr id="33831" name="Rectangle 36"/>
            <p:cNvSpPr>
              <a:spLocks noChangeArrowheads="1"/>
            </p:cNvSpPr>
            <p:nvPr/>
          </p:nvSpPr>
          <p:spPr bwMode="auto">
            <a:xfrm>
              <a:off x="6697663" y="1335088"/>
              <a:ext cx="666750" cy="393700"/>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en-US" sz="2000">
                  <a:latin typeface="Times New Roman" charset="0"/>
                </a:rPr>
                <a:t>chl a</a:t>
              </a:r>
            </a:p>
          </p:txBody>
        </p:sp>
        <p:sp>
          <p:nvSpPr>
            <p:cNvPr id="33832" name="Line 37"/>
            <p:cNvSpPr>
              <a:spLocks noChangeShapeType="1"/>
            </p:cNvSpPr>
            <p:nvPr/>
          </p:nvSpPr>
          <p:spPr bwMode="auto">
            <a:xfrm>
              <a:off x="6289675" y="1889125"/>
              <a:ext cx="438150" cy="0"/>
            </a:xfrm>
            <a:prstGeom prst="line">
              <a:avLst/>
            </a:prstGeom>
            <a:noFill/>
            <a:ln w="12700">
              <a:solidFill>
                <a:srgbClr val="FE9B03"/>
              </a:solidFill>
              <a:round/>
              <a:headEnd/>
              <a:tailEnd/>
            </a:ln>
          </p:spPr>
          <p:txBody>
            <a:bodyPr>
              <a:prstTxWarp prst="textNoShape">
                <a:avLst/>
              </a:prstTxWarp>
            </a:bodyPr>
            <a:lstStyle/>
            <a:p>
              <a:endParaRPr lang="en-US"/>
            </a:p>
          </p:txBody>
        </p:sp>
        <p:sp>
          <p:nvSpPr>
            <p:cNvPr id="33833" name="Rectangle 38"/>
            <p:cNvSpPr>
              <a:spLocks noChangeArrowheads="1"/>
            </p:cNvSpPr>
            <p:nvPr/>
          </p:nvSpPr>
          <p:spPr bwMode="auto">
            <a:xfrm>
              <a:off x="6697663" y="1712913"/>
              <a:ext cx="681037" cy="393700"/>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en-US" sz="2000">
                  <a:latin typeface="Times New Roman" charset="0"/>
                </a:rPr>
                <a:t>chl b</a:t>
              </a:r>
            </a:p>
          </p:txBody>
        </p:sp>
        <p:sp>
          <p:nvSpPr>
            <p:cNvPr id="33834" name="Line 39"/>
            <p:cNvSpPr>
              <a:spLocks noChangeShapeType="1"/>
            </p:cNvSpPr>
            <p:nvPr/>
          </p:nvSpPr>
          <p:spPr bwMode="auto">
            <a:xfrm>
              <a:off x="6289675" y="2266950"/>
              <a:ext cx="438150" cy="0"/>
            </a:xfrm>
            <a:prstGeom prst="line">
              <a:avLst/>
            </a:prstGeom>
            <a:noFill/>
            <a:ln w="12700">
              <a:solidFill>
                <a:srgbClr val="0000FF"/>
              </a:solidFill>
              <a:round/>
              <a:headEnd/>
              <a:tailEnd/>
            </a:ln>
          </p:spPr>
          <p:txBody>
            <a:bodyPr>
              <a:prstTxWarp prst="textNoShape">
                <a:avLst/>
              </a:prstTxWarp>
            </a:bodyPr>
            <a:lstStyle/>
            <a:p>
              <a:endParaRPr lang="en-US"/>
            </a:p>
          </p:txBody>
        </p:sp>
        <p:sp>
          <p:nvSpPr>
            <p:cNvPr id="33835" name="Rectangle 40"/>
            <p:cNvSpPr>
              <a:spLocks noChangeArrowheads="1"/>
            </p:cNvSpPr>
            <p:nvPr/>
          </p:nvSpPr>
          <p:spPr bwMode="auto">
            <a:xfrm>
              <a:off x="6697663" y="2089150"/>
              <a:ext cx="666750" cy="393700"/>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en-US" sz="2000">
                  <a:latin typeface="Times New Roman" charset="0"/>
                </a:rPr>
                <a:t>chl c</a:t>
              </a:r>
            </a:p>
          </p:txBody>
        </p:sp>
        <p:sp>
          <p:nvSpPr>
            <p:cNvPr id="33836" name="Line 41"/>
            <p:cNvSpPr>
              <a:spLocks noChangeShapeType="1"/>
            </p:cNvSpPr>
            <p:nvPr/>
          </p:nvSpPr>
          <p:spPr bwMode="auto">
            <a:xfrm>
              <a:off x="6289675" y="2644775"/>
              <a:ext cx="438150" cy="0"/>
            </a:xfrm>
            <a:prstGeom prst="line">
              <a:avLst/>
            </a:prstGeom>
            <a:noFill/>
            <a:ln w="12700">
              <a:solidFill>
                <a:srgbClr val="00FFFF"/>
              </a:solidFill>
              <a:round/>
              <a:headEnd/>
              <a:tailEnd/>
            </a:ln>
          </p:spPr>
          <p:txBody>
            <a:bodyPr>
              <a:prstTxWarp prst="textNoShape">
                <a:avLst/>
              </a:prstTxWarp>
            </a:bodyPr>
            <a:lstStyle/>
            <a:p>
              <a:endParaRPr lang="en-US"/>
            </a:p>
          </p:txBody>
        </p:sp>
        <p:sp>
          <p:nvSpPr>
            <p:cNvPr id="33837" name="Rectangle 42"/>
            <p:cNvSpPr>
              <a:spLocks noChangeArrowheads="1"/>
            </p:cNvSpPr>
            <p:nvPr/>
          </p:nvSpPr>
          <p:spPr bwMode="auto">
            <a:xfrm>
              <a:off x="6697663" y="2466975"/>
              <a:ext cx="633412" cy="393700"/>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en-US" sz="2000">
                  <a:latin typeface="Times New Roman" charset="0"/>
                </a:rPr>
                <a:t>PSC</a:t>
              </a:r>
            </a:p>
          </p:txBody>
        </p:sp>
        <p:sp>
          <p:nvSpPr>
            <p:cNvPr id="33838" name="Line 43"/>
            <p:cNvSpPr>
              <a:spLocks noChangeShapeType="1"/>
            </p:cNvSpPr>
            <p:nvPr/>
          </p:nvSpPr>
          <p:spPr bwMode="auto">
            <a:xfrm>
              <a:off x="6289675" y="3022600"/>
              <a:ext cx="438150" cy="0"/>
            </a:xfrm>
            <a:prstGeom prst="line">
              <a:avLst/>
            </a:prstGeom>
            <a:noFill/>
            <a:ln w="12700">
              <a:solidFill>
                <a:srgbClr val="FF00FF"/>
              </a:solidFill>
              <a:round/>
              <a:headEnd/>
              <a:tailEnd/>
            </a:ln>
          </p:spPr>
          <p:txBody>
            <a:bodyPr>
              <a:prstTxWarp prst="textNoShape">
                <a:avLst/>
              </a:prstTxWarp>
            </a:bodyPr>
            <a:lstStyle/>
            <a:p>
              <a:endParaRPr lang="en-US"/>
            </a:p>
          </p:txBody>
        </p:sp>
        <p:sp>
          <p:nvSpPr>
            <p:cNvPr id="33839" name="Rectangle 44"/>
            <p:cNvSpPr>
              <a:spLocks noChangeArrowheads="1"/>
            </p:cNvSpPr>
            <p:nvPr/>
          </p:nvSpPr>
          <p:spPr bwMode="auto">
            <a:xfrm>
              <a:off x="6697663" y="2844800"/>
              <a:ext cx="633412" cy="393700"/>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en-US" sz="2000">
                  <a:latin typeface="Times New Roman" charset="0"/>
                </a:rPr>
                <a:t>PPC</a:t>
              </a:r>
            </a:p>
          </p:txBody>
        </p:sp>
        <p:sp>
          <p:nvSpPr>
            <p:cNvPr id="33840" name="Rectangle 45"/>
            <p:cNvSpPr>
              <a:spLocks noChangeArrowheads="1"/>
            </p:cNvSpPr>
            <p:nvPr/>
          </p:nvSpPr>
          <p:spPr bwMode="auto">
            <a:xfrm>
              <a:off x="3981450" y="5299075"/>
              <a:ext cx="2357438" cy="454025"/>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en-US" sz="2400" b="1">
                  <a:latin typeface="Times New Roman" charset="0"/>
                </a:rPr>
                <a:t>wavelength (nm)</a:t>
              </a:r>
            </a:p>
          </p:txBody>
        </p:sp>
        <p:sp>
          <p:nvSpPr>
            <p:cNvPr id="33841" name="Rectangle 46"/>
            <p:cNvSpPr>
              <a:spLocks noChangeArrowheads="1"/>
            </p:cNvSpPr>
            <p:nvPr/>
          </p:nvSpPr>
          <p:spPr bwMode="auto">
            <a:xfrm rot="-5400000">
              <a:off x="-700087" y="2882900"/>
              <a:ext cx="4286250" cy="454025"/>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en-US" sz="2400" b="1">
                  <a:latin typeface="Times New Roman" charset="0"/>
                </a:rPr>
                <a:t>absorption coefficient (m</a:t>
              </a:r>
              <a:r>
                <a:rPr lang="en-US" sz="2400" b="1" baseline="30000">
                  <a:latin typeface="Times New Roman" charset="0"/>
                </a:rPr>
                <a:t>2</a:t>
              </a:r>
              <a:r>
                <a:rPr lang="en-US" sz="2400" b="1">
                  <a:latin typeface="Times New Roman" charset="0"/>
                </a:rPr>
                <a:t> mg</a:t>
              </a:r>
              <a:r>
                <a:rPr lang="en-US" sz="2400" b="1" baseline="30000">
                  <a:latin typeface="Times New Roman" charset="0"/>
                </a:rPr>
                <a:t>-1</a:t>
              </a:r>
              <a:r>
                <a:rPr lang="en-US" sz="2400" b="1">
                  <a:latin typeface="Times New Roman" charset="0"/>
                </a:rPr>
                <a:t>)</a:t>
              </a:r>
            </a:p>
          </p:txBody>
        </p:sp>
      </p:grpSp>
      <p:sp>
        <p:nvSpPr>
          <p:cNvPr id="33795" name="TextBox 48"/>
          <p:cNvSpPr txBox="1">
            <a:spLocks noChangeArrowheads="1"/>
          </p:cNvSpPr>
          <p:nvPr/>
        </p:nvSpPr>
        <p:spPr bwMode="auto">
          <a:xfrm>
            <a:off x="179388" y="5805488"/>
            <a:ext cx="1633537" cy="646112"/>
          </a:xfrm>
          <a:prstGeom prst="rect">
            <a:avLst/>
          </a:prstGeom>
          <a:noFill/>
          <a:ln w="9525">
            <a:noFill/>
            <a:miter lim="800000"/>
            <a:headEnd/>
            <a:tailEnd/>
          </a:ln>
        </p:spPr>
        <p:txBody>
          <a:bodyPr wrap="none">
            <a:prstTxWarp prst="textNoShape">
              <a:avLst/>
            </a:prstTxWarp>
            <a:spAutoFit/>
          </a:bodyPr>
          <a:lstStyle/>
          <a:p>
            <a:r>
              <a:rPr lang="en-US"/>
              <a:t>From Bidigare</a:t>
            </a:r>
          </a:p>
          <a:p>
            <a:endParaRPr lang="en-US"/>
          </a:p>
        </p:txBody>
      </p:sp>
      <p:sp>
        <p:nvSpPr>
          <p:cNvPr id="33796" name="Rectangle 49"/>
          <p:cNvSpPr>
            <a:spLocks noChangeArrowheads="1"/>
          </p:cNvSpPr>
          <p:nvPr/>
        </p:nvSpPr>
        <p:spPr bwMode="auto">
          <a:xfrm>
            <a:off x="619125" y="398463"/>
            <a:ext cx="8229600" cy="368300"/>
          </a:xfrm>
          <a:prstGeom prst="rect">
            <a:avLst/>
          </a:prstGeom>
          <a:noFill/>
          <a:ln w="9525">
            <a:noFill/>
            <a:miter lim="800000"/>
            <a:headEnd/>
            <a:tailEnd/>
          </a:ln>
        </p:spPr>
        <p:txBody>
          <a:bodyPr>
            <a:prstTxWarp prst="textNoShape">
              <a:avLst/>
            </a:prstTxWarp>
            <a:spAutoFit/>
          </a:bodyPr>
          <a:lstStyle/>
          <a:p>
            <a:r>
              <a:rPr lang="en-US" b="1"/>
              <a:t>Individual pigments can be measured on discrete samples biochemically</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3"/>
          <p:cNvGrpSpPr>
            <a:grpSpLocks/>
          </p:cNvGrpSpPr>
          <p:nvPr/>
        </p:nvGrpSpPr>
        <p:grpSpPr bwMode="auto">
          <a:xfrm>
            <a:off x="0" y="633413"/>
            <a:ext cx="9067800" cy="4551362"/>
            <a:chOff x="0" y="633413"/>
            <a:chExt cx="9067800" cy="4551362"/>
          </a:xfrm>
        </p:grpSpPr>
        <p:sp>
          <p:nvSpPr>
            <p:cNvPr id="35843" name="Rectangle 2"/>
            <p:cNvSpPr>
              <a:spLocks noChangeArrowheads="1"/>
            </p:cNvSpPr>
            <p:nvPr/>
          </p:nvSpPr>
          <p:spPr bwMode="auto">
            <a:xfrm>
              <a:off x="5370513" y="1185863"/>
              <a:ext cx="3500437" cy="2998787"/>
            </a:xfrm>
            <a:prstGeom prst="rect">
              <a:avLst/>
            </a:prstGeom>
            <a:noFill/>
            <a:ln w="9525">
              <a:noFill/>
              <a:miter lim="800000"/>
              <a:headEnd/>
              <a:tailEnd/>
            </a:ln>
          </p:spPr>
          <p:txBody>
            <a:bodyPr>
              <a:prstTxWarp prst="textNoShape">
                <a:avLst/>
              </a:prstTxWarp>
            </a:bodyPr>
            <a:lstStyle/>
            <a:p>
              <a:endParaRPr lang="en-US"/>
            </a:p>
          </p:txBody>
        </p:sp>
        <p:sp>
          <p:nvSpPr>
            <p:cNvPr id="35844" name="Rectangle 3"/>
            <p:cNvSpPr>
              <a:spLocks noChangeArrowheads="1"/>
            </p:cNvSpPr>
            <p:nvPr/>
          </p:nvSpPr>
          <p:spPr bwMode="auto">
            <a:xfrm>
              <a:off x="5370513" y="1185863"/>
              <a:ext cx="3500437" cy="2998787"/>
            </a:xfrm>
            <a:prstGeom prst="rect">
              <a:avLst/>
            </a:prstGeom>
            <a:noFill/>
            <a:ln w="0">
              <a:solidFill>
                <a:srgbClr val="000000"/>
              </a:solidFill>
              <a:miter lim="800000"/>
              <a:headEnd/>
              <a:tailEnd/>
            </a:ln>
          </p:spPr>
          <p:txBody>
            <a:bodyPr>
              <a:prstTxWarp prst="textNoShape">
                <a:avLst/>
              </a:prstTxWarp>
            </a:bodyPr>
            <a:lstStyle/>
            <a:p>
              <a:endParaRPr lang="en-US"/>
            </a:p>
          </p:txBody>
        </p:sp>
        <p:sp>
          <p:nvSpPr>
            <p:cNvPr id="35845" name="Line 4"/>
            <p:cNvSpPr>
              <a:spLocks noChangeShapeType="1"/>
            </p:cNvSpPr>
            <p:nvPr/>
          </p:nvSpPr>
          <p:spPr bwMode="auto">
            <a:xfrm>
              <a:off x="5370513" y="1185863"/>
              <a:ext cx="1587" cy="2998787"/>
            </a:xfrm>
            <a:prstGeom prst="line">
              <a:avLst/>
            </a:prstGeom>
            <a:noFill/>
            <a:ln w="0">
              <a:solidFill>
                <a:srgbClr val="000000"/>
              </a:solidFill>
              <a:round/>
              <a:headEnd/>
              <a:tailEnd/>
            </a:ln>
          </p:spPr>
          <p:txBody>
            <a:bodyPr>
              <a:prstTxWarp prst="textNoShape">
                <a:avLst/>
              </a:prstTxWarp>
            </a:bodyPr>
            <a:lstStyle/>
            <a:p>
              <a:endParaRPr lang="en-US"/>
            </a:p>
          </p:txBody>
        </p:sp>
        <p:sp>
          <p:nvSpPr>
            <p:cNvPr id="35846" name="Line 5"/>
            <p:cNvSpPr>
              <a:spLocks noChangeShapeType="1"/>
            </p:cNvSpPr>
            <p:nvPr/>
          </p:nvSpPr>
          <p:spPr bwMode="auto">
            <a:xfrm>
              <a:off x="5318125" y="1785938"/>
              <a:ext cx="52388" cy="1587"/>
            </a:xfrm>
            <a:prstGeom prst="line">
              <a:avLst/>
            </a:prstGeom>
            <a:noFill/>
            <a:ln w="0">
              <a:solidFill>
                <a:srgbClr val="000000"/>
              </a:solidFill>
              <a:round/>
              <a:headEnd/>
              <a:tailEnd/>
            </a:ln>
          </p:spPr>
          <p:txBody>
            <a:bodyPr>
              <a:prstTxWarp prst="textNoShape">
                <a:avLst/>
              </a:prstTxWarp>
            </a:bodyPr>
            <a:lstStyle/>
            <a:p>
              <a:endParaRPr lang="en-US"/>
            </a:p>
          </p:txBody>
        </p:sp>
        <p:sp>
          <p:nvSpPr>
            <p:cNvPr id="35847" name="Line 6"/>
            <p:cNvSpPr>
              <a:spLocks noChangeShapeType="1"/>
            </p:cNvSpPr>
            <p:nvPr/>
          </p:nvSpPr>
          <p:spPr bwMode="auto">
            <a:xfrm>
              <a:off x="5318125" y="2386013"/>
              <a:ext cx="52388" cy="1587"/>
            </a:xfrm>
            <a:prstGeom prst="line">
              <a:avLst/>
            </a:prstGeom>
            <a:noFill/>
            <a:ln w="0">
              <a:solidFill>
                <a:srgbClr val="000000"/>
              </a:solidFill>
              <a:round/>
              <a:headEnd/>
              <a:tailEnd/>
            </a:ln>
          </p:spPr>
          <p:txBody>
            <a:bodyPr>
              <a:prstTxWarp prst="textNoShape">
                <a:avLst/>
              </a:prstTxWarp>
            </a:bodyPr>
            <a:lstStyle/>
            <a:p>
              <a:endParaRPr lang="en-US"/>
            </a:p>
          </p:txBody>
        </p:sp>
        <p:sp>
          <p:nvSpPr>
            <p:cNvPr id="35848" name="Line 7"/>
            <p:cNvSpPr>
              <a:spLocks noChangeShapeType="1"/>
            </p:cNvSpPr>
            <p:nvPr/>
          </p:nvSpPr>
          <p:spPr bwMode="auto">
            <a:xfrm>
              <a:off x="5318125" y="2986088"/>
              <a:ext cx="52388" cy="1587"/>
            </a:xfrm>
            <a:prstGeom prst="line">
              <a:avLst/>
            </a:prstGeom>
            <a:noFill/>
            <a:ln w="0">
              <a:solidFill>
                <a:srgbClr val="000000"/>
              </a:solidFill>
              <a:round/>
              <a:headEnd/>
              <a:tailEnd/>
            </a:ln>
          </p:spPr>
          <p:txBody>
            <a:bodyPr>
              <a:prstTxWarp prst="textNoShape">
                <a:avLst/>
              </a:prstTxWarp>
            </a:bodyPr>
            <a:lstStyle/>
            <a:p>
              <a:endParaRPr lang="en-US"/>
            </a:p>
          </p:txBody>
        </p:sp>
        <p:sp>
          <p:nvSpPr>
            <p:cNvPr id="35849" name="Line 8"/>
            <p:cNvSpPr>
              <a:spLocks noChangeShapeType="1"/>
            </p:cNvSpPr>
            <p:nvPr/>
          </p:nvSpPr>
          <p:spPr bwMode="auto">
            <a:xfrm>
              <a:off x="5318125" y="3586163"/>
              <a:ext cx="52388" cy="1587"/>
            </a:xfrm>
            <a:prstGeom prst="line">
              <a:avLst/>
            </a:prstGeom>
            <a:noFill/>
            <a:ln w="0">
              <a:solidFill>
                <a:srgbClr val="000000"/>
              </a:solidFill>
              <a:round/>
              <a:headEnd/>
              <a:tailEnd/>
            </a:ln>
          </p:spPr>
          <p:txBody>
            <a:bodyPr>
              <a:prstTxWarp prst="textNoShape">
                <a:avLst/>
              </a:prstTxWarp>
            </a:bodyPr>
            <a:lstStyle/>
            <a:p>
              <a:endParaRPr lang="en-US"/>
            </a:p>
          </p:txBody>
        </p:sp>
        <p:sp>
          <p:nvSpPr>
            <p:cNvPr id="35850" name="Line 9"/>
            <p:cNvSpPr>
              <a:spLocks noChangeShapeType="1"/>
            </p:cNvSpPr>
            <p:nvPr/>
          </p:nvSpPr>
          <p:spPr bwMode="auto">
            <a:xfrm>
              <a:off x="5318125" y="4184650"/>
              <a:ext cx="52388" cy="1588"/>
            </a:xfrm>
            <a:prstGeom prst="line">
              <a:avLst/>
            </a:prstGeom>
            <a:noFill/>
            <a:ln w="0">
              <a:solidFill>
                <a:srgbClr val="000000"/>
              </a:solidFill>
              <a:round/>
              <a:headEnd/>
              <a:tailEnd/>
            </a:ln>
          </p:spPr>
          <p:txBody>
            <a:bodyPr>
              <a:prstTxWarp prst="textNoShape">
                <a:avLst/>
              </a:prstTxWarp>
            </a:bodyPr>
            <a:lstStyle/>
            <a:p>
              <a:endParaRPr lang="en-US"/>
            </a:p>
          </p:txBody>
        </p:sp>
        <p:sp>
          <p:nvSpPr>
            <p:cNvPr id="35851" name="Line 10"/>
            <p:cNvSpPr>
              <a:spLocks noChangeShapeType="1"/>
            </p:cNvSpPr>
            <p:nvPr/>
          </p:nvSpPr>
          <p:spPr bwMode="auto">
            <a:xfrm>
              <a:off x="5370513" y="4183063"/>
              <a:ext cx="3500437" cy="1587"/>
            </a:xfrm>
            <a:prstGeom prst="line">
              <a:avLst/>
            </a:prstGeom>
            <a:noFill/>
            <a:ln w="0">
              <a:solidFill>
                <a:srgbClr val="000000"/>
              </a:solidFill>
              <a:round/>
              <a:headEnd/>
              <a:tailEnd/>
            </a:ln>
          </p:spPr>
          <p:txBody>
            <a:bodyPr>
              <a:prstTxWarp prst="textNoShape">
                <a:avLst/>
              </a:prstTxWarp>
            </a:bodyPr>
            <a:lstStyle/>
            <a:p>
              <a:endParaRPr lang="en-US"/>
            </a:p>
          </p:txBody>
        </p:sp>
        <p:sp>
          <p:nvSpPr>
            <p:cNvPr id="35852" name="Line 11"/>
            <p:cNvSpPr>
              <a:spLocks noChangeShapeType="1"/>
            </p:cNvSpPr>
            <p:nvPr/>
          </p:nvSpPr>
          <p:spPr bwMode="auto">
            <a:xfrm flipV="1">
              <a:off x="5370513" y="4160838"/>
              <a:ext cx="1587" cy="60325"/>
            </a:xfrm>
            <a:prstGeom prst="line">
              <a:avLst/>
            </a:prstGeom>
            <a:noFill/>
            <a:ln w="0">
              <a:solidFill>
                <a:srgbClr val="000000"/>
              </a:solidFill>
              <a:round/>
              <a:headEnd/>
              <a:tailEnd/>
            </a:ln>
          </p:spPr>
          <p:txBody>
            <a:bodyPr>
              <a:prstTxWarp prst="textNoShape">
                <a:avLst/>
              </a:prstTxWarp>
            </a:bodyPr>
            <a:lstStyle/>
            <a:p>
              <a:endParaRPr lang="en-US"/>
            </a:p>
          </p:txBody>
        </p:sp>
        <p:sp>
          <p:nvSpPr>
            <p:cNvPr id="35853" name="Line 12"/>
            <p:cNvSpPr>
              <a:spLocks noChangeShapeType="1"/>
            </p:cNvSpPr>
            <p:nvPr/>
          </p:nvSpPr>
          <p:spPr bwMode="auto">
            <a:xfrm flipV="1">
              <a:off x="6537325" y="4160838"/>
              <a:ext cx="1588" cy="60325"/>
            </a:xfrm>
            <a:prstGeom prst="line">
              <a:avLst/>
            </a:prstGeom>
            <a:noFill/>
            <a:ln w="0">
              <a:solidFill>
                <a:srgbClr val="000000"/>
              </a:solidFill>
              <a:round/>
              <a:headEnd/>
              <a:tailEnd/>
            </a:ln>
          </p:spPr>
          <p:txBody>
            <a:bodyPr>
              <a:prstTxWarp prst="textNoShape">
                <a:avLst/>
              </a:prstTxWarp>
            </a:bodyPr>
            <a:lstStyle/>
            <a:p>
              <a:endParaRPr lang="en-US"/>
            </a:p>
          </p:txBody>
        </p:sp>
        <p:sp>
          <p:nvSpPr>
            <p:cNvPr id="35854" name="Line 13"/>
            <p:cNvSpPr>
              <a:spLocks noChangeShapeType="1"/>
            </p:cNvSpPr>
            <p:nvPr/>
          </p:nvSpPr>
          <p:spPr bwMode="auto">
            <a:xfrm flipV="1">
              <a:off x="7705725" y="4160838"/>
              <a:ext cx="0" cy="60325"/>
            </a:xfrm>
            <a:prstGeom prst="line">
              <a:avLst/>
            </a:prstGeom>
            <a:noFill/>
            <a:ln w="0">
              <a:solidFill>
                <a:srgbClr val="000000"/>
              </a:solidFill>
              <a:round/>
              <a:headEnd/>
              <a:tailEnd/>
            </a:ln>
          </p:spPr>
          <p:txBody>
            <a:bodyPr>
              <a:prstTxWarp prst="textNoShape">
                <a:avLst/>
              </a:prstTxWarp>
            </a:bodyPr>
            <a:lstStyle/>
            <a:p>
              <a:endParaRPr lang="en-US"/>
            </a:p>
          </p:txBody>
        </p:sp>
        <p:sp>
          <p:nvSpPr>
            <p:cNvPr id="35855" name="Line 14"/>
            <p:cNvSpPr>
              <a:spLocks noChangeShapeType="1"/>
            </p:cNvSpPr>
            <p:nvPr/>
          </p:nvSpPr>
          <p:spPr bwMode="auto">
            <a:xfrm flipV="1">
              <a:off x="8870950" y="4160838"/>
              <a:ext cx="1588" cy="60325"/>
            </a:xfrm>
            <a:prstGeom prst="line">
              <a:avLst/>
            </a:prstGeom>
            <a:noFill/>
            <a:ln w="0">
              <a:solidFill>
                <a:srgbClr val="000000"/>
              </a:solidFill>
              <a:round/>
              <a:headEnd/>
              <a:tailEnd/>
            </a:ln>
          </p:spPr>
          <p:txBody>
            <a:bodyPr>
              <a:prstTxWarp prst="textNoShape">
                <a:avLst/>
              </a:prstTxWarp>
            </a:bodyPr>
            <a:lstStyle/>
            <a:p>
              <a:endParaRPr lang="en-US"/>
            </a:p>
          </p:txBody>
        </p:sp>
        <p:sp>
          <p:nvSpPr>
            <p:cNvPr id="35856" name="Freeform 15"/>
            <p:cNvSpPr>
              <a:spLocks/>
            </p:cNvSpPr>
            <p:nvPr/>
          </p:nvSpPr>
          <p:spPr bwMode="auto">
            <a:xfrm>
              <a:off x="6446838" y="1185863"/>
              <a:ext cx="115887" cy="209550"/>
            </a:xfrm>
            <a:custGeom>
              <a:avLst/>
              <a:gdLst>
                <a:gd name="T0" fmla="*/ 77712 w 85"/>
                <a:gd name="T1" fmla="*/ 0 h 132"/>
                <a:gd name="T2" fmla="*/ 0 w 85"/>
                <a:gd name="T3" fmla="*/ 209550 h 132"/>
                <a:gd name="T4" fmla="*/ 39538 w 85"/>
                <a:gd name="T5" fmla="*/ 209550 h 132"/>
                <a:gd name="T6" fmla="*/ 115887 w 85"/>
                <a:gd name="T7" fmla="*/ 0 h 132"/>
                <a:gd name="T8" fmla="*/ 77712 w 85"/>
                <a:gd name="T9" fmla="*/ 0 h 132"/>
                <a:gd name="T10" fmla="*/ 0 60000 65536"/>
                <a:gd name="T11" fmla="*/ 0 60000 65536"/>
                <a:gd name="T12" fmla="*/ 0 60000 65536"/>
                <a:gd name="T13" fmla="*/ 0 60000 65536"/>
                <a:gd name="T14" fmla="*/ 0 60000 65536"/>
                <a:gd name="T15" fmla="*/ 0 w 85"/>
                <a:gd name="T16" fmla="*/ 0 h 132"/>
                <a:gd name="T17" fmla="*/ 85 w 85"/>
                <a:gd name="T18" fmla="*/ 132 h 132"/>
              </a:gdLst>
              <a:ahLst/>
              <a:cxnLst>
                <a:cxn ang="T10">
                  <a:pos x="T0" y="T1"/>
                </a:cxn>
                <a:cxn ang="T11">
                  <a:pos x="T2" y="T3"/>
                </a:cxn>
                <a:cxn ang="T12">
                  <a:pos x="T4" y="T5"/>
                </a:cxn>
                <a:cxn ang="T13">
                  <a:pos x="T6" y="T7"/>
                </a:cxn>
                <a:cxn ang="T14">
                  <a:pos x="T8" y="T9"/>
                </a:cxn>
              </a:cxnLst>
              <a:rect l="T15" t="T16" r="T17" b="T18"/>
              <a:pathLst>
                <a:path w="85" h="132">
                  <a:moveTo>
                    <a:pt x="57" y="0"/>
                  </a:moveTo>
                  <a:lnTo>
                    <a:pt x="0" y="132"/>
                  </a:lnTo>
                  <a:lnTo>
                    <a:pt x="29" y="132"/>
                  </a:lnTo>
                  <a:lnTo>
                    <a:pt x="85" y="0"/>
                  </a:lnTo>
                  <a:lnTo>
                    <a:pt x="57"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57" name="Freeform 16"/>
            <p:cNvSpPr>
              <a:spLocks/>
            </p:cNvSpPr>
            <p:nvPr/>
          </p:nvSpPr>
          <p:spPr bwMode="auto">
            <a:xfrm>
              <a:off x="6408738" y="1336675"/>
              <a:ext cx="77787" cy="88900"/>
            </a:xfrm>
            <a:custGeom>
              <a:avLst/>
              <a:gdLst>
                <a:gd name="T0" fmla="*/ 38211 w 57"/>
                <a:gd name="T1" fmla="*/ 0 h 56"/>
                <a:gd name="T2" fmla="*/ 0 w 57"/>
                <a:gd name="T3" fmla="*/ 88900 h 56"/>
                <a:gd name="T4" fmla="*/ 38211 w 57"/>
                <a:gd name="T5" fmla="*/ 88900 h 56"/>
                <a:gd name="T6" fmla="*/ 77787 w 57"/>
                <a:gd name="T7" fmla="*/ 0 h 56"/>
                <a:gd name="T8" fmla="*/ 38211 w 57"/>
                <a:gd name="T9" fmla="*/ 0 h 56"/>
                <a:gd name="T10" fmla="*/ 0 60000 65536"/>
                <a:gd name="T11" fmla="*/ 0 60000 65536"/>
                <a:gd name="T12" fmla="*/ 0 60000 65536"/>
                <a:gd name="T13" fmla="*/ 0 60000 65536"/>
                <a:gd name="T14" fmla="*/ 0 60000 65536"/>
                <a:gd name="T15" fmla="*/ 0 w 57"/>
                <a:gd name="T16" fmla="*/ 0 h 56"/>
                <a:gd name="T17" fmla="*/ 57 w 57"/>
                <a:gd name="T18" fmla="*/ 56 h 56"/>
              </a:gdLst>
              <a:ahLst/>
              <a:cxnLst>
                <a:cxn ang="T10">
                  <a:pos x="T0" y="T1"/>
                </a:cxn>
                <a:cxn ang="T11">
                  <a:pos x="T2" y="T3"/>
                </a:cxn>
                <a:cxn ang="T12">
                  <a:pos x="T4" y="T5"/>
                </a:cxn>
                <a:cxn ang="T13">
                  <a:pos x="T6" y="T7"/>
                </a:cxn>
                <a:cxn ang="T14">
                  <a:pos x="T8" y="T9"/>
                </a:cxn>
              </a:cxnLst>
              <a:rect l="T15" t="T16" r="T17" b="T18"/>
              <a:pathLst>
                <a:path w="57" h="56">
                  <a:moveTo>
                    <a:pt x="28" y="0"/>
                  </a:moveTo>
                  <a:lnTo>
                    <a:pt x="0" y="56"/>
                  </a:lnTo>
                  <a:lnTo>
                    <a:pt x="28" y="56"/>
                  </a:lnTo>
                  <a:lnTo>
                    <a:pt x="57" y="0"/>
                  </a:lnTo>
                  <a:lnTo>
                    <a:pt x="28"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58" name="Freeform 17"/>
            <p:cNvSpPr>
              <a:spLocks/>
            </p:cNvSpPr>
            <p:nvPr/>
          </p:nvSpPr>
          <p:spPr bwMode="auto">
            <a:xfrm>
              <a:off x="6318250" y="1530350"/>
              <a:ext cx="63500" cy="90488"/>
            </a:xfrm>
            <a:custGeom>
              <a:avLst/>
              <a:gdLst>
                <a:gd name="T0" fmla="*/ 25670 w 47"/>
                <a:gd name="T1" fmla="*/ 0 h 57"/>
                <a:gd name="T2" fmla="*/ 0 w 47"/>
                <a:gd name="T3" fmla="*/ 90488 h 57"/>
                <a:gd name="T4" fmla="*/ 37830 w 47"/>
                <a:gd name="T5" fmla="*/ 90488 h 57"/>
                <a:gd name="T6" fmla="*/ 63500 w 47"/>
                <a:gd name="T7" fmla="*/ 0 h 57"/>
                <a:gd name="T8" fmla="*/ 25670 w 47"/>
                <a:gd name="T9" fmla="*/ 0 h 57"/>
                <a:gd name="T10" fmla="*/ 0 60000 65536"/>
                <a:gd name="T11" fmla="*/ 0 60000 65536"/>
                <a:gd name="T12" fmla="*/ 0 60000 65536"/>
                <a:gd name="T13" fmla="*/ 0 60000 65536"/>
                <a:gd name="T14" fmla="*/ 0 60000 65536"/>
                <a:gd name="T15" fmla="*/ 0 w 47"/>
                <a:gd name="T16" fmla="*/ 0 h 57"/>
                <a:gd name="T17" fmla="*/ 47 w 47"/>
                <a:gd name="T18" fmla="*/ 57 h 57"/>
              </a:gdLst>
              <a:ahLst/>
              <a:cxnLst>
                <a:cxn ang="T10">
                  <a:pos x="T0" y="T1"/>
                </a:cxn>
                <a:cxn ang="T11">
                  <a:pos x="T2" y="T3"/>
                </a:cxn>
                <a:cxn ang="T12">
                  <a:pos x="T4" y="T5"/>
                </a:cxn>
                <a:cxn ang="T13">
                  <a:pos x="T6" y="T7"/>
                </a:cxn>
                <a:cxn ang="T14">
                  <a:pos x="T8" y="T9"/>
                </a:cxn>
              </a:cxnLst>
              <a:rect l="T15" t="T16" r="T17" b="T18"/>
              <a:pathLst>
                <a:path w="47" h="57">
                  <a:moveTo>
                    <a:pt x="19" y="0"/>
                  </a:moveTo>
                  <a:lnTo>
                    <a:pt x="0" y="57"/>
                  </a:lnTo>
                  <a:lnTo>
                    <a:pt x="28" y="57"/>
                  </a:lnTo>
                  <a:lnTo>
                    <a:pt x="47" y="0"/>
                  </a:lnTo>
                  <a:lnTo>
                    <a:pt x="19"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59" name="Freeform 18"/>
            <p:cNvSpPr>
              <a:spLocks/>
            </p:cNvSpPr>
            <p:nvPr/>
          </p:nvSpPr>
          <p:spPr bwMode="auto">
            <a:xfrm>
              <a:off x="6265863" y="1560513"/>
              <a:ext cx="90487" cy="150812"/>
            </a:xfrm>
            <a:custGeom>
              <a:avLst/>
              <a:gdLst>
                <a:gd name="T0" fmla="*/ 52099 w 66"/>
                <a:gd name="T1" fmla="*/ 0 h 95"/>
                <a:gd name="T2" fmla="*/ 0 w 66"/>
                <a:gd name="T3" fmla="*/ 150812 h 95"/>
                <a:gd name="T4" fmla="*/ 38388 w 66"/>
                <a:gd name="T5" fmla="*/ 150812 h 95"/>
                <a:gd name="T6" fmla="*/ 90487 w 66"/>
                <a:gd name="T7" fmla="*/ 0 h 95"/>
                <a:gd name="T8" fmla="*/ 52099 w 66"/>
                <a:gd name="T9" fmla="*/ 0 h 95"/>
                <a:gd name="T10" fmla="*/ 0 60000 65536"/>
                <a:gd name="T11" fmla="*/ 0 60000 65536"/>
                <a:gd name="T12" fmla="*/ 0 60000 65536"/>
                <a:gd name="T13" fmla="*/ 0 60000 65536"/>
                <a:gd name="T14" fmla="*/ 0 60000 65536"/>
                <a:gd name="T15" fmla="*/ 0 w 66"/>
                <a:gd name="T16" fmla="*/ 0 h 95"/>
                <a:gd name="T17" fmla="*/ 66 w 66"/>
                <a:gd name="T18" fmla="*/ 95 h 95"/>
              </a:gdLst>
              <a:ahLst/>
              <a:cxnLst>
                <a:cxn ang="T10">
                  <a:pos x="T0" y="T1"/>
                </a:cxn>
                <a:cxn ang="T11">
                  <a:pos x="T2" y="T3"/>
                </a:cxn>
                <a:cxn ang="T12">
                  <a:pos x="T4" y="T5"/>
                </a:cxn>
                <a:cxn ang="T13">
                  <a:pos x="T6" y="T7"/>
                </a:cxn>
                <a:cxn ang="T14">
                  <a:pos x="T8" y="T9"/>
                </a:cxn>
              </a:cxnLst>
              <a:rect l="T15" t="T16" r="T17" b="T18"/>
              <a:pathLst>
                <a:path w="66" h="95">
                  <a:moveTo>
                    <a:pt x="38" y="0"/>
                  </a:moveTo>
                  <a:lnTo>
                    <a:pt x="0" y="95"/>
                  </a:lnTo>
                  <a:lnTo>
                    <a:pt x="28" y="95"/>
                  </a:lnTo>
                  <a:lnTo>
                    <a:pt x="66" y="0"/>
                  </a:lnTo>
                  <a:lnTo>
                    <a:pt x="38"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60" name="Freeform 19"/>
            <p:cNvSpPr>
              <a:spLocks/>
            </p:cNvSpPr>
            <p:nvPr/>
          </p:nvSpPr>
          <p:spPr bwMode="auto">
            <a:xfrm>
              <a:off x="6253163" y="1651000"/>
              <a:ext cx="50800" cy="74613"/>
            </a:xfrm>
            <a:custGeom>
              <a:avLst/>
              <a:gdLst>
                <a:gd name="T0" fmla="*/ 12357 w 37"/>
                <a:gd name="T1" fmla="*/ 0 h 47"/>
                <a:gd name="T2" fmla="*/ 0 w 37"/>
                <a:gd name="T3" fmla="*/ 74613 h 47"/>
                <a:gd name="T4" fmla="*/ 38443 w 37"/>
                <a:gd name="T5" fmla="*/ 74613 h 47"/>
                <a:gd name="T6" fmla="*/ 50800 w 37"/>
                <a:gd name="T7" fmla="*/ 0 h 47"/>
                <a:gd name="T8" fmla="*/ 12357 w 37"/>
                <a:gd name="T9" fmla="*/ 0 h 47"/>
                <a:gd name="T10" fmla="*/ 0 60000 65536"/>
                <a:gd name="T11" fmla="*/ 0 60000 65536"/>
                <a:gd name="T12" fmla="*/ 0 60000 65536"/>
                <a:gd name="T13" fmla="*/ 0 60000 65536"/>
                <a:gd name="T14" fmla="*/ 0 60000 65536"/>
                <a:gd name="T15" fmla="*/ 0 w 37"/>
                <a:gd name="T16" fmla="*/ 0 h 47"/>
                <a:gd name="T17" fmla="*/ 37 w 37"/>
                <a:gd name="T18" fmla="*/ 47 h 47"/>
              </a:gdLst>
              <a:ahLst/>
              <a:cxnLst>
                <a:cxn ang="T10">
                  <a:pos x="T0" y="T1"/>
                </a:cxn>
                <a:cxn ang="T11">
                  <a:pos x="T2" y="T3"/>
                </a:cxn>
                <a:cxn ang="T12">
                  <a:pos x="T4" y="T5"/>
                </a:cxn>
                <a:cxn ang="T13">
                  <a:pos x="T6" y="T7"/>
                </a:cxn>
                <a:cxn ang="T14">
                  <a:pos x="T8" y="T9"/>
                </a:cxn>
              </a:cxnLst>
              <a:rect l="T15" t="T16" r="T17" b="T18"/>
              <a:pathLst>
                <a:path w="37" h="47">
                  <a:moveTo>
                    <a:pt x="9" y="0"/>
                  </a:moveTo>
                  <a:lnTo>
                    <a:pt x="0" y="47"/>
                  </a:lnTo>
                  <a:lnTo>
                    <a:pt x="28" y="47"/>
                  </a:lnTo>
                  <a:lnTo>
                    <a:pt x="37" y="0"/>
                  </a:lnTo>
                  <a:lnTo>
                    <a:pt x="9"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61" name="Freeform 20"/>
            <p:cNvSpPr>
              <a:spLocks/>
            </p:cNvSpPr>
            <p:nvPr/>
          </p:nvSpPr>
          <p:spPr bwMode="auto">
            <a:xfrm>
              <a:off x="6186488" y="1846263"/>
              <a:ext cx="66675" cy="119062"/>
            </a:xfrm>
            <a:custGeom>
              <a:avLst/>
              <a:gdLst>
                <a:gd name="T0" fmla="*/ 26392 w 48"/>
                <a:gd name="T1" fmla="*/ 0 h 75"/>
                <a:gd name="T2" fmla="*/ 0 w 48"/>
                <a:gd name="T3" fmla="*/ 119062 h 75"/>
                <a:gd name="T4" fmla="*/ 40283 w 48"/>
                <a:gd name="T5" fmla="*/ 119062 h 75"/>
                <a:gd name="T6" fmla="*/ 66675 w 48"/>
                <a:gd name="T7" fmla="*/ 0 h 75"/>
                <a:gd name="T8" fmla="*/ 26392 w 48"/>
                <a:gd name="T9" fmla="*/ 0 h 75"/>
                <a:gd name="T10" fmla="*/ 0 60000 65536"/>
                <a:gd name="T11" fmla="*/ 0 60000 65536"/>
                <a:gd name="T12" fmla="*/ 0 60000 65536"/>
                <a:gd name="T13" fmla="*/ 0 60000 65536"/>
                <a:gd name="T14" fmla="*/ 0 60000 65536"/>
                <a:gd name="T15" fmla="*/ 0 w 48"/>
                <a:gd name="T16" fmla="*/ 0 h 75"/>
                <a:gd name="T17" fmla="*/ 48 w 48"/>
                <a:gd name="T18" fmla="*/ 75 h 75"/>
              </a:gdLst>
              <a:ahLst/>
              <a:cxnLst>
                <a:cxn ang="T10">
                  <a:pos x="T0" y="T1"/>
                </a:cxn>
                <a:cxn ang="T11">
                  <a:pos x="T2" y="T3"/>
                </a:cxn>
                <a:cxn ang="T12">
                  <a:pos x="T4" y="T5"/>
                </a:cxn>
                <a:cxn ang="T13">
                  <a:pos x="T6" y="T7"/>
                </a:cxn>
                <a:cxn ang="T14">
                  <a:pos x="T8" y="T9"/>
                </a:cxn>
              </a:cxnLst>
              <a:rect l="T15" t="T16" r="T17" b="T18"/>
              <a:pathLst>
                <a:path w="48" h="75">
                  <a:moveTo>
                    <a:pt x="19" y="0"/>
                  </a:moveTo>
                  <a:lnTo>
                    <a:pt x="0" y="75"/>
                  </a:lnTo>
                  <a:lnTo>
                    <a:pt x="29" y="75"/>
                  </a:lnTo>
                  <a:lnTo>
                    <a:pt x="48" y="0"/>
                  </a:lnTo>
                  <a:lnTo>
                    <a:pt x="19"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62" name="Freeform 21"/>
            <p:cNvSpPr>
              <a:spLocks/>
            </p:cNvSpPr>
            <p:nvPr/>
          </p:nvSpPr>
          <p:spPr bwMode="auto">
            <a:xfrm>
              <a:off x="6148388" y="1906588"/>
              <a:ext cx="79375" cy="239712"/>
            </a:xfrm>
            <a:custGeom>
              <a:avLst/>
              <a:gdLst>
                <a:gd name="T0" fmla="*/ 38991 w 57"/>
                <a:gd name="T1" fmla="*/ 0 h 151"/>
                <a:gd name="T2" fmla="*/ 0 w 57"/>
                <a:gd name="T3" fmla="*/ 239712 h 151"/>
                <a:gd name="T4" fmla="*/ 38991 w 57"/>
                <a:gd name="T5" fmla="*/ 239712 h 151"/>
                <a:gd name="T6" fmla="*/ 79375 w 57"/>
                <a:gd name="T7" fmla="*/ 0 h 151"/>
                <a:gd name="T8" fmla="*/ 38991 w 57"/>
                <a:gd name="T9" fmla="*/ 0 h 151"/>
                <a:gd name="T10" fmla="*/ 0 60000 65536"/>
                <a:gd name="T11" fmla="*/ 0 60000 65536"/>
                <a:gd name="T12" fmla="*/ 0 60000 65536"/>
                <a:gd name="T13" fmla="*/ 0 60000 65536"/>
                <a:gd name="T14" fmla="*/ 0 60000 65536"/>
                <a:gd name="T15" fmla="*/ 0 w 57"/>
                <a:gd name="T16" fmla="*/ 0 h 151"/>
                <a:gd name="T17" fmla="*/ 57 w 57"/>
                <a:gd name="T18" fmla="*/ 151 h 151"/>
              </a:gdLst>
              <a:ahLst/>
              <a:cxnLst>
                <a:cxn ang="T10">
                  <a:pos x="T0" y="T1"/>
                </a:cxn>
                <a:cxn ang="T11">
                  <a:pos x="T2" y="T3"/>
                </a:cxn>
                <a:cxn ang="T12">
                  <a:pos x="T4" y="T5"/>
                </a:cxn>
                <a:cxn ang="T13">
                  <a:pos x="T6" y="T7"/>
                </a:cxn>
                <a:cxn ang="T14">
                  <a:pos x="T8" y="T9"/>
                </a:cxn>
              </a:cxnLst>
              <a:rect l="T15" t="T16" r="T17" b="T18"/>
              <a:pathLst>
                <a:path w="57" h="151">
                  <a:moveTo>
                    <a:pt x="28" y="0"/>
                  </a:moveTo>
                  <a:lnTo>
                    <a:pt x="0" y="151"/>
                  </a:lnTo>
                  <a:lnTo>
                    <a:pt x="28" y="151"/>
                  </a:lnTo>
                  <a:lnTo>
                    <a:pt x="57" y="0"/>
                  </a:lnTo>
                  <a:lnTo>
                    <a:pt x="28"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63" name="Freeform 22"/>
            <p:cNvSpPr>
              <a:spLocks/>
            </p:cNvSpPr>
            <p:nvPr/>
          </p:nvSpPr>
          <p:spPr bwMode="auto">
            <a:xfrm>
              <a:off x="6135688" y="2085975"/>
              <a:ext cx="50800" cy="74613"/>
            </a:xfrm>
            <a:custGeom>
              <a:avLst/>
              <a:gdLst>
                <a:gd name="T0" fmla="*/ 12357 w 37"/>
                <a:gd name="T1" fmla="*/ 0 h 47"/>
                <a:gd name="T2" fmla="*/ 0 w 37"/>
                <a:gd name="T3" fmla="*/ 74613 h 47"/>
                <a:gd name="T4" fmla="*/ 38443 w 37"/>
                <a:gd name="T5" fmla="*/ 74613 h 47"/>
                <a:gd name="T6" fmla="*/ 50800 w 37"/>
                <a:gd name="T7" fmla="*/ 0 h 47"/>
                <a:gd name="T8" fmla="*/ 12357 w 37"/>
                <a:gd name="T9" fmla="*/ 0 h 47"/>
                <a:gd name="T10" fmla="*/ 0 60000 65536"/>
                <a:gd name="T11" fmla="*/ 0 60000 65536"/>
                <a:gd name="T12" fmla="*/ 0 60000 65536"/>
                <a:gd name="T13" fmla="*/ 0 60000 65536"/>
                <a:gd name="T14" fmla="*/ 0 60000 65536"/>
                <a:gd name="T15" fmla="*/ 0 w 37"/>
                <a:gd name="T16" fmla="*/ 0 h 47"/>
                <a:gd name="T17" fmla="*/ 37 w 37"/>
                <a:gd name="T18" fmla="*/ 47 h 47"/>
              </a:gdLst>
              <a:ahLst/>
              <a:cxnLst>
                <a:cxn ang="T10">
                  <a:pos x="T0" y="T1"/>
                </a:cxn>
                <a:cxn ang="T11">
                  <a:pos x="T2" y="T3"/>
                </a:cxn>
                <a:cxn ang="T12">
                  <a:pos x="T4" y="T5"/>
                </a:cxn>
                <a:cxn ang="T13">
                  <a:pos x="T6" y="T7"/>
                </a:cxn>
                <a:cxn ang="T14">
                  <a:pos x="T8" y="T9"/>
                </a:cxn>
              </a:cxnLst>
              <a:rect l="T15" t="T16" r="T17" b="T18"/>
              <a:pathLst>
                <a:path w="37" h="47">
                  <a:moveTo>
                    <a:pt x="9" y="0"/>
                  </a:moveTo>
                  <a:lnTo>
                    <a:pt x="0" y="47"/>
                  </a:lnTo>
                  <a:lnTo>
                    <a:pt x="28" y="47"/>
                  </a:lnTo>
                  <a:lnTo>
                    <a:pt x="37" y="0"/>
                  </a:lnTo>
                  <a:lnTo>
                    <a:pt x="9"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64" name="Rectangle 23"/>
            <p:cNvSpPr>
              <a:spLocks noChangeArrowheads="1"/>
            </p:cNvSpPr>
            <p:nvPr/>
          </p:nvSpPr>
          <p:spPr bwMode="auto">
            <a:xfrm>
              <a:off x="6096000" y="2341563"/>
              <a:ext cx="39688" cy="28575"/>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5865" name="Freeform 24"/>
            <p:cNvSpPr>
              <a:spLocks/>
            </p:cNvSpPr>
            <p:nvPr/>
          </p:nvSpPr>
          <p:spPr bwMode="auto">
            <a:xfrm>
              <a:off x="6057900" y="2311400"/>
              <a:ext cx="77788" cy="284163"/>
            </a:xfrm>
            <a:custGeom>
              <a:avLst/>
              <a:gdLst>
                <a:gd name="T0" fmla="*/ 38212 w 57"/>
                <a:gd name="T1" fmla="*/ 0 h 179"/>
                <a:gd name="T2" fmla="*/ 0 w 57"/>
                <a:gd name="T3" fmla="*/ 284163 h 179"/>
                <a:gd name="T4" fmla="*/ 38212 w 57"/>
                <a:gd name="T5" fmla="*/ 284163 h 179"/>
                <a:gd name="T6" fmla="*/ 77788 w 57"/>
                <a:gd name="T7" fmla="*/ 0 h 179"/>
                <a:gd name="T8" fmla="*/ 38212 w 57"/>
                <a:gd name="T9" fmla="*/ 0 h 179"/>
                <a:gd name="T10" fmla="*/ 0 60000 65536"/>
                <a:gd name="T11" fmla="*/ 0 60000 65536"/>
                <a:gd name="T12" fmla="*/ 0 60000 65536"/>
                <a:gd name="T13" fmla="*/ 0 60000 65536"/>
                <a:gd name="T14" fmla="*/ 0 60000 65536"/>
                <a:gd name="T15" fmla="*/ 0 w 57"/>
                <a:gd name="T16" fmla="*/ 0 h 179"/>
                <a:gd name="T17" fmla="*/ 57 w 57"/>
                <a:gd name="T18" fmla="*/ 179 h 179"/>
              </a:gdLst>
              <a:ahLst/>
              <a:cxnLst>
                <a:cxn ang="T10">
                  <a:pos x="T0" y="T1"/>
                </a:cxn>
                <a:cxn ang="T11">
                  <a:pos x="T2" y="T3"/>
                </a:cxn>
                <a:cxn ang="T12">
                  <a:pos x="T4" y="T5"/>
                </a:cxn>
                <a:cxn ang="T13">
                  <a:pos x="T6" y="T7"/>
                </a:cxn>
                <a:cxn ang="T14">
                  <a:pos x="T8" y="T9"/>
                </a:cxn>
              </a:cxnLst>
              <a:rect l="T15" t="T16" r="T17" b="T18"/>
              <a:pathLst>
                <a:path w="57" h="179">
                  <a:moveTo>
                    <a:pt x="28" y="0"/>
                  </a:moveTo>
                  <a:lnTo>
                    <a:pt x="0" y="179"/>
                  </a:lnTo>
                  <a:lnTo>
                    <a:pt x="28" y="179"/>
                  </a:lnTo>
                  <a:lnTo>
                    <a:pt x="57" y="0"/>
                  </a:lnTo>
                  <a:lnTo>
                    <a:pt x="28"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66" name="Freeform 25"/>
            <p:cNvSpPr>
              <a:spLocks/>
            </p:cNvSpPr>
            <p:nvPr/>
          </p:nvSpPr>
          <p:spPr bwMode="auto">
            <a:xfrm>
              <a:off x="6019800" y="2716213"/>
              <a:ext cx="50800" cy="149225"/>
            </a:xfrm>
            <a:custGeom>
              <a:avLst/>
              <a:gdLst>
                <a:gd name="T0" fmla="*/ 12357 w 37"/>
                <a:gd name="T1" fmla="*/ 0 h 94"/>
                <a:gd name="T2" fmla="*/ 0 w 37"/>
                <a:gd name="T3" fmla="*/ 149225 h 94"/>
                <a:gd name="T4" fmla="*/ 38443 w 37"/>
                <a:gd name="T5" fmla="*/ 149225 h 94"/>
                <a:gd name="T6" fmla="*/ 50800 w 37"/>
                <a:gd name="T7" fmla="*/ 0 h 94"/>
                <a:gd name="T8" fmla="*/ 12357 w 37"/>
                <a:gd name="T9" fmla="*/ 0 h 94"/>
                <a:gd name="T10" fmla="*/ 0 60000 65536"/>
                <a:gd name="T11" fmla="*/ 0 60000 65536"/>
                <a:gd name="T12" fmla="*/ 0 60000 65536"/>
                <a:gd name="T13" fmla="*/ 0 60000 65536"/>
                <a:gd name="T14" fmla="*/ 0 60000 65536"/>
                <a:gd name="T15" fmla="*/ 0 w 37"/>
                <a:gd name="T16" fmla="*/ 0 h 94"/>
                <a:gd name="T17" fmla="*/ 37 w 37"/>
                <a:gd name="T18" fmla="*/ 94 h 94"/>
              </a:gdLst>
              <a:ahLst/>
              <a:cxnLst>
                <a:cxn ang="T10">
                  <a:pos x="T0" y="T1"/>
                </a:cxn>
                <a:cxn ang="T11">
                  <a:pos x="T2" y="T3"/>
                </a:cxn>
                <a:cxn ang="T12">
                  <a:pos x="T4" y="T5"/>
                </a:cxn>
                <a:cxn ang="T13">
                  <a:pos x="T6" y="T7"/>
                </a:cxn>
                <a:cxn ang="T14">
                  <a:pos x="T8" y="T9"/>
                </a:cxn>
              </a:cxnLst>
              <a:rect l="T15" t="T16" r="T17" b="T18"/>
              <a:pathLst>
                <a:path w="37" h="94">
                  <a:moveTo>
                    <a:pt x="9" y="0"/>
                  </a:moveTo>
                  <a:lnTo>
                    <a:pt x="0" y="94"/>
                  </a:lnTo>
                  <a:lnTo>
                    <a:pt x="28" y="94"/>
                  </a:lnTo>
                  <a:lnTo>
                    <a:pt x="37" y="0"/>
                  </a:lnTo>
                  <a:lnTo>
                    <a:pt x="9"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67" name="Freeform 26"/>
            <p:cNvSpPr>
              <a:spLocks/>
            </p:cNvSpPr>
            <p:nvPr/>
          </p:nvSpPr>
          <p:spPr bwMode="auto">
            <a:xfrm>
              <a:off x="5994400" y="2805113"/>
              <a:ext cx="63500" cy="165100"/>
            </a:xfrm>
            <a:custGeom>
              <a:avLst/>
              <a:gdLst>
                <a:gd name="T0" fmla="*/ 25670 w 47"/>
                <a:gd name="T1" fmla="*/ 0 h 104"/>
                <a:gd name="T2" fmla="*/ 0 w 47"/>
                <a:gd name="T3" fmla="*/ 165100 h 104"/>
                <a:gd name="T4" fmla="*/ 37830 w 47"/>
                <a:gd name="T5" fmla="*/ 165100 h 104"/>
                <a:gd name="T6" fmla="*/ 63500 w 47"/>
                <a:gd name="T7" fmla="*/ 0 h 104"/>
                <a:gd name="T8" fmla="*/ 25670 w 47"/>
                <a:gd name="T9" fmla="*/ 0 h 104"/>
                <a:gd name="T10" fmla="*/ 0 60000 65536"/>
                <a:gd name="T11" fmla="*/ 0 60000 65536"/>
                <a:gd name="T12" fmla="*/ 0 60000 65536"/>
                <a:gd name="T13" fmla="*/ 0 60000 65536"/>
                <a:gd name="T14" fmla="*/ 0 60000 65536"/>
                <a:gd name="T15" fmla="*/ 0 w 47"/>
                <a:gd name="T16" fmla="*/ 0 h 104"/>
                <a:gd name="T17" fmla="*/ 47 w 47"/>
                <a:gd name="T18" fmla="*/ 104 h 104"/>
              </a:gdLst>
              <a:ahLst/>
              <a:cxnLst>
                <a:cxn ang="T10">
                  <a:pos x="T0" y="T1"/>
                </a:cxn>
                <a:cxn ang="T11">
                  <a:pos x="T2" y="T3"/>
                </a:cxn>
                <a:cxn ang="T12">
                  <a:pos x="T4" y="T5"/>
                </a:cxn>
                <a:cxn ang="T13">
                  <a:pos x="T6" y="T7"/>
                </a:cxn>
                <a:cxn ang="T14">
                  <a:pos x="T8" y="T9"/>
                </a:cxn>
              </a:cxnLst>
              <a:rect l="T15" t="T16" r="T17" b="T18"/>
              <a:pathLst>
                <a:path w="47" h="104">
                  <a:moveTo>
                    <a:pt x="19" y="0"/>
                  </a:moveTo>
                  <a:lnTo>
                    <a:pt x="0" y="104"/>
                  </a:lnTo>
                  <a:lnTo>
                    <a:pt x="28" y="104"/>
                  </a:lnTo>
                  <a:lnTo>
                    <a:pt x="47" y="0"/>
                  </a:lnTo>
                  <a:lnTo>
                    <a:pt x="19"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68" name="Freeform 27"/>
            <p:cNvSpPr>
              <a:spLocks/>
            </p:cNvSpPr>
            <p:nvPr/>
          </p:nvSpPr>
          <p:spPr bwMode="auto">
            <a:xfrm>
              <a:off x="5927725" y="3151188"/>
              <a:ext cx="77788" cy="254000"/>
            </a:xfrm>
            <a:custGeom>
              <a:avLst/>
              <a:gdLst>
                <a:gd name="T0" fmla="*/ 39576 w 57"/>
                <a:gd name="T1" fmla="*/ 0 h 160"/>
                <a:gd name="T2" fmla="*/ 0 w 57"/>
                <a:gd name="T3" fmla="*/ 254000 h 160"/>
                <a:gd name="T4" fmla="*/ 39576 w 57"/>
                <a:gd name="T5" fmla="*/ 254000 h 160"/>
                <a:gd name="T6" fmla="*/ 77788 w 57"/>
                <a:gd name="T7" fmla="*/ 0 h 160"/>
                <a:gd name="T8" fmla="*/ 39576 w 57"/>
                <a:gd name="T9" fmla="*/ 0 h 160"/>
                <a:gd name="T10" fmla="*/ 0 60000 65536"/>
                <a:gd name="T11" fmla="*/ 0 60000 65536"/>
                <a:gd name="T12" fmla="*/ 0 60000 65536"/>
                <a:gd name="T13" fmla="*/ 0 60000 65536"/>
                <a:gd name="T14" fmla="*/ 0 60000 65536"/>
                <a:gd name="T15" fmla="*/ 0 w 57"/>
                <a:gd name="T16" fmla="*/ 0 h 160"/>
                <a:gd name="T17" fmla="*/ 57 w 57"/>
                <a:gd name="T18" fmla="*/ 160 h 160"/>
              </a:gdLst>
              <a:ahLst/>
              <a:cxnLst>
                <a:cxn ang="T10">
                  <a:pos x="T0" y="T1"/>
                </a:cxn>
                <a:cxn ang="T11">
                  <a:pos x="T2" y="T3"/>
                </a:cxn>
                <a:cxn ang="T12">
                  <a:pos x="T4" y="T5"/>
                </a:cxn>
                <a:cxn ang="T13">
                  <a:pos x="T6" y="T7"/>
                </a:cxn>
                <a:cxn ang="T14">
                  <a:pos x="T8" y="T9"/>
                </a:cxn>
              </a:cxnLst>
              <a:rect l="T15" t="T16" r="T17" b="T18"/>
              <a:pathLst>
                <a:path w="57" h="160">
                  <a:moveTo>
                    <a:pt x="29" y="0"/>
                  </a:moveTo>
                  <a:lnTo>
                    <a:pt x="0" y="160"/>
                  </a:lnTo>
                  <a:lnTo>
                    <a:pt x="29" y="160"/>
                  </a:lnTo>
                  <a:lnTo>
                    <a:pt x="57" y="0"/>
                  </a:lnTo>
                  <a:lnTo>
                    <a:pt x="29"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69" name="Freeform 28"/>
            <p:cNvSpPr>
              <a:spLocks/>
            </p:cNvSpPr>
            <p:nvPr/>
          </p:nvSpPr>
          <p:spPr bwMode="auto">
            <a:xfrm>
              <a:off x="5915025" y="3344863"/>
              <a:ext cx="52388" cy="60325"/>
            </a:xfrm>
            <a:custGeom>
              <a:avLst/>
              <a:gdLst>
                <a:gd name="T0" fmla="*/ 12408 w 38"/>
                <a:gd name="T1" fmla="*/ 0 h 38"/>
                <a:gd name="T2" fmla="*/ 0 w 38"/>
                <a:gd name="T3" fmla="*/ 60325 h 38"/>
                <a:gd name="T4" fmla="*/ 38602 w 38"/>
                <a:gd name="T5" fmla="*/ 60325 h 38"/>
                <a:gd name="T6" fmla="*/ 52388 w 38"/>
                <a:gd name="T7" fmla="*/ 0 h 38"/>
                <a:gd name="T8" fmla="*/ 12408 w 38"/>
                <a:gd name="T9" fmla="*/ 0 h 38"/>
                <a:gd name="T10" fmla="*/ 0 60000 65536"/>
                <a:gd name="T11" fmla="*/ 0 60000 65536"/>
                <a:gd name="T12" fmla="*/ 0 60000 65536"/>
                <a:gd name="T13" fmla="*/ 0 60000 65536"/>
                <a:gd name="T14" fmla="*/ 0 60000 65536"/>
                <a:gd name="T15" fmla="*/ 0 w 38"/>
                <a:gd name="T16" fmla="*/ 0 h 38"/>
                <a:gd name="T17" fmla="*/ 38 w 38"/>
                <a:gd name="T18" fmla="*/ 38 h 38"/>
              </a:gdLst>
              <a:ahLst/>
              <a:cxnLst>
                <a:cxn ang="T10">
                  <a:pos x="T0" y="T1"/>
                </a:cxn>
                <a:cxn ang="T11">
                  <a:pos x="T2" y="T3"/>
                </a:cxn>
                <a:cxn ang="T12">
                  <a:pos x="T4" y="T5"/>
                </a:cxn>
                <a:cxn ang="T13">
                  <a:pos x="T6" y="T7"/>
                </a:cxn>
                <a:cxn ang="T14">
                  <a:pos x="T8" y="T9"/>
                </a:cxn>
              </a:cxnLst>
              <a:rect l="T15" t="T16" r="T17" b="T18"/>
              <a:pathLst>
                <a:path w="38" h="38">
                  <a:moveTo>
                    <a:pt x="9" y="0"/>
                  </a:moveTo>
                  <a:lnTo>
                    <a:pt x="0" y="38"/>
                  </a:lnTo>
                  <a:lnTo>
                    <a:pt x="28" y="38"/>
                  </a:lnTo>
                  <a:lnTo>
                    <a:pt x="38" y="0"/>
                  </a:lnTo>
                  <a:lnTo>
                    <a:pt x="9"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70" name="Freeform 29"/>
            <p:cNvSpPr>
              <a:spLocks/>
            </p:cNvSpPr>
            <p:nvPr/>
          </p:nvSpPr>
          <p:spPr bwMode="auto">
            <a:xfrm>
              <a:off x="5876925" y="3586163"/>
              <a:ext cx="50800" cy="74612"/>
            </a:xfrm>
            <a:custGeom>
              <a:avLst/>
              <a:gdLst>
                <a:gd name="T0" fmla="*/ 12357 w 37"/>
                <a:gd name="T1" fmla="*/ 0 h 47"/>
                <a:gd name="T2" fmla="*/ 0 w 37"/>
                <a:gd name="T3" fmla="*/ 74612 h 47"/>
                <a:gd name="T4" fmla="*/ 38443 w 37"/>
                <a:gd name="T5" fmla="*/ 74612 h 47"/>
                <a:gd name="T6" fmla="*/ 50800 w 37"/>
                <a:gd name="T7" fmla="*/ 0 h 47"/>
                <a:gd name="T8" fmla="*/ 12357 w 37"/>
                <a:gd name="T9" fmla="*/ 0 h 47"/>
                <a:gd name="T10" fmla="*/ 0 60000 65536"/>
                <a:gd name="T11" fmla="*/ 0 60000 65536"/>
                <a:gd name="T12" fmla="*/ 0 60000 65536"/>
                <a:gd name="T13" fmla="*/ 0 60000 65536"/>
                <a:gd name="T14" fmla="*/ 0 60000 65536"/>
                <a:gd name="T15" fmla="*/ 0 w 37"/>
                <a:gd name="T16" fmla="*/ 0 h 47"/>
                <a:gd name="T17" fmla="*/ 37 w 37"/>
                <a:gd name="T18" fmla="*/ 47 h 47"/>
              </a:gdLst>
              <a:ahLst/>
              <a:cxnLst>
                <a:cxn ang="T10">
                  <a:pos x="T0" y="T1"/>
                </a:cxn>
                <a:cxn ang="T11">
                  <a:pos x="T2" y="T3"/>
                </a:cxn>
                <a:cxn ang="T12">
                  <a:pos x="T4" y="T5"/>
                </a:cxn>
                <a:cxn ang="T13">
                  <a:pos x="T6" y="T7"/>
                </a:cxn>
                <a:cxn ang="T14">
                  <a:pos x="T8" y="T9"/>
                </a:cxn>
              </a:cxnLst>
              <a:rect l="T15" t="T16" r="T17" b="T18"/>
              <a:pathLst>
                <a:path w="37" h="47">
                  <a:moveTo>
                    <a:pt x="9" y="0"/>
                  </a:moveTo>
                  <a:lnTo>
                    <a:pt x="0" y="47"/>
                  </a:lnTo>
                  <a:lnTo>
                    <a:pt x="28" y="47"/>
                  </a:lnTo>
                  <a:lnTo>
                    <a:pt x="37" y="0"/>
                  </a:lnTo>
                  <a:lnTo>
                    <a:pt x="9"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71" name="Freeform 30"/>
            <p:cNvSpPr>
              <a:spLocks/>
            </p:cNvSpPr>
            <p:nvPr/>
          </p:nvSpPr>
          <p:spPr bwMode="auto">
            <a:xfrm>
              <a:off x="5851525" y="3600450"/>
              <a:ext cx="63500" cy="239713"/>
            </a:xfrm>
            <a:custGeom>
              <a:avLst/>
              <a:gdLst>
                <a:gd name="T0" fmla="*/ 25670 w 47"/>
                <a:gd name="T1" fmla="*/ 0 h 151"/>
                <a:gd name="T2" fmla="*/ 0 w 47"/>
                <a:gd name="T3" fmla="*/ 239713 h 151"/>
                <a:gd name="T4" fmla="*/ 37830 w 47"/>
                <a:gd name="T5" fmla="*/ 239713 h 151"/>
                <a:gd name="T6" fmla="*/ 63500 w 47"/>
                <a:gd name="T7" fmla="*/ 0 h 151"/>
                <a:gd name="T8" fmla="*/ 25670 w 47"/>
                <a:gd name="T9" fmla="*/ 0 h 151"/>
                <a:gd name="T10" fmla="*/ 0 60000 65536"/>
                <a:gd name="T11" fmla="*/ 0 60000 65536"/>
                <a:gd name="T12" fmla="*/ 0 60000 65536"/>
                <a:gd name="T13" fmla="*/ 0 60000 65536"/>
                <a:gd name="T14" fmla="*/ 0 60000 65536"/>
                <a:gd name="T15" fmla="*/ 0 w 47"/>
                <a:gd name="T16" fmla="*/ 0 h 151"/>
                <a:gd name="T17" fmla="*/ 47 w 47"/>
                <a:gd name="T18" fmla="*/ 151 h 151"/>
              </a:gdLst>
              <a:ahLst/>
              <a:cxnLst>
                <a:cxn ang="T10">
                  <a:pos x="T0" y="T1"/>
                </a:cxn>
                <a:cxn ang="T11">
                  <a:pos x="T2" y="T3"/>
                </a:cxn>
                <a:cxn ang="T12">
                  <a:pos x="T4" y="T5"/>
                </a:cxn>
                <a:cxn ang="T13">
                  <a:pos x="T6" y="T7"/>
                </a:cxn>
                <a:cxn ang="T14">
                  <a:pos x="T8" y="T9"/>
                </a:cxn>
              </a:cxnLst>
              <a:rect l="T15" t="T16" r="T17" b="T18"/>
              <a:pathLst>
                <a:path w="47" h="151">
                  <a:moveTo>
                    <a:pt x="19" y="0"/>
                  </a:moveTo>
                  <a:lnTo>
                    <a:pt x="0" y="151"/>
                  </a:lnTo>
                  <a:lnTo>
                    <a:pt x="28" y="151"/>
                  </a:lnTo>
                  <a:lnTo>
                    <a:pt x="47" y="0"/>
                  </a:lnTo>
                  <a:lnTo>
                    <a:pt x="19"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72" name="Freeform 31"/>
            <p:cNvSpPr>
              <a:spLocks/>
            </p:cNvSpPr>
            <p:nvPr/>
          </p:nvSpPr>
          <p:spPr bwMode="auto">
            <a:xfrm>
              <a:off x="6537325" y="1216025"/>
              <a:ext cx="544513" cy="719138"/>
            </a:xfrm>
            <a:custGeom>
              <a:avLst/>
              <a:gdLst>
                <a:gd name="T0" fmla="*/ 0 w 397"/>
                <a:gd name="T1" fmla="*/ 0 h 453"/>
                <a:gd name="T2" fmla="*/ 65835 w 397"/>
                <a:gd name="T3" fmla="*/ 74613 h 453"/>
                <a:gd name="T4" fmla="*/ 130299 w 397"/>
                <a:gd name="T5" fmla="*/ 149225 h 453"/>
                <a:gd name="T6" fmla="*/ 246882 w 397"/>
                <a:gd name="T7" fmla="*/ 284163 h 453"/>
                <a:gd name="T8" fmla="*/ 325062 w 397"/>
                <a:gd name="T9" fmla="*/ 374650 h 453"/>
                <a:gd name="T10" fmla="*/ 389526 w 397"/>
                <a:gd name="T11" fmla="*/ 465138 h 453"/>
                <a:gd name="T12" fmla="*/ 467705 w 397"/>
                <a:gd name="T13" fmla="*/ 584200 h 453"/>
                <a:gd name="T14" fmla="*/ 544513 w 397"/>
                <a:gd name="T15" fmla="*/ 719138 h 453"/>
                <a:gd name="T16" fmla="*/ 0 60000 65536"/>
                <a:gd name="T17" fmla="*/ 0 60000 65536"/>
                <a:gd name="T18" fmla="*/ 0 60000 65536"/>
                <a:gd name="T19" fmla="*/ 0 60000 65536"/>
                <a:gd name="T20" fmla="*/ 0 60000 65536"/>
                <a:gd name="T21" fmla="*/ 0 60000 65536"/>
                <a:gd name="T22" fmla="*/ 0 60000 65536"/>
                <a:gd name="T23" fmla="*/ 0 60000 65536"/>
                <a:gd name="T24" fmla="*/ 0 w 397"/>
                <a:gd name="T25" fmla="*/ 0 h 453"/>
                <a:gd name="T26" fmla="*/ 397 w 397"/>
                <a:gd name="T27" fmla="*/ 453 h 4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7" h="453">
                  <a:moveTo>
                    <a:pt x="0" y="0"/>
                  </a:moveTo>
                  <a:lnTo>
                    <a:pt x="48" y="47"/>
                  </a:lnTo>
                  <a:lnTo>
                    <a:pt x="95" y="94"/>
                  </a:lnTo>
                  <a:lnTo>
                    <a:pt x="180" y="179"/>
                  </a:lnTo>
                  <a:lnTo>
                    <a:pt x="237" y="236"/>
                  </a:lnTo>
                  <a:lnTo>
                    <a:pt x="284" y="293"/>
                  </a:lnTo>
                  <a:lnTo>
                    <a:pt x="341" y="368"/>
                  </a:lnTo>
                  <a:lnTo>
                    <a:pt x="397" y="453"/>
                  </a:lnTo>
                </a:path>
              </a:pathLst>
            </a:custGeom>
            <a:noFill/>
            <a:ln w="44450">
              <a:solidFill>
                <a:srgbClr val="000000"/>
              </a:solidFill>
              <a:round/>
              <a:headEnd/>
              <a:tailEnd/>
            </a:ln>
          </p:spPr>
          <p:txBody>
            <a:bodyPr>
              <a:prstTxWarp prst="textNoShape">
                <a:avLst/>
              </a:prstTxWarp>
            </a:bodyPr>
            <a:lstStyle/>
            <a:p>
              <a:endParaRPr lang="en-US"/>
            </a:p>
          </p:txBody>
        </p:sp>
        <p:sp>
          <p:nvSpPr>
            <p:cNvPr id="35873" name="Freeform 32"/>
            <p:cNvSpPr>
              <a:spLocks/>
            </p:cNvSpPr>
            <p:nvPr/>
          </p:nvSpPr>
          <p:spPr bwMode="auto">
            <a:xfrm>
              <a:off x="7081838" y="1935163"/>
              <a:ext cx="908050" cy="1949450"/>
            </a:xfrm>
            <a:custGeom>
              <a:avLst/>
              <a:gdLst>
                <a:gd name="T0" fmla="*/ 0 w 662"/>
                <a:gd name="T1" fmla="*/ 0 h 1228"/>
                <a:gd name="T2" fmla="*/ 90531 w 662"/>
                <a:gd name="T3" fmla="*/ 180975 h 1228"/>
                <a:gd name="T4" fmla="*/ 207123 w 662"/>
                <a:gd name="T5" fmla="*/ 406400 h 1228"/>
                <a:gd name="T6" fmla="*/ 311371 w 662"/>
                <a:gd name="T7" fmla="*/ 646113 h 1228"/>
                <a:gd name="T8" fmla="*/ 427963 w 662"/>
                <a:gd name="T9" fmla="*/ 900113 h 1228"/>
                <a:gd name="T10" fmla="*/ 674865 w 662"/>
                <a:gd name="T11" fmla="*/ 1439863 h 1228"/>
                <a:gd name="T12" fmla="*/ 791457 w 662"/>
                <a:gd name="T13" fmla="*/ 1695450 h 1228"/>
                <a:gd name="T14" fmla="*/ 908050 w 662"/>
                <a:gd name="T15" fmla="*/ 1949450 h 1228"/>
                <a:gd name="T16" fmla="*/ 0 60000 65536"/>
                <a:gd name="T17" fmla="*/ 0 60000 65536"/>
                <a:gd name="T18" fmla="*/ 0 60000 65536"/>
                <a:gd name="T19" fmla="*/ 0 60000 65536"/>
                <a:gd name="T20" fmla="*/ 0 60000 65536"/>
                <a:gd name="T21" fmla="*/ 0 60000 65536"/>
                <a:gd name="T22" fmla="*/ 0 60000 65536"/>
                <a:gd name="T23" fmla="*/ 0 60000 65536"/>
                <a:gd name="T24" fmla="*/ 0 w 662"/>
                <a:gd name="T25" fmla="*/ 0 h 1228"/>
                <a:gd name="T26" fmla="*/ 662 w 662"/>
                <a:gd name="T27" fmla="*/ 1228 h 12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2" h="1228">
                  <a:moveTo>
                    <a:pt x="0" y="0"/>
                  </a:moveTo>
                  <a:lnTo>
                    <a:pt x="66" y="114"/>
                  </a:lnTo>
                  <a:lnTo>
                    <a:pt x="151" y="256"/>
                  </a:lnTo>
                  <a:lnTo>
                    <a:pt x="227" y="407"/>
                  </a:lnTo>
                  <a:lnTo>
                    <a:pt x="312" y="567"/>
                  </a:lnTo>
                  <a:lnTo>
                    <a:pt x="492" y="907"/>
                  </a:lnTo>
                  <a:lnTo>
                    <a:pt x="577" y="1068"/>
                  </a:lnTo>
                  <a:lnTo>
                    <a:pt x="662" y="1228"/>
                  </a:lnTo>
                </a:path>
              </a:pathLst>
            </a:custGeom>
            <a:noFill/>
            <a:ln w="44450">
              <a:solidFill>
                <a:srgbClr val="000000"/>
              </a:solidFill>
              <a:round/>
              <a:headEnd/>
              <a:tailEnd/>
            </a:ln>
          </p:spPr>
          <p:txBody>
            <a:bodyPr>
              <a:prstTxWarp prst="textNoShape">
                <a:avLst/>
              </a:prstTxWarp>
            </a:bodyPr>
            <a:lstStyle/>
            <a:p>
              <a:endParaRPr lang="en-US"/>
            </a:p>
          </p:txBody>
        </p:sp>
        <p:sp>
          <p:nvSpPr>
            <p:cNvPr id="35874" name="Freeform 33"/>
            <p:cNvSpPr>
              <a:spLocks/>
            </p:cNvSpPr>
            <p:nvPr/>
          </p:nvSpPr>
          <p:spPr bwMode="auto">
            <a:xfrm>
              <a:off x="6537325" y="1216025"/>
              <a:ext cx="727075" cy="719138"/>
            </a:xfrm>
            <a:custGeom>
              <a:avLst/>
              <a:gdLst>
                <a:gd name="T0" fmla="*/ 0 w 530"/>
                <a:gd name="T1" fmla="*/ 0 h 453"/>
                <a:gd name="T2" fmla="*/ 91913 w 530"/>
                <a:gd name="T3" fmla="*/ 74613 h 453"/>
                <a:gd name="T4" fmla="*/ 182455 w 530"/>
                <a:gd name="T5" fmla="*/ 149225 h 453"/>
                <a:gd name="T6" fmla="*/ 375884 w 530"/>
                <a:gd name="T7" fmla="*/ 284163 h 453"/>
                <a:gd name="T8" fmla="*/ 467797 w 530"/>
                <a:gd name="T9" fmla="*/ 360363 h 453"/>
                <a:gd name="T10" fmla="*/ 558339 w 530"/>
                <a:gd name="T11" fmla="*/ 449263 h 453"/>
                <a:gd name="T12" fmla="*/ 648880 w 530"/>
                <a:gd name="T13" fmla="*/ 569913 h 453"/>
                <a:gd name="T14" fmla="*/ 727075 w 530"/>
                <a:gd name="T15" fmla="*/ 719138 h 453"/>
                <a:gd name="T16" fmla="*/ 0 60000 65536"/>
                <a:gd name="T17" fmla="*/ 0 60000 65536"/>
                <a:gd name="T18" fmla="*/ 0 60000 65536"/>
                <a:gd name="T19" fmla="*/ 0 60000 65536"/>
                <a:gd name="T20" fmla="*/ 0 60000 65536"/>
                <a:gd name="T21" fmla="*/ 0 60000 65536"/>
                <a:gd name="T22" fmla="*/ 0 60000 65536"/>
                <a:gd name="T23" fmla="*/ 0 60000 65536"/>
                <a:gd name="T24" fmla="*/ 0 w 530"/>
                <a:gd name="T25" fmla="*/ 0 h 453"/>
                <a:gd name="T26" fmla="*/ 530 w 530"/>
                <a:gd name="T27" fmla="*/ 453 h 4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0" h="453">
                  <a:moveTo>
                    <a:pt x="0" y="0"/>
                  </a:moveTo>
                  <a:lnTo>
                    <a:pt x="67" y="47"/>
                  </a:lnTo>
                  <a:lnTo>
                    <a:pt x="133" y="94"/>
                  </a:lnTo>
                  <a:lnTo>
                    <a:pt x="274" y="179"/>
                  </a:lnTo>
                  <a:lnTo>
                    <a:pt x="341" y="227"/>
                  </a:lnTo>
                  <a:lnTo>
                    <a:pt x="407" y="283"/>
                  </a:lnTo>
                  <a:lnTo>
                    <a:pt x="473" y="359"/>
                  </a:lnTo>
                  <a:lnTo>
                    <a:pt x="530" y="453"/>
                  </a:lnTo>
                </a:path>
              </a:pathLst>
            </a:custGeom>
            <a:noFill/>
            <a:ln w="0">
              <a:solidFill>
                <a:srgbClr val="000000"/>
              </a:solidFill>
              <a:prstDash val="sysDot"/>
              <a:round/>
              <a:headEnd/>
              <a:tailEnd/>
            </a:ln>
          </p:spPr>
          <p:txBody>
            <a:bodyPr>
              <a:prstTxWarp prst="textNoShape">
                <a:avLst/>
              </a:prstTxWarp>
            </a:bodyPr>
            <a:lstStyle/>
            <a:p>
              <a:endParaRPr lang="en-US"/>
            </a:p>
          </p:txBody>
        </p:sp>
        <p:sp>
          <p:nvSpPr>
            <p:cNvPr id="35875" name="Freeform 34"/>
            <p:cNvSpPr>
              <a:spLocks/>
            </p:cNvSpPr>
            <p:nvPr/>
          </p:nvSpPr>
          <p:spPr bwMode="auto">
            <a:xfrm>
              <a:off x="7264400" y="1935163"/>
              <a:ext cx="492125" cy="1949450"/>
            </a:xfrm>
            <a:custGeom>
              <a:avLst/>
              <a:gdLst>
                <a:gd name="T0" fmla="*/ 0 w 359"/>
                <a:gd name="T1" fmla="*/ 0 h 1228"/>
                <a:gd name="T2" fmla="*/ 76766 w 359"/>
                <a:gd name="T3" fmla="*/ 180975 h 1228"/>
                <a:gd name="T4" fmla="*/ 141195 w 359"/>
                <a:gd name="T5" fmla="*/ 406400 h 1228"/>
                <a:gd name="T6" fmla="*/ 206994 w 359"/>
                <a:gd name="T7" fmla="*/ 646113 h 1228"/>
                <a:gd name="T8" fmla="*/ 259085 w 359"/>
                <a:gd name="T9" fmla="*/ 900113 h 1228"/>
                <a:gd name="T10" fmla="*/ 375605 w 359"/>
                <a:gd name="T11" fmla="*/ 1439863 h 1228"/>
                <a:gd name="T12" fmla="*/ 426326 w 359"/>
                <a:gd name="T13" fmla="*/ 1695450 h 1228"/>
                <a:gd name="T14" fmla="*/ 492125 w 359"/>
                <a:gd name="T15" fmla="*/ 1949450 h 1228"/>
                <a:gd name="T16" fmla="*/ 0 60000 65536"/>
                <a:gd name="T17" fmla="*/ 0 60000 65536"/>
                <a:gd name="T18" fmla="*/ 0 60000 65536"/>
                <a:gd name="T19" fmla="*/ 0 60000 65536"/>
                <a:gd name="T20" fmla="*/ 0 60000 65536"/>
                <a:gd name="T21" fmla="*/ 0 60000 65536"/>
                <a:gd name="T22" fmla="*/ 0 60000 65536"/>
                <a:gd name="T23" fmla="*/ 0 60000 65536"/>
                <a:gd name="T24" fmla="*/ 0 w 359"/>
                <a:gd name="T25" fmla="*/ 0 h 1228"/>
                <a:gd name="T26" fmla="*/ 359 w 359"/>
                <a:gd name="T27" fmla="*/ 1228 h 12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9" h="1228">
                  <a:moveTo>
                    <a:pt x="0" y="0"/>
                  </a:moveTo>
                  <a:lnTo>
                    <a:pt x="56" y="114"/>
                  </a:lnTo>
                  <a:lnTo>
                    <a:pt x="103" y="256"/>
                  </a:lnTo>
                  <a:lnTo>
                    <a:pt x="151" y="407"/>
                  </a:lnTo>
                  <a:lnTo>
                    <a:pt x="189" y="567"/>
                  </a:lnTo>
                  <a:lnTo>
                    <a:pt x="274" y="907"/>
                  </a:lnTo>
                  <a:lnTo>
                    <a:pt x="311" y="1068"/>
                  </a:lnTo>
                  <a:lnTo>
                    <a:pt x="359" y="1228"/>
                  </a:lnTo>
                </a:path>
              </a:pathLst>
            </a:custGeom>
            <a:noFill/>
            <a:ln w="0">
              <a:solidFill>
                <a:srgbClr val="000000"/>
              </a:solidFill>
              <a:prstDash val="sysDot"/>
              <a:round/>
              <a:headEnd/>
              <a:tailEnd/>
            </a:ln>
          </p:spPr>
          <p:txBody>
            <a:bodyPr>
              <a:prstTxWarp prst="textNoShape">
                <a:avLst/>
              </a:prstTxWarp>
            </a:bodyPr>
            <a:lstStyle/>
            <a:p>
              <a:endParaRPr lang="en-US"/>
            </a:p>
          </p:txBody>
        </p:sp>
        <p:sp>
          <p:nvSpPr>
            <p:cNvPr id="35876" name="Freeform 35"/>
            <p:cNvSpPr>
              <a:spLocks/>
            </p:cNvSpPr>
            <p:nvPr/>
          </p:nvSpPr>
          <p:spPr bwMode="auto">
            <a:xfrm>
              <a:off x="6524625" y="1216025"/>
              <a:ext cx="90488" cy="60325"/>
            </a:xfrm>
            <a:custGeom>
              <a:avLst/>
              <a:gdLst>
                <a:gd name="T0" fmla="*/ 0 w 66"/>
                <a:gd name="T1" fmla="*/ 14288 h 38"/>
                <a:gd name="T2" fmla="*/ 78149 w 66"/>
                <a:gd name="T3" fmla="*/ 60325 h 38"/>
                <a:gd name="T4" fmla="*/ 90488 w 66"/>
                <a:gd name="T5" fmla="*/ 44450 h 38"/>
                <a:gd name="T6" fmla="*/ 12339 w 66"/>
                <a:gd name="T7" fmla="*/ 0 h 38"/>
                <a:gd name="T8" fmla="*/ 0 w 66"/>
                <a:gd name="T9" fmla="*/ 14288 h 38"/>
                <a:gd name="T10" fmla="*/ 0 60000 65536"/>
                <a:gd name="T11" fmla="*/ 0 60000 65536"/>
                <a:gd name="T12" fmla="*/ 0 60000 65536"/>
                <a:gd name="T13" fmla="*/ 0 60000 65536"/>
                <a:gd name="T14" fmla="*/ 0 60000 65536"/>
                <a:gd name="T15" fmla="*/ 0 w 66"/>
                <a:gd name="T16" fmla="*/ 0 h 38"/>
                <a:gd name="T17" fmla="*/ 66 w 66"/>
                <a:gd name="T18" fmla="*/ 38 h 38"/>
              </a:gdLst>
              <a:ahLst/>
              <a:cxnLst>
                <a:cxn ang="T10">
                  <a:pos x="T0" y="T1"/>
                </a:cxn>
                <a:cxn ang="T11">
                  <a:pos x="T2" y="T3"/>
                </a:cxn>
                <a:cxn ang="T12">
                  <a:pos x="T4" y="T5"/>
                </a:cxn>
                <a:cxn ang="T13">
                  <a:pos x="T6" y="T7"/>
                </a:cxn>
                <a:cxn ang="T14">
                  <a:pos x="T8" y="T9"/>
                </a:cxn>
              </a:cxnLst>
              <a:rect l="T15" t="T16" r="T17" b="T18"/>
              <a:pathLst>
                <a:path w="66" h="38">
                  <a:moveTo>
                    <a:pt x="0" y="9"/>
                  </a:moveTo>
                  <a:lnTo>
                    <a:pt x="57" y="38"/>
                  </a:lnTo>
                  <a:lnTo>
                    <a:pt x="66" y="28"/>
                  </a:lnTo>
                  <a:lnTo>
                    <a:pt x="9" y="0"/>
                  </a:lnTo>
                  <a:lnTo>
                    <a:pt x="0" y="9"/>
                  </a:lnTo>
                  <a:close/>
                </a:path>
              </a:pathLst>
            </a:custGeom>
            <a:solidFill>
              <a:srgbClr val="000000"/>
            </a:solidFill>
            <a:ln w="9525">
              <a:noFill/>
              <a:round/>
              <a:headEnd/>
              <a:tailEnd/>
            </a:ln>
          </p:spPr>
          <p:txBody>
            <a:bodyPr>
              <a:prstTxWarp prst="textNoShape">
                <a:avLst/>
              </a:prstTxWarp>
            </a:bodyPr>
            <a:lstStyle/>
            <a:p>
              <a:endParaRPr lang="en-US"/>
            </a:p>
          </p:txBody>
        </p:sp>
        <p:sp>
          <p:nvSpPr>
            <p:cNvPr id="35877" name="Freeform 36"/>
            <p:cNvSpPr>
              <a:spLocks/>
            </p:cNvSpPr>
            <p:nvPr/>
          </p:nvSpPr>
          <p:spPr bwMode="auto">
            <a:xfrm>
              <a:off x="6667500" y="1276350"/>
              <a:ext cx="12700" cy="30163"/>
            </a:xfrm>
            <a:custGeom>
              <a:avLst/>
              <a:gdLst>
                <a:gd name="T0" fmla="*/ 0 w 9"/>
                <a:gd name="T1" fmla="*/ 14288 h 19"/>
                <a:gd name="T2" fmla="*/ 12700 w 9"/>
                <a:gd name="T3" fmla="*/ 0 h 19"/>
                <a:gd name="T4" fmla="*/ 12700 w 9"/>
                <a:gd name="T5" fmla="*/ 14288 h 19"/>
                <a:gd name="T6" fmla="*/ 0 w 9"/>
                <a:gd name="T7" fmla="*/ 30163 h 19"/>
                <a:gd name="T8" fmla="*/ 0 w 9"/>
                <a:gd name="T9" fmla="*/ 14288 h 19"/>
                <a:gd name="T10" fmla="*/ 0 60000 65536"/>
                <a:gd name="T11" fmla="*/ 0 60000 65536"/>
                <a:gd name="T12" fmla="*/ 0 60000 65536"/>
                <a:gd name="T13" fmla="*/ 0 60000 65536"/>
                <a:gd name="T14" fmla="*/ 0 60000 65536"/>
                <a:gd name="T15" fmla="*/ 0 w 9"/>
                <a:gd name="T16" fmla="*/ 0 h 19"/>
                <a:gd name="T17" fmla="*/ 9 w 9"/>
                <a:gd name="T18" fmla="*/ 19 h 19"/>
              </a:gdLst>
              <a:ahLst/>
              <a:cxnLst>
                <a:cxn ang="T10">
                  <a:pos x="T0" y="T1"/>
                </a:cxn>
                <a:cxn ang="T11">
                  <a:pos x="T2" y="T3"/>
                </a:cxn>
                <a:cxn ang="T12">
                  <a:pos x="T4" y="T5"/>
                </a:cxn>
                <a:cxn ang="T13">
                  <a:pos x="T6" y="T7"/>
                </a:cxn>
                <a:cxn ang="T14">
                  <a:pos x="T8" y="T9"/>
                </a:cxn>
              </a:cxnLst>
              <a:rect l="T15" t="T16" r="T17" b="T18"/>
              <a:pathLst>
                <a:path w="9" h="19">
                  <a:moveTo>
                    <a:pt x="0" y="9"/>
                  </a:moveTo>
                  <a:lnTo>
                    <a:pt x="9" y="0"/>
                  </a:lnTo>
                  <a:lnTo>
                    <a:pt x="9" y="9"/>
                  </a:lnTo>
                  <a:lnTo>
                    <a:pt x="0" y="19"/>
                  </a:lnTo>
                  <a:lnTo>
                    <a:pt x="0" y="9"/>
                  </a:lnTo>
                  <a:close/>
                </a:path>
              </a:pathLst>
            </a:custGeom>
            <a:solidFill>
              <a:srgbClr val="000000"/>
            </a:solidFill>
            <a:ln w="9525">
              <a:noFill/>
              <a:round/>
              <a:headEnd/>
              <a:tailEnd/>
            </a:ln>
          </p:spPr>
          <p:txBody>
            <a:bodyPr>
              <a:prstTxWarp prst="textNoShape">
                <a:avLst/>
              </a:prstTxWarp>
            </a:bodyPr>
            <a:lstStyle/>
            <a:p>
              <a:endParaRPr lang="en-US"/>
            </a:p>
          </p:txBody>
        </p:sp>
        <p:sp>
          <p:nvSpPr>
            <p:cNvPr id="35878" name="Freeform 37"/>
            <p:cNvSpPr>
              <a:spLocks/>
            </p:cNvSpPr>
            <p:nvPr/>
          </p:nvSpPr>
          <p:spPr bwMode="auto">
            <a:xfrm>
              <a:off x="6667500" y="1290638"/>
              <a:ext cx="90488" cy="46037"/>
            </a:xfrm>
            <a:custGeom>
              <a:avLst/>
              <a:gdLst>
                <a:gd name="T0" fmla="*/ 0 w 66"/>
                <a:gd name="T1" fmla="*/ 15875 h 29"/>
                <a:gd name="T2" fmla="*/ 78149 w 66"/>
                <a:gd name="T3" fmla="*/ 46037 h 29"/>
                <a:gd name="T4" fmla="*/ 90488 w 66"/>
                <a:gd name="T5" fmla="*/ 30162 h 29"/>
                <a:gd name="T6" fmla="*/ 12339 w 66"/>
                <a:gd name="T7" fmla="*/ 0 h 29"/>
                <a:gd name="T8" fmla="*/ 0 w 66"/>
                <a:gd name="T9" fmla="*/ 15875 h 29"/>
                <a:gd name="T10" fmla="*/ 0 60000 65536"/>
                <a:gd name="T11" fmla="*/ 0 60000 65536"/>
                <a:gd name="T12" fmla="*/ 0 60000 65536"/>
                <a:gd name="T13" fmla="*/ 0 60000 65536"/>
                <a:gd name="T14" fmla="*/ 0 60000 65536"/>
                <a:gd name="T15" fmla="*/ 0 w 66"/>
                <a:gd name="T16" fmla="*/ 0 h 29"/>
                <a:gd name="T17" fmla="*/ 66 w 66"/>
                <a:gd name="T18" fmla="*/ 29 h 29"/>
              </a:gdLst>
              <a:ahLst/>
              <a:cxnLst>
                <a:cxn ang="T10">
                  <a:pos x="T0" y="T1"/>
                </a:cxn>
                <a:cxn ang="T11">
                  <a:pos x="T2" y="T3"/>
                </a:cxn>
                <a:cxn ang="T12">
                  <a:pos x="T4" y="T5"/>
                </a:cxn>
                <a:cxn ang="T13">
                  <a:pos x="T6" y="T7"/>
                </a:cxn>
                <a:cxn ang="T14">
                  <a:pos x="T8" y="T9"/>
                </a:cxn>
              </a:cxnLst>
              <a:rect l="T15" t="T16" r="T17" b="T18"/>
              <a:pathLst>
                <a:path w="66" h="29">
                  <a:moveTo>
                    <a:pt x="0" y="10"/>
                  </a:moveTo>
                  <a:lnTo>
                    <a:pt x="57" y="29"/>
                  </a:lnTo>
                  <a:lnTo>
                    <a:pt x="66" y="19"/>
                  </a:lnTo>
                  <a:lnTo>
                    <a:pt x="9" y="0"/>
                  </a:lnTo>
                  <a:lnTo>
                    <a:pt x="0" y="10"/>
                  </a:lnTo>
                  <a:close/>
                </a:path>
              </a:pathLst>
            </a:custGeom>
            <a:solidFill>
              <a:srgbClr val="000000"/>
            </a:solidFill>
            <a:ln w="9525">
              <a:noFill/>
              <a:round/>
              <a:headEnd/>
              <a:tailEnd/>
            </a:ln>
          </p:spPr>
          <p:txBody>
            <a:bodyPr>
              <a:prstTxWarp prst="textNoShape">
                <a:avLst/>
              </a:prstTxWarp>
            </a:bodyPr>
            <a:lstStyle/>
            <a:p>
              <a:endParaRPr lang="en-US"/>
            </a:p>
          </p:txBody>
        </p:sp>
        <p:sp>
          <p:nvSpPr>
            <p:cNvPr id="35879" name="Freeform 38"/>
            <p:cNvSpPr>
              <a:spLocks/>
            </p:cNvSpPr>
            <p:nvPr/>
          </p:nvSpPr>
          <p:spPr bwMode="auto">
            <a:xfrm>
              <a:off x="6784975" y="1350963"/>
              <a:ext cx="50800" cy="30162"/>
            </a:xfrm>
            <a:custGeom>
              <a:avLst/>
              <a:gdLst>
                <a:gd name="T0" fmla="*/ 0 w 38"/>
                <a:gd name="T1" fmla="*/ 14287 h 19"/>
                <a:gd name="T2" fmla="*/ 37432 w 38"/>
                <a:gd name="T3" fmla="*/ 30162 h 19"/>
                <a:gd name="T4" fmla="*/ 50800 w 38"/>
                <a:gd name="T5" fmla="*/ 14287 h 19"/>
                <a:gd name="T6" fmla="*/ 12032 w 38"/>
                <a:gd name="T7" fmla="*/ 0 h 19"/>
                <a:gd name="T8" fmla="*/ 0 w 38"/>
                <a:gd name="T9" fmla="*/ 14287 h 19"/>
                <a:gd name="T10" fmla="*/ 0 60000 65536"/>
                <a:gd name="T11" fmla="*/ 0 60000 65536"/>
                <a:gd name="T12" fmla="*/ 0 60000 65536"/>
                <a:gd name="T13" fmla="*/ 0 60000 65536"/>
                <a:gd name="T14" fmla="*/ 0 60000 65536"/>
                <a:gd name="T15" fmla="*/ 0 w 38"/>
                <a:gd name="T16" fmla="*/ 0 h 19"/>
                <a:gd name="T17" fmla="*/ 38 w 38"/>
                <a:gd name="T18" fmla="*/ 19 h 19"/>
              </a:gdLst>
              <a:ahLst/>
              <a:cxnLst>
                <a:cxn ang="T10">
                  <a:pos x="T0" y="T1"/>
                </a:cxn>
                <a:cxn ang="T11">
                  <a:pos x="T2" y="T3"/>
                </a:cxn>
                <a:cxn ang="T12">
                  <a:pos x="T4" y="T5"/>
                </a:cxn>
                <a:cxn ang="T13">
                  <a:pos x="T6" y="T7"/>
                </a:cxn>
                <a:cxn ang="T14">
                  <a:pos x="T8" y="T9"/>
                </a:cxn>
              </a:cxnLst>
              <a:rect l="T15" t="T16" r="T17" b="T18"/>
              <a:pathLst>
                <a:path w="38" h="19">
                  <a:moveTo>
                    <a:pt x="0" y="9"/>
                  </a:moveTo>
                  <a:lnTo>
                    <a:pt x="28" y="19"/>
                  </a:lnTo>
                  <a:lnTo>
                    <a:pt x="38" y="9"/>
                  </a:lnTo>
                  <a:lnTo>
                    <a:pt x="9" y="0"/>
                  </a:lnTo>
                  <a:lnTo>
                    <a:pt x="0" y="9"/>
                  </a:lnTo>
                  <a:close/>
                </a:path>
              </a:pathLst>
            </a:custGeom>
            <a:solidFill>
              <a:srgbClr val="000000"/>
            </a:solidFill>
            <a:ln w="9525">
              <a:noFill/>
              <a:round/>
              <a:headEnd/>
              <a:tailEnd/>
            </a:ln>
          </p:spPr>
          <p:txBody>
            <a:bodyPr>
              <a:prstTxWarp prst="textNoShape">
                <a:avLst/>
              </a:prstTxWarp>
            </a:bodyPr>
            <a:lstStyle/>
            <a:p>
              <a:endParaRPr lang="en-US"/>
            </a:p>
          </p:txBody>
        </p:sp>
        <p:sp>
          <p:nvSpPr>
            <p:cNvPr id="35880" name="Freeform 39"/>
            <p:cNvSpPr>
              <a:spLocks/>
            </p:cNvSpPr>
            <p:nvPr/>
          </p:nvSpPr>
          <p:spPr bwMode="auto">
            <a:xfrm>
              <a:off x="6823075" y="1365250"/>
              <a:ext cx="65088" cy="46038"/>
            </a:xfrm>
            <a:custGeom>
              <a:avLst/>
              <a:gdLst>
                <a:gd name="T0" fmla="*/ 0 w 48"/>
                <a:gd name="T1" fmla="*/ 15875 h 29"/>
                <a:gd name="T2" fmla="*/ 51528 w 48"/>
                <a:gd name="T3" fmla="*/ 46038 h 29"/>
                <a:gd name="T4" fmla="*/ 65088 w 48"/>
                <a:gd name="T5" fmla="*/ 30163 h 29"/>
                <a:gd name="T6" fmla="*/ 13560 w 48"/>
                <a:gd name="T7" fmla="*/ 0 h 29"/>
                <a:gd name="T8" fmla="*/ 0 w 48"/>
                <a:gd name="T9" fmla="*/ 15875 h 29"/>
                <a:gd name="T10" fmla="*/ 0 60000 65536"/>
                <a:gd name="T11" fmla="*/ 0 60000 65536"/>
                <a:gd name="T12" fmla="*/ 0 60000 65536"/>
                <a:gd name="T13" fmla="*/ 0 60000 65536"/>
                <a:gd name="T14" fmla="*/ 0 60000 65536"/>
                <a:gd name="T15" fmla="*/ 0 w 48"/>
                <a:gd name="T16" fmla="*/ 0 h 29"/>
                <a:gd name="T17" fmla="*/ 48 w 48"/>
                <a:gd name="T18" fmla="*/ 29 h 29"/>
              </a:gdLst>
              <a:ahLst/>
              <a:cxnLst>
                <a:cxn ang="T10">
                  <a:pos x="T0" y="T1"/>
                </a:cxn>
                <a:cxn ang="T11">
                  <a:pos x="T2" y="T3"/>
                </a:cxn>
                <a:cxn ang="T12">
                  <a:pos x="T4" y="T5"/>
                </a:cxn>
                <a:cxn ang="T13">
                  <a:pos x="T6" y="T7"/>
                </a:cxn>
                <a:cxn ang="T14">
                  <a:pos x="T8" y="T9"/>
                </a:cxn>
              </a:cxnLst>
              <a:rect l="T15" t="T16" r="T17" b="T18"/>
              <a:pathLst>
                <a:path w="48" h="29">
                  <a:moveTo>
                    <a:pt x="0" y="10"/>
                  </a:moveTo>
                  <a:lnTo>
                    <a:pt x="38" y="29"/>
                  </a:lnTo>
                  <a:lnTo>
                    <a:pt x="48" y="19"/>
                  </a:lnTo>
                  <a:lnTo>
                    <a:pt x="10" y="0"/>
                  </a:lnTo>
                  <a:lnTo>
                    <a:pt x="0" y="10"/>
                  </a:lnTo>
                  <a:close/>
                </a:path>
              </a:pathLst>
            </a:custGeom>
            <a:solidFill>
              <a:srgbClr val="000000"/>
            </a:solidFill>
            <a:ln w="9525">
              <a:noFill/>
              <a:round/>
              <a:headEnd/>
              <a:tailEnd/>
            </a:ln>
          </p:spPr>
          <p:txBody>
            <a:bodyPr>
              <a:prstTxWarp prst="textNoShape">
                <a:avLst/>
              </a:prstTxWarp>
            </a:bodyPr>
            <a:lstStyle/>
            <a:p>
              <a:endParaRPr lang="en-US"/>
            </a:p>
          </p:txBody>
        </p:sp>
        <p:sp>
          <p:nvSpPr>
            <p:cNvPr id="35881" name="Freeform 40"/>
            <p:cNvSpPr>
              <a:spLocks/>
            </p:cNvSpPr>
            <p:nvPr/>
          </p:nvSpPr>
          <p:spPr bwMode="auto">
            <a:xfrm>
              <a:off x="6926263" y="1411288"/>
              <a:ext cx="90487" cy="60325"/>
            </a:xfrm>
            <a:custGeom>
              <a:avLst/>
              <a:gdLst>
                <a:gd name="T0" fmla="*/ 0 w 66"/>
                <a:gd name="T1" fmla="*/ 14288 h 38"/>
                <a:gd name="T2" fmla="*/ 78148 w 66"/>
                <a:gd name="T3" fmla="*/ 60325 h 38"/>
                <a:gd name="T4" fmla="*/ 90487 w 66"/>
                <a:gd name="T5" fmla="*/ 44450 h 38"/>
                <a:gd name="T6" fmla="*/ 12339 w 66"/>
                <a:gd name="T7" fmla="*/ 0 h 38"/>
                <a:gd name="T8" fmla="*/ 0 w 66"/>
                <a:gd name="T9" fmla="*/ 14288 h 38"/>
                <a:gd name="T10" fmla="*/ 0 60000 65536"/>
                <a:gd name="T11" fmla="*/ 0 60000 65536"/>
                <a:gd name="T12" fmla="*/ 0 60000 65536"/>
                <a:gd name="T13" fmla="*/ 0 60000 65536"/>
                <a:gd name="T14" fmla="*/ 0 60000 65536"/>
                <a:gd name="T15" fmla="*/ 0 w 66"/>
                <a:gd name="T16" fmla="*/ 0 h 38"/>
                <a:gd name="T17" fmla="*/ 66 w 66"/>
                <a:gd name="T18" fmla="*/ 38 h 38"/>
              </a:gdLst>
              <a:ahLst/>
              <a:cxnLst>
                <a:cxn ang="T10">
                  <a:pos x="T0" y="T1"/>
                </a:cxn>
                <a:cxn ang="T11">
                  <a:pos x="T2" y="T3"/>
                </a:cxn>
                <a:cxn ang="T12">
                  <a:pos x="T4" y="T5"/>
                </a:cxn>
                <a:cxn ang="T13">
                  <a:pos x="T6" y="T7"/>
                </a:cxn>
                <a:cxn ang="T14">
                  <a:pos x="T8" y="T9"/>
                </a:cxn>
              </a:cxnLst>
              <a:rect l="T15" t="T16" r="T17" b="T18"/>
              <a:pathLst>
                <a:path w="66" h="38">
                  <a:moveTo>
                    <a:pt x="0" y="9"/>
                  </a:moveTo>
                  <a:lnTo>
                    <a:pt x="57" y="38"/>
                  </a:lnTo>
                  <a:lnTo>
                    <a:pt x="66" y="28"/>
                  </a:lnTo>
                  <a:lnTo>
                    <a:pt x="9" y="0"/>
                  </a:lnTo>
                  <a:lnTo>
                    <a:pt x="0" y="9"/>
                  </a:lnTo>
                  <a:close/>
                </a:path>
              </a:pathLst>
            </a:custGeom>
            <a:solidFill>
              <a:srgbClr val="000000"/>
            </a:solidFill>
            <a:ln w="9525">
              <a:noFill/>
              <a:round/>
              <a:headEnd/>
              <a:tailEnd/>
            </a:ln>
          </p:spPr>
          <p:txBody>
            <a:bodyPr>
              <a:prstTxWarp prst="textNoShape">
                <a:avLst/>
              </a:prstTxWarp>
            </a:bodyPr>
            <a:lstStyle/>
            <a:p>
              <a:endParaRPr lang="en-US"/>
            </a:p>
          </p:txBody>
        </p:sp>
        <p:sp>
          <p:nvSpPr>
            <p:cNvPr id="35882" name="Freeform 41"/>
            <p:cNvSpPr>
              <a:spLocks/>
            </p:cNvSpPr>
            <p:nvPr/>
          </p:nvSpPr>
          <p:spPr bwMode="auto">
            <a:xfrm>
              <a:off x="7056438" y="1471613"/>
              <a:ext cx="77787" cy="44450"/>
            </a:xfrm>
            <a:custGeom>
              <a:avLst/>
              <a:gdLst>
                <a:gd name="T0" fmla="*/ 0 w 57"/>
                <a:gd name="T1" fmla="*/ 14288 h 28"/>
                <a:gd name="T2" fmla="*/ 65505 w 57"/>
                <a:gd name="T3" fmla="*/ 44450 h 28"/>
                <a:gd name="T4" fmla="*/ 77787 w 57"/>
                <a:gd name="T5" fmla="*/ 28575 h 28"/>
                <a:gd name="T6" fmla="*/ 13647 w 57"/>
                <a:gd name="T7" fmla="*/ 0 h 28"/>
                <a:gd name="T8" fmla="*/ 0 w 57"/>
                <a:gd name="T9" fmla="*/ 14288 h 28"/>
                <a:gd name="T10" fmla="*/ 0 60000 65536"/>
                <a:gd name="T11" fmla="*/ 0 60000 65536"/>
                <a:gd name="T12" fmla="*/ 0 60000 65536"/>
                <a:gd name="T13" fmla="*/ 0 60000 65536"/>
                <a:gd name="T14" fmla="*/ 0 60000 65536"/>
                <a:gd name="T15" fmla="*/ 0 w 57"/>
                <a:gd name="T16" fmla="*/ 0 h 28"/>
                <a:gd name="T17" fmla="*/ 57 w 57"/>
                <a:gd name="T18" fmla="*/ 28 h 28"/>
              </a:gdLst>
              <a:ahLst/>
              <a:cxnLst>
                <a:cxn ang="T10">
                  <a:pos x="T0" y="T1"/>
                </a:cxn>
                <a:cxn ang="T11">
                  <a:pos x="T2" y="T3"/>
                </a:cxn>
                <a:cxn ang="T12">
                  <a:pos x="T4" y="T5"/>
                </a:cxn>
                <a:cxn ang="T13">
                  <a:pos x="T6" y="T7"/>
                </a:cxn>
                <a:cxn ang="T14">
                  <a:pos x="T8" y="T9"/>
                </a:cxn>
              </a:cxnLst>
              <a:rect l="T15" t="T16" r="T17" b="T18"/>
              <a:pathLst>
                <a:path w="57" h="28">
                  <a:moveTo>
                    <a:pt x="0" y="9"/>
                  </a:moveTo>
                  <a:lnTo>
                    <a:pt x="48" y="28"/>
                  </a:lnTo>
                  <a:lnTo>
                    <a:pt x="57" y="18"/>
                  </a:lnTo>
                  <a:lnTo>
                    <a:pt x="10" y="0"/>
                  </a:lnTo>
                  <a:lnTo>
                    <a:pt x="0" y="9"/>
                  </a:lnTo>
                  <a:close/>
                </a:path>
              </a:pathLst>
            </a:custGeom>
            <a:solidFill>
              <a:srgbClr val="000000"/>
            </a:solidFill>
            <a:ln w="9525">
              <a:noFill/>
              <a:round/>
              <a:headEnd/>
              <a:tailEnd/>
            </a:ln>
          </p:spPr>
          <p:txBody>
            <a:bodyPr>
              <a:prstTxWarp prst="textNoShape">
                <a:avLst/>
              </a:prstTxWarp>
            </a:bodyPr>
            <a:lstStyle/>
            <a:p>
              <a:endParaRPr lang="en-US"/>
            </a:p>
          </p:txBody>
        </p:sp>
        <p:sp>
          <p:nvSpPr>
            <p:cNvPr id="35883" name="Freeform 42"/>
            <p:cNvSpPr>
              <a:spLocks/>
            </p:cNvSpPr>
            <p:nvPr/>
          </p:nvSpPr>
          <p:spPr bwMode="auto">
            <a:xfrm>
              <a:off x="7121525" y="1500188"/>
              <a:ext cx="38100" cy="30162"/>
            </a:xfrm>
            <a:custGeom>
              <a:avLst/>
              <a:gdLst>
                <a:gd name="T0" fmla="*/ 0 w 28"/>
                <a:gd name="T1" fmla="*/ 15875 h 19"/>
                <a:gd name="T2" fmla="*/ 25854 w 28"/>
                <a:gd name="T3" fmla="*/ 30162 h 19"/>
                <a:gd name="T4" fmla="*/ 38100 w 28"/>
                <a:gd name="T5" fmla="*/ 15875 h 19"/>
                <a:gd name="T6" fmla="*/ 12246 w 28"/>
                <a:gd name="T7" fmla="*/ 0 h 19"/>
                <a:gd name="T8" fmla="*/ 0 w 28"/>
                <a:gd name="T9" fmla="*/ 15875 h 19"/>
                <a:gd name="T10" fmla="*/ 0 60000 65536"/>
                <a:gd name="T11" fmla="*/ 0 60000 65536"/>
                <a:gd name="T12" fmla="*/ 0 60000 65536"/>
                <a:gd name="T13" fmla="*/ 0 60000 65536"/>
                <a:gd name="T14" fmla="*/ 0 60000 65536"/>
                <a:gd name="T15" fmla="*/ 0 w 28"/>
                <a:gd name="T16" fmla="*/ 0 h 19"/>
                <a:gd name="T17" fmla="*/ 28 w 28"/>
                <a:gd name="T18" fmla="*/ 19 h 19"/>
              </a:gdLst>
              <a:ahLst/>
              <a:cxnLst>
                <a:cxn ang="T10">
                  <a:pos x="T0" y="T1"/>
                </a:cxn>
                <a:cxn ang="T11">
                  <a:pos x="T2" y="T3"/>
                </a:cxn>
                <a:cxn ang="T12">
                  <a:pos x="T4" y="T5"/>
                </a:cxn>
                <a:cxn ang="T13">
                  <a:pos x="T6" y="T7"/>
                </a:cxn>
                <a:cxn ang="T14">
                  <a:pos x="T8" y="T9"/>
                </a:cxn>
              </a:cxnLst>
              <a:rect l="T15" t="T16" r="T17" b="T18"/>
              <a:pathLst>
                <a:path w="28" h="19">
                  <a:moveTo>
                    <a:pt x="0" y="10"/>
                  </a:moveTo>
                  <a:lnTo>
                    <a:pt x="19" y="19"/>
                  </a:lnTo>
                  <a:lnTo>
                    <a:pt x="28" y="10"/>
                  </a:lnTo>
                  <a:lnTo>
                    <a:pt x="9" y="0"/>
                  </a:lnTo>
                  <a:lnTo>
                    <a:pt x="0" y="10"/>
                  </a:lnTo>
                  <a:close/>
                </a:path>
              </a:pathLst>
            </a:custGeom>
            <a:solidFill>
              <a:srgbClr val="000000"/>
            </a:solidFill>
            <a:ln w="9525">
              <a:noFill/>
              <a:round/>
              <a:headEnd/>
              <a:tailEnd/>
            </a:ln>
          </p:spPr>
          <p:txBody>
            <a:bodyPr>
              <a:prstTxWarp prst="textNoShape">
                <a:avLst/>
              </a:prstTxWarp>
            </a:bodyPr>
            <a:lstStyle/>
            <a:p>
              <a:endParaRPr lang="en-US"/>
            </a:p>
          </p:txBody>
        </p:sp>
        <p:sp>
          <p:nvSpPr>
            <p:cNvPr id="35884" name="Freeform 43"/>
            <p:cNvSpPr>
              <a:spLocks/>
            </p:cNvSpPr>
            <p:nvPr/>
          </p:nvSpPr>
          <p:spPr bwMode="auto">
            <a:xfrm>
              <a:off x="7199313" y="1530350"/>
              <a:ext cx="90487" cy="60325"/>
            </a:xfrm>
            <a:custGeom>
              <a:avLst/>
              <a:gdLst>
                <a:gd name="T0" fmla="*/ 0 w 66"/>
                <a:gd name="T1" fmla="*/ 15875 h 38"/>
                <a:gd name="T2" fmla="*/ 78148 w 66"/>
                <a:gd name="T3" fmla="*/ 60325 h 38"/>
                <a:gd name="T4" fmla="*/ 90487 w 66"/>
                <a:gd name="T5" fmla="*/ 46038 h 38"/>
                <a:gd name="T6" fmla="*/ 13710 w 66"/>
                <a:gd name="T7" fmla="*/ 0 h 38"/>
                <a:gd name="T8" fmla="*/ 0 w 66"/>
                <a:gd name="T9" fmla="*/ 15875 h 38"/>
                <a:gd name="T10" fmla="*/ 0 60000 65536"/>
                <a:gd name="T11" fmla="*/ 0 60000 65536"/>
                <a:gd name="T12" fmla="*/ 0 60000 65536"/>
                <a:gd name="T13" fmla="*/ 0 60000 65536"/>
                <a:gd name="T14" fmla="*/ 0 60000 65536"/>
                <a:gd name="T15" fmla="*/ 0 w 66"/>
                <a:gd name="T16" fmla="*/ 0 h 38"/>
                <a:gd name="T17" fmla="*/ 66 w 66"/>
                <a:gd name="T18" fmla="*/ 38 h 38"/>
              </a:gdLst>
              <a:ahLst/>
              <a:cxnLst>
                <a:cxn ang="T10">
                  <a:pos x="T0" y="T1"/>
                </a:cxn>
                <a:cxn ang="T11">
                  <a:pos x="T2" y="T3"/>
                </a:cxn>
                <a:cxn ang="T12">
                  <a:pos x="T4" y="T5"/>
                </a:cxn>
                <a:cxn ang="T13">
                  <a:pos x="T6" y="T7"/>
                </a:cxn>
                <a:cxn ang="T14">
                  <a:pos x="T8" y="T9"/>
                </a:cxn>
              </a:cxnLst>
              <a:rect l="T15" t="T16" r="T17" b="T18"/>
              <a:pathLst>
                <a:path w="66" h="38">
                  <a:moveTo>
                    <a:pt x="0" y="10"/>
                  </a:moveTo>
                  <a:lnTo>
                    <a:pt x="57" y="38"/>
                  </a:lnTo>
                  <a:lnTo>
                    <a:pt x="66" y="29"/>
                  </a:lnTo>
                  <a:lnTo>
                    <a:pt x="10" y="0"/>
                  </a:lnTo>
                  <a:lnTo>
                    <a:pt x="0" y="10"/>
                  </a:lnTo>
                  <a:close/>
                </a:path>
              </a:pathLst>
            </a:custGeom>
            <a:solidFill>
              <a:srgbClr val="000000"/>
            </a:solidFill>
            <a:ln w="9525">
              <a:noFill/>
              <a:round/>
              <a:headEnd/>
              <a:tailEnd/>
            </a:ln>
          </p:spPr>
          <p:txBody>
            <a:bodyPr>
              <a:prstTxWarp prst="textNoShape">
                <a:avLst/>
              </a:prstTxWarp>
            </a:bodyPr>
            <a:lstStyle/>
            <a:p>
              <a:endParaRPr lang="en-US"/>
            </a:p>
          </p:txBody>
        </p:sp>
        <p:sp>
          <p:nvSpPr>
            <p:cNvPr id="35885" name="Freeform 44"/>
            <p:cNvSpPr>
              <a:spLocks/>
            </p:cNvSpPr>
            <p:nvPr/>
          </p:nvSpPr>
          <p:spPr bwMode="auto">
            <a:xfrm>
              <a:off x="7264400" y="1576388"/>
              <a:ext cx="103188" cy="60325"/>
            </a:xfrm>
            <a:custGeom>
              <a:avLst/>
              <a:gdLst>
                <a:gd name="T0" fmla="*/ 0 w 75"/>
                <a:gd name="T1" fmla="*/ 14288 h 38"/>
                <a:gd name="T2" fmla="*/ 90805 w 75"/>
                <a:gd name="T3" fmla="*/ 60325 h 38"/>
                <a:gd name="T4" fmla="*/ 103188 w 75"/>
                <a:gd name="T5" fmla="*/ 44450 h 38"/>
                <a:gd name="T6" fmla="*/ 12383 w 75"/>
                <a:gd name="T7" fmla="*/ 0 h 38"/>
                <a:gd name="T8" fmla="*/ 0 w 75"/>
                <a:gd name="T9" fmla="*/ 14288 h 38"/>
                <a:gd name="T10" fmla="*/ 0 60000 65536"/>
                <a:gd name="T11" fmla="*/ 0 60000 65536"/>
                <a:gd name="T12" fmla="*/ 0 60000 65536"/>
                <a:gd name="T13" fmla="*/ 0 60000 65536"/>
                <a:gd name="T14" fmla="*/ 0 60000 65536"/>
                <a:gd name="T15" fmla="*/ 0 w 75"/>
                <a:gd name="T16" fmla="*/ 0 h 38"/>
                <a:gd name="T17" fmla="*/ 75 w 75"/>
                <a:gd name="T18" fmla="*/ 38 h 38"/>
              </a:gdLst>
              <a:ahLst/>
              <a:cxnLst>
                <a:cxn ang="T10">
                  <a:pos x="T0" y="T1"/>
                </a:cxn>
                <a:cxn ang="T11">
                  <a:pos x="T2" y="T3"/>
                </a:cxn>
                <a:cxn ang="T12">
                  <a:pos x="T4" y="T5"/>
                </a:cxn>
                <a:cxn ang="T13">
                  <a:pos x="T6" y="T7"/>
                </a:cxn>
                <a:cxn ang="T14">
                  <a:pos x="T8" y="T9"/>
                </a:cxn>
              </a:cxnLst>
              <a:rect l="T15" t="T16" r="T17" b="T18"/>
              <a:pathLst>
                <a:path w="75" h="38">
                  <a:moveTo>
                    <a:pt x="0" y="9"/>
                  </a:moveTo>
                  <a:lnTo>
                    <a:pt x="66" y="38"/>
                  </a:lnTo>
                  <a:lnTo>
                    <a:pt x="75" y="28"/>
                  </a:lnTo>
                  <a:lnTo>
                    <a:pt x="9" y="0"/>
                  </a:lnTo>
                  <a:lnTo>
                    <a:pt x="0" y="9"/>
                  </a:lnTo>
                  <a:close/>
                </a:path>
              </a:pathLst>
            </a:custGeom>
            <a:solidFill>
              <a:srgbClr val="000000"/>
            </a:solidFill>
            <a:ln w="9525">
              <a:noFill/>
              <a:round/>
              <a:headEnd/>
              <a:tailEnd/>
            </a:ln>
          </p:spPr>
          <p:txBody>
            <a:bodyPr>
              <a:prstTxWarp prst="textNoShape">
                <a:avLst/>
              </a:prstTxWarp>
            </a:bodyPr>
            <a:lstStyle/>
            <a:p>
              <a:endParaRPr lang="en-US"/>
            </a:p>
          </p:txBody>
        </p:sp>
        <p:sp>
          <p:nvSpPr>
            <p:cNvPr id="35886" name="Freeform 45"/>
            <p:cNvSpPr>
              <a:spLocks/>
            </p:cNvSpPr>
            <p:nvPr/>
          </p:nvSpPr>
          <p:spPr bwMode="auto">
            <a:xfrm>
              <a:off x="7392988" y="1651000"/>
              <a:ext cx="52387" cy="30163"/>
            </a:xfrm>
            <a:custGeom>
              <a:avLst/>
              <a:gdLst>
                <a:gd name="T0" fmla="*/ 0 w 38"/>
                <a:gd name="T1" fmla="*/ 14288 h 19"/>
                <a:gd name="T2" fmla="*/ 38601 w 38"/>
                <a:gd name="T3" fmla="*/ 30163 h 19"/>
                <a:gd name="T4" fmla="*/ 52387 w 38"/>
                <a:gd name="T5" fmla="*/ 14288 h 19"/>
                <a:gd name="T6" fmla="*/ 12407 w 38"/>
                <a:gd name="T7" fmla="*/ 0 h 19"/>
                <a:gd name="T8" fmla="*/ 0 w 38"/>
                <a:gd name="T9" fmla="*/ 14288 h 19"/>
                <a:gd name="T10" fmla="*/ 0 60000 65536"/>
                <a:gd name="T11" fmla="*/ 0 60000 65536"/>
                <a:gd name="T12" fmla="*/ 0 60000 65536"/>
                <a:gd name="T13" fmla="*/ 0 60000 65536"/>
                <a:gd name="T14" fmla="*/ 0 60000 65536"/>
                <a:gd name="T15" fmla="*/ 0 w 38"/>
                <a:gd name="T16" fmla="*/ 0 h 19"/>
                <a:gd name="T17" fmla="*/ 38 w 38"/>
                <a:gd name="T18" fmla="*/ 19 h 19"/>
              </a:gdLst>
              <a:ahLst/>
              <a:cxnLst>
                <a:cxn ang="T10">
                  <a:pos x="T0" y="T1"/>
                </a:cxn>
                <a:cxn ang="T11">
                  <a:pos x="T2" y="T3"/>
                </a:cxn>
                <a:cxn ang="T12">
                  <a:pos x="T4" y="T5"/>
                </a:cxn>
                <a:cxn ang="T13">
                  <a:pos x="T6" y="T7"/>
                </a:cxn>
                <a:cxn ang="T14">
                  <a:pos x="T8" y="T9"/>
                </a:cxn>
              </a:cxnLst>
              <a:rect l="T15" t="T16" r="T17" b="T18"/>
              <a:pathLst>
                <a:path w="38" h="19">
                  <a:moveTo>
                    <a:pt x="0" y="9"/>
                  </a:moveTo>
                  <a:lnTo>
                    <a:pt x="28" y="19"/>
                  </a:lnTo>
                  <a:lnTo>
                    <a:pt x="38" y="9"/>
                  </a:lnTo>
                  <a:lnTo>
                    <a:pt x="9" y="0"/>
                  </a:lnTo>
                  <a:lnTo>
                    <a:pt x="0" y="9"/>
                  </a:lnTo>
                  <a:close/>
                </a:path>
              </a:pathLst>
            </a:custGeom>
            <a:solidFill>
              <a:srgbClr val="000000"/>
            </a:solidFill>
            <a:ln w="9525">
              <a:noFill/>
              <a:round/>
              <a:headEnd/>
              <a:tailEnd/>
            </a:ln>
          </p:spPr>
          <p:txBody>
            <a:bodyPr>
              <a:prstTxWarp prst="textNoShape">
                <a:avLst/>
              </a:prstTxWarp>
            </a:bodyPr>
            <a:lstStyle/>
            <a:p>
              <a:endParaRPr lang="en-US"/>
            </a:p>
          </p:txBody>
        </p:sp>
        <p:sp>
          <p:nvSpPr>
            <p:cNvPr id="35887" name="Freeform 46"/>
            <p:cNvSpPr>
              <a:spLocks/>
            </p:cNvSpPr>
            <p:nvPr/>
          </p:nvSpPr>
          <p:spPr bwMode="auto">
            <a:xfrm>
              <a:off x="7405688" y="1651000"/>
              <a:ext cx="52387" cy="60325"/>
            </a:xfrm>
            <a:custGeom>
              <a:avLst/>
              <a:gdLst>
                <a:gd name="T0" fmla="*/ 0 w 38"/>
                <a:gd name="T1" fmla="*/ 30163 h 38"/>
                <a:gd name="T2" fmla="*/ 39980 w 38"/>
                <a:gd name="T3" fmla="*/ 60325 h 38"/>
                <a:gd name="T4" fmla="*/ 52387 w 38"/>
                <a:gd name="T5" fmla="*/ 30163 h 38"/>
                <a:gd name="T6" fmla="*/ 13786 w 38"/>
                <a:gd name="T7" fmla="*/ 0 h 38"/>
                <a:gd name="T8" fmla="*/ 0 w 38"/>
                <a:gd name="T9" fmla="*/ 30163 h 38"/>
                <a:gd name="T10" fmla="*/ 0 60000 65536"/>
                <a:gd name="T11" fmla="*/ 0 60000 65536"/>
                <a:gd name="T12" fmla="*/ 0 60000 65536"/>
                <a:gd name="T13" fmla="*/ 0 60000 65536"/>
                <a:gd name="T14" fmla="*/ 0 60000 65536"/>
                <a:gd name="T15" fmla="*/ 0 w 38"/>
                <a:gd name="T16" fmla="*/ 0 h 38"/>
                <a:gd name="T17" fmla="*/ 38 w 38"/>
                <a:gd name="T18" fmla="*/ 38 h 38"/>
              </a:gdLst>
              <a:ahLst/>
              <a:cxnLst>
                <a:cxn ang="T10">
                  <a:pos x="T0" y="T1"/>
                </a:cxn>
                <a:cxn ang="T11">
                  <a:pos x="T2" y="T3"/>
                </a:cxn>
                <a:cxn ang="T12">
                  <a:pos x="T4" y="T5"/>
                </a:cxn>
                <a:cxn ang="T13">
                  <a:pos x="T6" y="T7"/>
                </a:cxn>
                <a:cxn ang="T14">
                  <a:pos x="T8" y="T9"/>
                </a:cxn>
              </a:cxnLst>
              <a:rect l="T15" t="T16" r="T17" b="T18"/>
              <a:pathLst>
                <a:path w="38" h="38">
                  <a:moveTo>
                    <a:pt x="0" y="19"/>
                  </a:moveTo>
                  <a:lnTo>
                    <a:pt x="29" y="38"/>
                  </a:lnTo>
                  <a:lnTo>
                    <a:pt x="38" y="19"/>
                  </a:lnTo>
                  <a:lnTo>
                    <a:pt x="10" y="0"/>
                  </a:lnTo>
                  <a:lnTo>
                    <a:pt x="0" y="19"/>
                  </a:lnTo>
                  <a:close/>
                </a:path>
              </a:pathLst>
            </a:custGeom>
            <a:solidFill>
              <a:srgbClr val="000000"/>
            </a:solidFill>
            <a:ln w="9525">
              <a:noFill/>
              <a:round/>
              <a:headEnd/>
              <a:tailEnd/>
            </a:ln>
          </p:spPr>
          <p:txBody>
            <a:bodyPr>
              <a:prstTxWarp prst="textNoShape">
                <a:avLst/>
              </a:prstTxWarp>
            </a:bodyPr>
            <a:lstStyle/>
            <a:p>
              <a:endParaRPr lang="en-US"/>
            </a:p>
          </p:txBody>
        </p:sp>
        <p:sp>
          <p:nvSpPr>
            <p:cNvPr id="35888" name="Freeform 47"/>
            <p:cNvSpPr>
              <a:spLocks/>
            </p:cNvSpPr>
            <p:nvPr/>
          </p:nvSpPr>
          <p:spPr bwMode="auto">
            <a:xfrm>
              <a:off x="7497763" y="1725613"/>
              <a:ext cx="76200" cy="74612"/>
            </a:xfrm>
            <a:custGeom>
              <a:avLst/>
              <a:gdLst>
                <a:gd name="T0" fmla="*/ 0 w 56"/>
                <a:gd name="T1" fmla="*/ 30162 h 47"/>
                <a:gd name="T2" fmla="*/ 63954 w 56"/>
                <a:gd name="T3" fmla="*/ 74612 h 47"/>
                <a:gd name="T4" fmla="*/ 76200 w 56"/>
                <a:gd name="T5" fmla="*/ 46037 h 47"/>
                <a:gd name="T6" fmla="*/ 12246 w 56"/>
                <a:gd name="T7" fmla="*/ 0 h 47"/>
                <a:gd name="T8" fmla="*/ 0 w 56"/>
                <a:gd name="T9" fmla="*/ 30162 h 47"/>
                <a:gd name="T10" fmla="*/ 0 60000 65536"/>
                <a:gd name="T11" fmla="*/ 0 60000 65536"/>
                <a:gd name="T12" fmla="*/ 0 60000 65536"/>
                <a:gd name="T13" fmla="*/ 0 60000 65536"/>
                <a:gd name="T14" fmla="*/ 0 60000 65536"/>
                <a:gd name="T15" fmla="*/ 0 w 56"/>
                <a:gd name="T16" fmla="*/ 0 h 47"/>
                <a:gd name="T17" fmla="*/ 56 w 56"/>
                <a:gd name="T18" fmla="*/ 47 h 47"/>
              </a:gdLst>
              <a:ahLst/>
              <a:cxnLst>
                <a:cxn ang="T10">
                  <a:pos x="T0" y="T1"/>
                </a:cxn>
                <a:cxn ang="T11">
                  <a:pos x="T2" y="T3"/>
                </a:cxn>
                <a:cxn ang="T12">
                  <a:pos x="T4" y="T5"/>
                </a:cxn>
                <a:cxn ang="T13">
                  <a:pos x="T6" y="T7"/>
                </a:cxn>
                <a:cxn ang="T14">
                  <a:pos x="T8" y="T9"/>
                </a:cxn>
              </a:cxnLst>
              <a:rect l="T15" t="T16" r="T17" b="T18"/>
              <a:pathLst>
                <a:path w="56" h="47">
                  <a:moveTo>
                    <a:pt x="0" y="19"/>
                  </a:moveTo>
                  <a:lnTo>
                    <a:pt x="47" y="47"/>
                  </a:lnTo>
                  <a:lnTo>
                    <a:pt x="56" y="29"/>
                  </a:lnTo>
                  <a:lnTo>
                    <a:pt x="9" y="0"/>
                  </a:lnTo>
                  <a:lnTo>
                    <a:pt x="0" y="19"/>
                  </a:lnTo>
                  <a:close/>
                </a:path>
              </a:pathLst>
            </a:custGeom>
            <a:solidFill>
              <a:srgbClr val="000000"/>
            </a:solidFill>
            <a:ln w="9525">
              <a:noFill/>
              <a:round/>
              <a:headEnd/>
              <a:tailEnd/>
            </a:ln>
          </p:spPr>
          <p:txBody>
            <a:bodyPr>
              <a:prstTxWarp prst="textNoShape">
                <a:avLst/>
              </a:prstTxWarp>
            </a:bodyPr>
            <a:lstStyle/>
            <a:p>
              <a:endParaRPr lang="en-US"/>
            </a:p>
          </p:txBody>
        </p:sp>
        <p:sp>
          <p:nvSpPr>
            <p:cNvPr id="35889" name="Freeform 48"/>
            <p:cNvSpPr>
              <a:spLocks/>
            </p:cNvSpPr>
            <p:nvPr/>
          </p:nvSpPr>
          <p:spPr bwMode="auto">
            <a:xfrm>
              <a:off x="7548563" y="1771650"/>
              <a:ext cx="39687" cy="14288"/>
            </a:xfrm>
            <a:custGeom>
              <a:avLst/>
              <a:gdLst>
                <a:gd name="T0" fmla="*/ 0 w 29"/>
                <a:gd name="T1" fmla="*/ 0 h 9"/>
                <a:gd name="T2" fmla="*/ 13685 w 29"/>
                <a:gd name="T3" fmla="*/ 14288 h 9"/>
                <a:gd name="T4" fmla="*/ 39687 w 29"/>
                <a:gd name="T5" fmla="*/ 14288 h 9"/>
                <a:gd name="T6" fmla="*/ 26002 w 29"/>
                <a:gd name="T7" fmla="*/ 0 h 9"/>
                <a:gd name="T8" fmla="*/ 0 w 29"/>
                <a:gd name="T9" fmla="*/ 0 h 9"/>
                <a:gd name="T10" fmla="*/ 0 60000 65536"/>
                <a:gd name="T11" fmla="*/ 0 60000 65536"/>
                <a:gd name="T12" fmla="*/ 0 60000 65536"/>
                <a:gd name="T13" fmla="*/ 0 60000 65536"/>
                <a:gd name="T14" fmla="*/ 0 60000 65536"/>
                <a:gd name="T15" fmla="*/ 0 w 29"/>
                <a:gd name="T16" fmla="*/ 0 h 9"/>
                <a:gd name="T17" fmla="*/ 29 w 29"/>
                <a:gd name="T18" fmla="*/ 9 h 9"/>
              </a:gdLst>
              <a:ahLst/>
              <a:cxnLst>
                <a:cxn ang="T10">
                  <a:pos x="T0" y="T1"/>
                </a:cxn>
                <a:cxn ang="T11">
                  <a:pos x="T2" y="T3"/>
                </a:cxn>
                <a:cxn ang="T12">
                  <a:pos x="T4" y="T5"/>
                </a:cxn>
                <a:cxn ang="T13">
                  <a:pos x="T6" y="T7"/>
                </a:cxn>
                <a:cxn ang="T14">
                  <a:pos x="T8" y="T9"/>
                </a:cxn>
              </a:cxnLst>
              <a:rect l="T15" t="T16" r="T17" b="T18"/>
              <a:pathLst>
                <a:path w="29" h="9">
                  <a:moveTo>
                    <a:pt x="0" y="0"/>
                  </a:moveTo>
                  <a:lnTo>
                    <a:pt x="10" y="9"/>
                  </a:lnTo>
                  <a:lnTo>
                    <a:pt x="29" y="9"/>
                  </a:lnTo>
                  <a:lnTo>
                    <a:pt x="19"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90" name="Freeform 49"/>
            <p:cNvSpPr>
              <a:spLocks/>
            </p:cNvSpPr>
            <p:nvPr/>
          </p:nvSpPr>
          <p:spPr bwMode="auto">
            <a:xfrm>
              <a:off x="7588250" y="1830388"/>
              <a:ext cx="90488" cy="90487"/>
            </a:xfrm>
            <a:custGeom>
              <a:avLst/>
              <a:gdLst>
                <a:gd name="T0" fmla="*/ 0 w 66"/>
                <a:gd name="T1" fmla="*/ 0 h 57"/>
                <a:gd name="T2" fmla="*/ 64438 w 66"/>
                <a:gd name="T3" fmla="*/ 90487 h 57"/>
                <a:gd name="T4" fmla="*/ 90488 w 66"/>
                <a:gd name="T5" fmla="*/ 90487 h 57"/>
                <a:gd name="T6" fmla="*/ 26050 w 66"/>
                <a:gd name="T7" fmla="*/ 0 h 57"/>
                <a:gd name="T8" fmla="*/ 0 w 66"/>
                <a:gd name="T9" fmla="*/ 0 h 57"/>
                <a:gd name="T10" fmla="*/ 0 60000 65536"/>
                <a:gd name="T11" fmla="*/ 0 60000 65536"/>
                <a:gd name="T12" fmla="*/ 0 60000 65536"/>
                <a:gd name="T13" fmla="*/ 0 60000 65536"/>
                <a:gd name="T14" fmla="*/ 0 60000 65536"/>
                <a:gd name="T15" fmla="*/ 0 w 66"/>
                <a:gd name="T16" fmla="*/ 0 h 57"/>
                <a:gd name="T17" fmla="*/ 66 w 66"/>
                <a:gd name="T18" fmla="*/ 57 h 57"/>
              </a:gdLst>
              <a:ahLst/>
              <a:cxnLst>
                <a:cxn ang="T10">
                  <a:pos x="T0" y="T1"/>
                </a:cxn>
                <a:cxn ang="T11">
                  <a:pos x="T2" y="T3"/>
                </a:cxn>
                <a:cxn ang="T12">
                  <a:pos x="T4" y="T5"/>
                </a:cxn>
                <a:cxn ang="T13">
                  <a:pos x="T6" y="T7"/>
                </a:cxn>
                <a:cxn ang="T14">
                  <a:pos x="T8" y="T9"/>
                </a:cxn>
              </a:cxnLst>
              <a:rect l="T15" t="T16" r="T17" b="T18"/>
              <a:pathLst>
                <a:path w="66" h="57">
                  <a:moveTo>
                    <a:pt x="0" y="0"/>
                  </a:moveTo>
                  <a:lnTo>
                    <a:pt x="47" y="57"/>
                  </a:lnTo>
                  <a:lnTo>
                    <a:pt x="66" y="57"/>
                  </a:lnTo>
                  <a:lnTo>
                    <a:pt x="19"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91" name="Freeform 50"/>
            <p:cNvSpPr>
              <a:spLocks/>
            </p:cNvSpPr>
            <p:nvPr/>
          </p:nvSpPr>
          <p:spPr bwMode="auto">
            <a:xfrm>
              <a:off x="7678738" y="1920875"/>
              <a:ext cx="77787" cy="90488"/>
            </a:xfrm>
            <a:custGeom>
              <a:avLst/>
              <a:gdLst>
                <a:gd name="T0" fmla="*/ 0 w 57"/>
                <a:gd name="T1" fmla="*/ 0 h 57"/>
                <a:gd name="T2" fmla="*/ 51858 w 57"/>
                <a:gd name="T3" fmla="*/ 90488 h 57"/>
                <a:gd name="T4" fmla="*/ 77787 w 57"/>
                <a:gd name="T5" fmla="*/ 90488 h 57"/>
                <a:gd name="T6" fmla="*/ 25929 w 57"/>
                <a:gd name="T7" fmla="*/ 0 h 57"/>
                <a:gd name="T8" fmla="*/ 0 w 57"/>
                <a:gd name="T9" fmla="*/ 0 h 57"/>
                <a:gd name="T10" fmla="*/ 0 60000 65536"/>
                <a:gd name="T11" fmla="*/ 0 60000 65536"/>
                <a:gd name="T12" fmla="*/ 0 60000 65536"/>
                <a:gd name="T13" fmla="*/ 0 60000 65536"/>
                <a:gd name="T14" fmla="*/ 0 60000 65536"/>
                <a:gd name="T15" fmla="*/ 0 w 57"/>
                <a:gd name="T16" fmla="*/ 0 h 57"/>
                <a:gd name="T17" fmla="*/ 57 w 57"/>
                <a:gd name="T18" fmla="*/ 57 h 57"/>
              </a:gdLst>
              <a:ahLst/>
              <a:cxnLst>
                <a:cxn ang="T10">
                  <a:pos x="T0" y="T1"/>
                </a:cxn>
                <a:cxn ang="T11">
                  <a:pos x="T2" y="T3"/>
                </a:cxn>
                <a:cxn ang="T12">
                  <a:pos x="T4" y="T5"/>
                </a:cxn>
                <a:cxn ang="T13">
                  <a:pos x="T6" y="T7"/>
                </a:cxn>
                <a:cxn ang="T14">
                  <a:pos x="T8" y="T9"/>
                </a:cxn>
              </a:cxnLst>
              <a:rect l="T15" t="T16" r="T17" b="T18"/>
              <a:pathLst>
                <a:path w="57" h="57">
                  <a:moveTo>
                    <a:pt x="0" y="0"/>
                  </a:moveTo>
                  <a:lnTo>
                    <a:pt x="38" y="57"/>
                  </a:lnTo>
                  <a:lnTo>
                    <a:pt x="57" y="57"/>
                  </a:lnTo>
                  <a:lnTo>
                    <a:pt x="19"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92" name="Freeform 51"/>
            <p:cNvSpPr>
              <a:spLocks/>
            </p:cNvSpPr>
            <p:nvPr/>
          </p:nvSpPr>
          <p:spPr bwMode="auto">
            <a:xfrm>
              <a:off x="7756525" y="2070100"/>
              <a:ext cx="65088" cy="60325"/>
            </a:xfrm>
            <a:custGeom>
              <a:avLst/>
              <a:gdLst>
                <a:gd name="T0" fmla="*/ 0 w 47"/>
                <a:gd name="T1" fmla="*/ 0 h 38"/>
                <a:gd name="T2" fmla="*/ 38776 w 47"/>
                <a:gd name="T3" fmla="*/ 60325 h 38"/>
                <a:gd name="T4" fmla="*/ 65088 w 47"/>
                <a:gd name="T5" fmla="*/ 60325 h 38"/>
                <a:gd name="T6" fmla="*/ 24927 w 47"/>
                <a:gd name="T7" fmla="*/ 0 h 38"/>
                <a:gd name="T8" fmla="*/ 0 w 47"/>
                <a:gd name="T9" fmla="*/ 0 h 38"/>
                <a:gd name="T10" fmla="*/ 0 60000 65536"/>
                <a:gd name="T11" fmla="*/ 0 60000 65536"/>
                <a:gd name="T12" fmla="*/ 0 60000 65536"/>
                <a:gd name="T13" fmla="*/ 0 60000 65536"/>
                <a:gd name="T14" fmla="*/ 0 60000 65536"/>
                <a:gd name="T15" fmla="*/ 0 w 47"/>
                <a:gd name="T16" fmla="*/ 0 h 38"/>
                <a:gd name="T17" fmla="*/ 47 w 47"/>
                <a:gd name="T18" fmla="*/ 38 h 38"/>
              </a:gdLst>
              <a:ahLst/>
              <a:cxnLst>
                <a:cxn ang="T10">
                  <a:pos x="T0" y="T1"/>
                </a:cxn>
                <a:cxn ang="T11">
                  <a:pos x="T2" y="T3"/>
                </a:cxn>
                <a:cxn ang="T12">
                  <a:pos x="T4" y="T5"/>
                </a:cxn>
                <a:cxn ang="T13">
                  <a:pos x="T6" y="T7"/>
                </a:cxn>
                <a:cxn ang="T14">
                  <a:pos x="T8" y="T9"/>
                </a:cxn>
              </a:cxnLst>
              <a:rect l="T15" t="T16" r="T17" b="T18"/>
              <a:pathLst>
                <a:path w="47" h="38">
                  <a:moveTo>
                    <a:pt x="0" y="0"/>
                  </a:moveTo>
                  <a:lnTo>
                    <a:pt x="28" y="38"/>
                  </a:lnTo>
                  <a:lnTo>
                    <a:pt x="47" y="38"/>
                  </a:lnTo>
                  <a:lnTo>
                    <a:pt x="18"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93" name="Freeform 52"/>
            <p:cNvSpPr>
              <a:spLocks/>
            </p:cNvSpPr>
            <p:nvPr/>
          </p:nvSpPr>
          <p:spPr bwMode="auto">
            <a:xfrm>
              <a:off x="7807325" y="2100263"/>
              <a:ext cx="26988" cy="30162"/>
            </a:xfrm>
            <a:custGeom>
              <a:avLst/>
              <a:gdLst>
                <a:gd name="T0" fmla="*/ 0 w 19"/>
                <a:gd name="T1" fmla="*/ 0 h 19"/>
                <a:gd name="T2" fmla="*/ 14204 w 19"/>
                <a:gd name="T3" fmla="*/ 30162 h 19"/>
                <a:gd name="T4" fmla="*/ 26988 w 19"/>
                <a:gd name="T5" fmla="*/ 30162 h 19"/>
                <a:gd name="T6" fmla="*/ 14204 w 19"/>
                <a:gd name="T7" fmla="*/ 0 h 19"/>
                <a:gd name="T8" fmla="*/ 0 w 19"/>
                <a:gd name="T9" fmla="*/ 0 h 19"/>
                <a:gd name="T10" fmla="*/ 0 60000 65536"/>
                <a:gd name="T11" fmla="*/ 0 60000 65536"/>
                <a:gd name="T12" fmla="*/ 0 60000 65536"/>
                <a:gd name="T13" fmla="*/ 0 60000 65536"/>
                <a:gd name="T14" fmla="*/ 0 60000 65536"/>
                <a:gd name="T15" fmla="*/ 0 w 19"/>
                <a:gd name="T16" fmla="*/ 0 h 19"/>
                <a:gd name="T17" fmla="*/ 19 w 19"/>
                <a:gd name="T18" fmla="*/ 19 h 19"/>
              </a:gdLst>
              <a:ahLst/>
              <a:cxnLst>
                <a:cxn ang="T10">
                  <a:pos x="T0" y="T1"/>
                </a:cxn>
                <a:cxn ang="T11">
                  <a:pos x="T2" y="T3"/>
                </a:cxn>
                <a:cxn ang="T12">
                  <a:pos x="T4" y="T5"/>
                </a:cxn>
                <a:cxn ang="T13">
                  <a:pos x="T6" y="T7"/>
                </a:cxn>
                <a:cxn ang="T14">
                  <a:pos x="T8" y="T9"/>
                </a:cxn>
              </a:cxnLst>
              <a:rect l="T15" t="T16" r="T17" b="T18"/>
              <a:pathLst>
                <a:path w="19" h="19">
                  <a:moveTo>
                    <a:pt x="0" y="0"/>
                  </a:moveTo>
                  <a:lnTo>
                    <a:pt x="10" y="19"/>
                  </a:lnTo>
                  <a:lnTo>
                    <a:pt x="19" y="19"/>
                  </a:lnTo>
                  <a:lnTo>
                    <a:pt x="10"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94" name="Freeform 53"/>
            <p:cNvSpPr>
              <a:spLocks/>
            </p:cNvSpPr>
            <p:nvPr/>
          </p:nvSpPr>
          <p:spPr bwMode="auto">
            <a:xfrm>
              <a:off x="7847013" y="2190750"/>
              <a:ext cx="50800" cy="90488"/>
            </a:xfrm>
            <a:custGeom>
              <a:avLst/>
              <a:gdLst>
                <a:gd name="T0" fmla="*/ 0 w 37"/>
                <a:gd name="T1" fmla="*/ 0 h 57"/>
                <a:gd name="T2" fmla="*/ 38443 w 37"/>
                <a:gd name="T3" fmla="*/ 90488 h 57"/>
                <a:gd name="T4" fmla="*/ 50800 w 37"/>
                <a:gd name="T5" fmla="*/ 90488 h 57"/>
                <a:gd name="T6" fmla="*/ 12357 w 37"/>
                <a:gd name="T7" fmla="*/ 0 h 57"/>
                <a:gd name="T8" fmla="*/ 0 w 37"/>
                <a:gd name="T9" fmla="*/ 0 h 57"/>
                <a:gd name="T10" fmla="*/ 0 60000 65536"/>
                <a:gd name="T11" fmla="*/ 0 60000 65536"/>
                <a:gd name="T12" fmla="*/ 0 60000 65536"/>
                <a:gd name="T13" fmla="*/ 0 60000 65536"/>
                <a:gd name="T14" fmla="*/ 0 60000 65536"/>
                <a:gd name="T15" fmla="*/ 0 w 37"/>
                <a:gd name="T16" fmla="*/ 0 h 57"/>
                <a:gd name="T17" fmla="*/ 37 w 37"/>
                <a:gd name="T18" fmla="*/ 57 h 57"/>
              </a:gdLst>
              <a:ahLst/>
              <a:cxnLst>
                <a:cxn ang="T10">
                  <a:pos x="T0" y="T1"/>
                </a:cxn>
                <a:cxn ang="T11">
                  <a:pos x="T2" y="T3"/>
                </a:cxn>
                <a:cxn ang="T12">
                  <a:pos x="T4" y="T5"/>
                </a:cxn>
                <a:cxn ang="T13">
                  <a:pos x="T6" y="T7"/>
                </a:cxn>
                <a:cxn ang="T14">
                  <a:pos x="T8" y="T9"/>
                </a:cxn>
              </a:cxnLst>
              <a:rect l="T15" t="T16" r="T17" b="T18"/>
              <a:pathLst>
                <a:path w="37" h="57">
                  <a:moveTo>
                    <a:pt x="0" y="0"/>
                  </a:moveTo>
                  <a:lnTo>
                    <a:pt x="28" y="57"/>
                  </a:lnTo>
                  <a:lnTo>
                    <a:pt x="37" y="57"/>
                  </a:lnTo>
                  <a:lnTo>
                    <a:pt x="9"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95" name="Rectangle 54"/>
            <p:cNvSpPr>
              <a:spLocks noChangeArrowheads="1"/>
            </p:cNvSpPr>
            <p:nvPr/>
          </p:nvSpPr>
          <p:spPr bwMode="auto">
            <a:xfrm>
              <a:off x="7912100" y="2341563"/>
              <a:ext cx="12700" cy="1428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5896" name="Freeform 55"/>
            <p:cNvSpPr>
              <a:spLocks/>
            </p:cNvSpPr>
            <p:nvPr/>
          </p:nvSpPr>
          <p:spPr bwMode="auto">
            <a:xfrm>
              <a:off x="7912100" y="2325688"/>
              <a:ext cx="52388" cy="90487"/>
            </a:xfrm>
            <a:custGeom>
              <a:avLst/>
              <a:gdLst>
                <a:gd name="T0" fmla="*/ 0 w 38"/>
                <a:gd name="T1" fmla="*/ 0 h 57"/>
                <a:gd name="T2" fmla="*/ 38602 w 38"/>
                <a:gd name="T3" fmla="*/ 90487 h 57"/>
                <a:gd name="T4" fmla="*/ 52388 w 38"/>
                <a:gd name="T5" fmla="*/ 90487 h 57"/>
                <a:gd name="T6" fmla="*/ 12408 w 38"/>
                <a:gd name="T7" fmla="*/ 0 h 57"/>
                <a:gd name="T8" fmla="*/ 0 w 38"/>
                <a:gd name="T9" fmla="*/ 0 h 57"/>
                <a:gd name="T10" fmla="*/ 0 60000 65536"/>
                <a:gd name="T11" fmla="*/ 0 60000 65536"/>
                <a:gd name="T12" fmla="*/ 0 60000 65536"/>
                <a:gd name="T13" fmla="*/ 0 60000 65536"/>
                <a:gd name="T14" fmla="*/ 0 60000 65536"/>
                <a:gd name="T15" fmla="*/ 0 w 38"/>
                <a:gd name="T16" fmla="*/ 0 h 57"/>
                <a:gd name="T17" fmla="*/ 38 w 38"/>
                <a:gd name="T18" fmla="*/ 57 h 57"/>
              </a:gdLst>
              <a:ahLst/>
              <a:cxnLst>
                <a:cxn ang="T10">
                  <a:pos x="T0" y="T1"/>
                </a:cxn>
                <a:cxn ang="T11">
                  <a:pos x="T2" y="T3"/>
                </a:cxn>
                <a:cxn ang="T12">
                  <a:pos x="T4" y="T5"/>
                </a:cxn>
                <a:cxn ang="T13">
                  <a:pos x="T6" y="T7"/>
                </a:cxn>
                <a:cxn ang="T14">
                  <a:pos x="T8" y="T9"/>
                </a:cxn>
              </a:cxnLst>
              <a:rect l="T15" t="T16" r="T17" b="T18"/>
              <a:pathLst>
                <a:path w="38" h="57">
                  <a:moveTo>
                    <a:pt x="0" y="0"/>
                  </a:moveTo>
                  <a:lnTo>
                    <a:pt x="28" y="57"/>
                  </a:lnTo>
                  <a:lnTo>
                    <a:pt x="38" y="57"/>
                  </a:lnTo>
                  <a:lnTo>
                    <a:pt x="9"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97" name="Freeform 56"/>
            <p:cNvSpPr>
              <a:spLocks/>
            </p:cNvSpPr>
            <p:nvPr/>
          </p:nvSpPr>
          <p:spPr bwMode="auto">
            <a:xfrm>
              <a:off x="7964488" y="2460625"/>
              <a:ext cx="52387" cy="104775"/>
            </a:xfrm>
            <a:custGeom>
              <a:avLst/>
              <a:gdLst>
                <a:gd name="T0" fmla="*/ 0 w 38"/>
                <a:gd name="T1" fmla="*/ 0 h 66"/>
                <a:gd name="T2" fmla="*/ 38601 w 38"/>
                <a:gd name="T3" fmla="*/ 104775 h 66"/>
                <a:gd name="T4" fmla="*/ 52387 w 38"/>
                <a:gd name="T5" fmla="*/ 104775 h 66"/>
                <a:gd name="T6" fmla="*/ 12407 w 38"/>
                <a:gd name="T7" fmla="*/ 0 h 66"/>
                <a:gd name="T8" fmla="*/ 0 w 38"/>
                <a:gd name="T9" fmla="*/ 0 h 66"/>
                <a:gd name="T10" fmla="*/ 0 60000 65536"/>
                <a:gd name="T11" fmla="*/ 0 60000 65536"/>
                <a:gd name="T12" fmla="*/ 0 60000 65536"/>
                <a:gd name="T13" fmla="*/ 0 60000 65536"/>
                <a:gd name="T14" fmla="*/ 0 60000 65536"/>
                <a:gd name="T15" fmla="*/ 0 w 38"/>
                <a:gd name="T16" fmla="*/ 0 h 66"/>
                <a:gd name="T17" fmla="*/ 38 w 38"/>
                <a:gd name="T18" fmla="*/ 66 h 66"/>
              </a:gdLst>
              <a:ahLst/>
              <a:cxnLst>
                <a:cxn ang="T10">
                  <a:pos x="T0" y="T1"/>
                </a:cxn>
                <a:cxn ang="T11">
                  <a:pos x="T2" y="T3"/>
                </a:cxn>
                <a:cxn ang="T12">
                  <a:pos x="T4" y="T5"/>
                </a:cxn>
                <a:cxn ang="T13">
                  <a:pos x="T6" y="T7"/>
                </a:cxn>
                <a:cxn ang="T14">
                  <a:pos x="T8" y="T9"/>
                </a:cxn>
              </a:cxnLst>
              <a:rect l="T15" t="T16" r="T17" b="T18"/>
              <a:pathLst>
                <a:path w="38" h="66">
                  <a:moveTo>
                    <a:pt x="0" y="0"/>
                  </a:moveTo>
                  <a:lnTo>
                    <a:pt x="28" y="66"/>
                  </a:lnTo>
                  <a:lnTo>
                    <a:pt x="38" y="66"/>
                  </a:lnTo>
                  <a:lnTo>
                    <a:pt x="9"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98" name="Freeform 57"/>
            <p:cNvSpPr>
              <a:spLocks/>
            </p:cNvSpPr>
            <p:nvPr/>
          </p:nvSpPr>
          <p:spPr bwMode="auto">
            <a:xfrm>
              <a:off x="8029575" y="2595563"/>
              <a:ext cx="38100" cy="104775"/>
            </a:xfrm>
            <a:custGeom>
              <a:avLst/>
              <a:gdLst>
                <a:gd name="T0" fmla="*/ 0 w 28"/>
                <a:gd name="T1" fmla="*/ 0 h 66"/>
                <a:gd name="T2" fmla="*/ 25854 w 28"/>
                <a:gd name="T3" fmla="*/ 104775 h 66"/>
                <a:gd name="T4" fmla="*/ 38100 w 28"/>
                <a:gd name="T5" fmla="*/ 104775 h 66"/>
                <a:gd name="T6" fmla="*/ 12246 w 28"/>
                <a:gd name="T7" fmla="*/ 0 h 66"/>
                <a:gd name="T8" fmla="*/ 0 w 28"/>
                <a:gd name="T9" fmla="*/ 0 h 66"/>
                <a:gd name="T10" fmla="*/ 0 60000 65536"/>
                <a:gd name="T11" fmla="*/ 0 60000 65536"/>
                <a:gd name="T12" fmla="*/ 0 60000 65536"/>
                <a:gd name="T13" fmla="*/ 0 60000 65536"/>
                <a:gd name="T14" fmla="*/ 0 60000 65536"/>
                <a:gd name="T15" fmla="*/ 0 w 28"/>
                <a:gd name="T16" fmla="*/ 0 h 66"/>
                <a:gd name="T17" fmla="*/ 28 w 28"/>
                <a:gd name="T18" fmla="*/ 66 h 66"/>
              </a:gdLst>
              <a:ahLst/>
              <a:cxnLst>
                <a:cxn ang="T10">
                  <a:pos x="T0" y="T1"/>
                </a:cxn>
                <a:cxn ang="T11">
                  <a:pos x="T2" y="T3"/>
                </a:cxn>
                <a:cxn ang="T12">
                  <a:pos x="T4" y="T5"/>
                </a:cxn>
                <a:cxn ang="T13">
                  <a:pos x="T6" y="T7"/>
                </a:cxn>
                <a:cxn ang="T14">
                  <a:pos x="T8" y="T9"/>
                </a:cxn>
              </a:cxnLst>
              <a:rect l="T15" t="T16" r="T17" b="T18"/>
              <a:pathLst>
                <a:path w="28" h="66">
                  <a:moveTo>
                    <a:pt x="0" y="0"/>
                  </a:moveTo>
                  <a:lnTo>
                    <a:pt x="19" y="66"/>
                  </a:lnTo>
                  <a:lnTo>
                    <a:pt x="28" y="66"/>
                  </a:lnTo>
                  <a:lnTo>
                    <a:pt x="9"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99" name="Freeform 58"/>
            <p:cNvSpPr>
              <a:spLocks/>
            </p:cNvSpPr>
            <p:nvPr/>
          </p:nvSpPr>
          <p:spPr bwMode="auto">
            <a:xfrm>
              <a:off x="8080375" y="2746375"/>
              <a:ext cx="39688" cy="104775"/>
            </a:xfrm>
            <a:custGeom>
              <a:avLst/>
              <a:gdLst>
                <a:gd name="T0" fmla="*/ 0 w 28"/>
                <a:gd name="T1" fmla="*/ 0 h 66"/>
                <a:gd name="T2" fmla="*/ 26931 w 28"/>
                <a:gd name="T3" fmla="*/ 104775 h 66"/>
                <a:gd name="T4" fmla="*/ 39688 w 28"/>
                <a:gd name="T5" fmla="*/ 104775 h 66"/>
                <a:gd name="T6" fmla="*/ 12757 w 28"/>
                <a:gd name="T7" fmla="*/ 0 h 66"/>
                <a:gd name="T8" fmla="*/ 0 w 28"/>
                <a:gd name="T9" fmla="*/ 0 h 66"/>
                <a:gd name="T10" fmla="*/ 0 60000 65536"/>
                <a:gd name="T11" fmla="*/ 0 60000 65536"/>
                <a:gd name="T12" fmla="*/ 0 60000 65536"/>
                <a:gd name="T13" fmla="*/ 0 60000 65536"/>
                <a:gd name="T14" fmla="*/ 0 60000 65536"/>
                <a:gd name="T15" fmla="*/ 0 w 28"/>
                <a:gd name="T16" fmla="*/ 0 h 66"/>
                <a:gd name="T17" fmla="*/ 28 w 28"/>
                <a:gd name="T18" fmla="*/ 66 h 66"/>
              </a:gdLst>
              <a:ahLst/>
              <a:cxnLst>
                <a:cxn ang="T10">
                  <a:pos x="T0" y="T1"/>
                </a:cxn>
                <a:cxn ang="T11">
                  <a:pos x="T2" y="T3"/>
                </a:cxn>
                <a:cxn ang="T12">
                  <a:pos x="T4" y="T5"/>
                </a:cxn>
                <a:cxn ang="T13">
                  <a:pos x="T6" y="T7"/>
                </a:cxn>
                <a:cxn ang="T14">
                  <a:pos x="T8" y="T9"/>
                </a:cxn>
              </a:cxnLst>
              <a:rect l="T15" t="T16" r="T17" b="T18"/>
              <a:pathLst>
                <a:path w="28" h="66">
                  <a:moveTo>
                    <a:pt x="0" y="0"/>
                  </a:moveTo>
                  <a:lnTo>
                    <a:pt x="19" y="66"/>
                  </a:lnTo>
                  <a:lnTo>
                    <a:pt x="28" y="66"/>
                  </a:lnTo>
                  <a:lnTo>
                    <a:pt x="9"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5900" name="Freeform 59"/>
            <p:cNvSpPr>
              <a:spLocks/>
            </p:cNvSpPr>
            <p:nvPr/>
          </p:nvSpPr>
          <p:spPr bwMode="auto">
            <a:xfrm>
              <a:off x="8107363" y="2820988"/>
              <a:ext cx="38100" cy="104775"/>
            </a:xfrm>
            <a:custGeom>
              <a:avLst/>
              <a:gdLst>
                <a:gd name="T0" fmla="*/ 0 w 28"/>
                <a:gd name="T1" fmla="*/ 0 h 66"/>
                <a:gd name="T2" fmla="*/ 25854 w 28"/>
                <a:gd name="T3" fmla="*/ 104775 h 66"/>
                <a:gd name="T4" fmla="*/ 38100 w 28"/>
                <a:gd name="T5" fmla="*/ 104775 h 66"/>
                <a:gd name="T6" fmla="*/ 12246 w 28"/>
                <a:gd name="T7" fmla="*/ 0 h 66"/>
                <a:gd name="T8" fmla="*/ 0 w 28"/>
                <a:gd name="T9" fmla="*/ 0 h 66"/>
                <a:gd name="T10" fmla="*/ 0 60000 65536"/>
                <a:gd name="T11" fmla="*/ 0 60000 65536"/>
                <a:gd name="T12" fmla="*/ 0 60000 65536"/>
                <a:gd name="T13" fmla="*/ 0 60000 65536"/>
                <a:gd name="T14" fmla="*/ 0 60000 65536"/>
                <a:gd name="T15" fmla="*/ 0 w 28"/>
                <a:gd name="T16" fmla="*/ 0 h 66"/>
                <a:gd name="T17" fmla="*/ 28 w 28"/>
                <a:gd name="T18" fmla="*/ 66 h 66"/>
              </a:gdLst>
              <a:ahLst/>
              <a:cxnLst>
                <a:cxn ang="T10">
                  <a:pos x="T0" y="T1"/>
                </a:cxn>
                <a:cxn ang="T11">
                  <a:pos x="T2" y="T3"/>
                </a:cxn>
                <a:cxn ang="T12">
                  <a:pos x="T4" y="T5"/>
                </a:cxn>
                <a:cxn ang="T13">
                  <a:pos x="T6" y="T7"/>
                </a:cxn>
                <a:cxn ang="T14">
                  <a:pos x="T8" y="T9"/>
                </a:cxn>
              </a:cxnLst>
              <a:rect l="T15" t="T16" r="T17" b="T18"/>
              <a:pathLst>
                <a:path w="28" h="66">
                  <a:moveTo>
                    <a:pt x="0" y="0"/>
                  </a:moveTo>
                  <a:lnTo>
                    <a:pt x="19" y="66"/>
                  </a:lnTo>
                  <a:lnTo>
                    <a:pt x="28" y="66"/>
                  </a:lnTo>
                  <a:lnTo>
                    <a:pt x="9"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5901" name="Freeform 60"/>
            <p:cNvSpPr>
              <a:spLocks/>
            </p:cNvSpPr>
            <p:nvPr/>
          </p:nvSpPr>
          <p:spPr bwMode="auto">
            <a:xfrm>
              <a:off x="8158163" y="2970213"/>
              <a:ext cx="39687" cy="104775"/>
            </a:xfrm>
            <a:custGeom>
              <a:avLst/>
              <a:gdLst>
                <a:gd name="T0" fmla="*/ 0 w 29"/>
                <a:gd name="T1" fmla="*/ 0 h 66"/>
                <a:gd name="T2" fmla="*/ 26002 w 29"/>
                <a:gd name="T3" fmla="*/ 104775 h 66"/>
                <a:gd name="T4" fmla="*/ 39687 w 29"/>
                <a:gd name="T5" fmla="*/ 104775 h 66"/>
                <a:gd name="T6" fmla="*/ 13685 w 29"/>
                <a:gd name="T7" fmla="*/ 0 h 66"/>
                <a:gd name="T8" fmla="*/ 0 w 29"/>
                <a:gd name="T9" fmla="*/ 0 h 66"/>
                <a:gd name="T10" fmla="*/ 0 60000 65536"/>
                <a:gd name="T11" fmla="*/ 0 60000 65536"/>
                <a:gd name="T12" fmla="*/ 0 60000 65536"/>
                <a:gd name="T13" fmla="*/ 0 60000 65536"/>
                <a:gd name="T14" fmla="*/ 0 60000 65536"/>
                <a:gd name="T15" fmla="*/ 0 w 29"/>
                <a:gd name="T16" fmla="*/ 0 h 66"/>
                <a:gd name="T17" fmla="*/ 29 w 29"/>
                <a:gd name="T18" fmla="*/ 66 h 66"/>
              </a:gdLst>
              <a:ahLst/>
              <a:cxnLst>
                <a:cxn ang="T10">
                  <a:pos x="T0" y="T1"/>
                </a:cxn>
                <a:cxn ang="T11">
                  <a:pos x="T2" y="T3"/>
                </a:cxn>
                <a:cxn ang="T12">
                  <a:pos x="T4" y="T5"/>
                </a:cxn>
                <a:cxn ang="T13">
                  <a:pos x="T6" y="T7"/>
                </a:cxn>
                <a:cxn ang="T14">
                  <a:pos x="T8" y="T9"/>
                </a:cxn>
              </a:cxnLst>
              <a:rect l="T15" t="T16" r="T17" b="T18"/>
              <a:pathLst>
                <a:path w="29" h="66">
                  <a:moveTo>
                    <a:pt x="0" y="0"/>
                  </a:moveTo>
                  <a:lnTo>
                    <a:pt x="19" y="66"/>
                  </a:lnTo>
                  <a:lnTo>
                    <a:pt x="29" y="66"/>
                  </a:lnTo>
                  <a:lnTo>
                    <a:pt x="10"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5902" name="Freeform 61"/>
            <p:cNvSpPr>
              <a:spLocks/>
            </p:cNvSpPr>
            <p:nvPr/>
          </p:nvSpPr>
          <p:spPr bwMode="auto">
            <a:xfrm>
              <a:off x="8210550" y="3135313"/>
              <a:ext cx="39688" cy="104775"/>
            </a:xfrm>
            <a:custGeom>
              <a:avLst/>
              <a:gdLst>
                <a:gd name="T0" fmla="*/ 0 w 29"/>
                <a:gd name="T1" fmla="*/ 0 h 66"/>
                <a:gd name="T2" fmla="*/ 26002 w 29"/>
                <a:gd name="T3" fmla="*/ 104775 h 66"/>
                <a:gd name="T4" fmla="*/ 39688 w 29"/>
                <a:gd name="T5" fmla="*/ 104775 h 66"/>
                <a:gd name="T6" fmla="*/ 13686 w 29"/>
                <a:gd name="T7" fmla="*/ 0 h 66"/>
                <a:gd name="T8" fmla="*/ 0 w 29"/>
                <a:gd name="T9" fmla="*/ 0 h 66"/>
                <a:gd name="T10" fmla="*/ 0 60000 65536"/>
                <a:gd name="T11" fmla="*/ 0 60000 65536"/>
                <a:gd name="T12" fmla="*/ 0 60000 65536"/>
                <a:gd name="T13" fmla="*/ 0 60000 65536"/>
                <a:gd name="T14" fmla="*/ 0 60000 65536"/>
                <a:gd name="T15" fmla="*/ 0 w 29"/>
                <a:gd name="T16" fmla="*/ 0 h 66"/>
                <a:gd name="T17" fmla="*/ 29 w 29"/>
                <a:gd name="T18" fmla="*/ 66 h 66"/>
              </a:gdLst>
              <a:ahLst/>
              <a:cxnLst>
                <a:cxn ang="T10">
                  <a:pos x="T0" y="T1"/>
                </a:cxn>
                <a:cxn ang="T11">
                  <a:pos x="T2" y="T3"/>
                </a:cxn>
                <a:cxn ang="T12">
                  <a:pos x="T4" y="T5"/>
                </a:cxn>
                <a:cxn ang="T13">
                  <a:pos x="T6" y="T7"/>
                </a:cxn>
                <a:cxn ang="T14">
                  <a:pos x="T8" y="T9"/>
                </a:cxn>
              </a:cxnLst>
              <a:rect l="T15" t="T16" r="T17" b="T18"/>
              <a:pathLst>
                <a:path w="29" h="66">
                  <a:moveTo>
                    <a:pt x="0" y="0"/>
                  </a:moveTo>
                  <a:lnTo>
                    <a:pt x="19" y="66"/>
                  </a:lnTo>
                  <a:lnTo>
                    <a:pt x="29" y="66"/>
                  </a:lnTo>
                  <a:lnTo>
                    <a:pt x="10"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5903" name="Freeform 62"/>
            <p:cNvSpPr>
              <a:spLocks/>
            </p:cNvSpPr>
            <p:nvPr/>
          </p:nvSpPr>
          <p:spPr bwMode="auto">
            <a:xfrm>
              <a:off x="8262938" y="3286125"/>
              <a:ext cx="38100" cy="104775"/>
            </a:xfrm>
            <a:custGeom>
              <a:avLst/>
              <a:gdLst>
                <a:gd name="T0" fmla="*/ 0 w 28"/>
                <a:gd name="T1" fmla="*/ 0 h 66"/>
                <a:gd name="T2" fmla="*/ 25854 w 28"/>
                <a:gd name="T3" fmla="*/ 104775 h 66"/>
                <a:gd name="T4" fmla="*/ 38100 w 28"/>
                <a:gd name="T5" fmla="*/ 104775 h 66"/>
                <a:gd name="T6" fmla="*/ 12246 w 28"/>
                <a:gd name="T7" fmla="*/ 0 h 66"/>
                <a:gd name="T8" fmla="*/ 0 w 28"/>
                <a:gd name="T9" fmla="*/ 0 h 66"/>
                <a:gd name="T10" fmla="*/ 0 60000 65536"/>
                <a:gd name="T11" fmla="*/ 0 60000 65536"/>
                <a:gd name="T12" fmla="*/ 0 60000 65536"/>
                <a:gd name="T13" fmla="*/ 0 60000 65536"/>
                <a:gd name="T14" fmla="*/ 0 60000 65536"/>
                <a:gd name="T15" fmla="*/ 0 w 28"/>
                <a:gd name="T16" fmla="*/ 0 h 66"/>
                <a:gd name="T17" fmla="*/ 28 w 28"/>
                <a:gd name="T18" fmla="*/ 66 h 66"/>
              </a:gdLst>
              <a:ahLst/>
              <a:cxnLst>
                <a:cxn ang="T10">
                  <a:pos x="T0" y="T1"/>
                </a:cxn>
                <a:cxn ang="T11">
                  <a:pos x="T2" y="T3"/>
                </a:cxn>
                <a:cxn ang="T12">
                  <a:pos x="T4" y="T5"/>
                </a:cxn>
                <a:cxn ang="T13">
                  <a:pos x="T6" y="T7"/>
                </a:cxn>
                <a:cxn ang="T14">
                  <a:pos x="T8" y="T9"/>
                </a:cxn>
              </a:cxnLst>
              <a:rect l="T15" t="T16" r="T17" b="T18"/>
              <a:pathLst>
                <a:path w="28" h="66">
                  <a:moveTo>
                    <a:pt x="0" y="0"/>
                  </a:moveTo>
                  <a:lnTo>
                    <a:pt x="19" y="66"/>
                  </a:lnTo>
                  <a:lnTo>
                    <a:pt x="28" y="66"/>
                  </a:lnTo>
                  <a:lnTo>
                    <a:pt x="9"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5904" name="Freeform 63"/>
            <p:cNvSpPr>
              <a:spLocks/>
            </p:cNvSpPr>
            <p:nvPr/>
          </p:nvSpPr>
          <p:spPr bwMode="auto">
            <a:xfrm>
              <a:off x="8288338" y="3360738"/>
              <a:ext cx="38100" cy="104775"/>
            </a:xfrm>
            <a:custGeom>
              <a:avLst/>
              <a:gdLst>
                <a:gd name="T0" fmla="*/ 0 w 28"/>
                <a:gd name="T1" fmla="*/ 0 h 66"/>
                <a:gd name="T2" fmla="*/ 25854 w 28"/>
                <a:gd name="T3" fmla="*/ 104775 h 66"/>
                <a:gd name="T4" fmla="*/ 38100 w 28"/>
                <a:gd name="T5" fmla="*/ 104775 h 66"/>
                <a:gd name="T6" fmla="*/ 12246 w 28"/>
                <a:gd name="T7" fmla="*/ 0 h 66"/>
                <a:gd name="T8" fmla="*/ 0 w 28"/>
                <a:gd name="T9" fmla="*/ 0 h 66"/>
                <a:gd name="T10" fmla="*/ 0 60000 65536"/>
                <a:gd name="T11" fmla="*/ 0 60000 65536"/>
                <a:gd name="T12" fmla="*/ 0 60000 65536"/>
                <a:gd name="T13" fmla="*/ 0 60000 65536"/>
                <a:gd name="T14" fmla="*/ 0 60000 65536"/>
                <a:gd name="T15" fmla="*/ 0 w 28"/>
                <a:gd name="T16" fmla="*/ 0 h 66"/>
                <a:gd name="T17" fmla="*/ 28 w 28"/>
                <a:gd name="T18" fmla="*/ 66 h 66"/>
              </a:gdLst>
              <a:ahLst/>
              <a:cxnLst>
                <a:cxn ang="T10">
                  <a:pos x="T0" y="T1"/>
                </a:cxn>
                <a:cxn ang="T11">
                  <a:pos x="T2" y="T3"/>
                </a:cxn>
                <a:cxn ang="T12">
                  <a:pos x="T4" y="T5"/>
                </a:cxn>
                <a:cxn ang="T13">
                  <a:pos x="T6" y="T7"/>
                </a:cxn>
                <a:cxn ang="T14">
                  <a:pos x="T8" y="T9"/>
                </a:cxn>
              </a:cxnLst>
              <a:rect l="T15" t="T16" r="T17" b="T18"/>
              <a:pathLst>
                <a:path w="28" h="66">
                  <a:moveTo>
                    <a:pt x="0" y="0"/>
                  </a:moveTo>
                  <a:lnTo>
                    <a:pt x="19" y="66"/>
                  </a:lnTo>
                  <a:lnTo>
                    <a:pt x="28" y="66"/>
                  </a:lnTo>
                  <a:lnTo>
                    <a:pt x="9"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5905" name="Freeform 64"/>
            <p:cNvSpPr>
              <a:spLocks/>
            </p:cNvSpPr>
            <p:nvPr/>
          </p:nvSpPr>
          <p:spPr bwMode="auto">
            <a:xfrm>
              <a:off x="8340725" y="3509963"/>
              <a:ext cx="38100" cy="104775"/>
            </a:xfrm>
            <a:custGeom>
              <a:avLst/>
              <a:gdLst>
                <a:gd name="T0" fmla="*/ 0 w 28"/>
                <a:gd name="T1" fmla="*/ 0 h 66"/>
                <a:gd name="T2" fmla="*/ 25854 w 28"/>
                <a:gd name="T3" fmla="*/ 104775 h 66"/>
                <a:gd name="T4" fmla="*/ 38100 w 28"/>
                <a:gd name="T5" fmla="*/ 104775 h 66"/>
                <a:gd name="T6" fmla="*/ 12246 w 28"/>
                <a:gd name="T7" fmla="*/ 0 h 66"/>
                <a:gd name="T8" fmla="*/ 0 w 28"/>
                <a:gd name="T9" fmla="*/ 0 h 66"/>
                <a:gd name="T10" fmla="*/ 0 60000 65536"/>
                <a:gd name="T11" fmla="*/ 0 60000 65536"/>
                <a:gd name="T12" fmla="*/ 0 60000 65536"/>
                <a:gd name="T13" fmla="*/ 0 60000 65536"/>
                <a:gd name="T14" fmla="*/ 0 60000 65536"/>
                <a:gd name="T15" fmla="*/ 0 w 28"/>
                <a:gd name="T16" fmla="*/ 0 h 66"/>
                <a:gd name="T17" fmla="*/ 28 w 28"/>
                <a:gd name="T18" fmla="*/ 66 h 66"/>
              </a:gdLst>
              <a:ahLst/>
              <a:cxnLst>
                <a:cxn ang="T10">
                  <a:pos x="T0" y="T1"/>
                </a:cxn>
                <a:cxn ang="T11">
                  <a:pos x="T2" y="T3"/>
                </a:cxn>
                <a:cxn ang="T12">
                  <a:pos x="T4" y="T5"/>
                </a:cxn>
                <a:cxn ang="T13">
                  <a:pos x="T6" y="T7"/>
                </a:cxn>
                <a:cxn ang="T14">
                  <a:pos x="T8" y="T9"/>
                </a:cxn>
              </a:cxnLst>
              <a:rect l="T15" t="T16" r="T17" b="T18"/>
              <a:pathLst>
                <a:path w="28" h="66">
                  <a:moveTo>
                    <a:pt x="0" y="0"/>
                  </a:moveTo>
                  <a:lnTo>
                    <a:pt x="19" y="66"/>
                  </a:lnTo>
                  <a:lnTo>
                    <a:pt x="28" y="66"/>
                  </a:lnTo>
                  <a:lnTo>
                    <a:pt x="9"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5906" name="Freeform 65"/>
            <p:cNvSpPr>
              <a:spLocks/>
            </p:cNvSpPr>
            <p:nvPr/>
          </p:nvSpPr>
          <p:spPr bwMode="auto">
            <a:xfrm>
              <a:off x="8393113" y="3644900"/>
              <a:ext cx="38100" cy="104775"/>
            </a:xfrm>
            <a:custGeom>
              <a:avLst/>
              <a:gdLst>
                <a:gd name="T0" fmla="*/ 0 w 28"/>
                <a:gd name="T1" fmla="*/ 0 h 66"/>
                <a:gd name="T2" fmla="*/ 24493 w 28"/>
                <a:gd name="T3" fmla="*/ 104775 h 66"/>
                <a:gd name="T4" fmla="*/ 38100 w 28"/>
                <a:gd name="T5" fmla="*/ 104775 h 66"/>
                <a:gd name="T6" fmla="*/ 12246 w 28"/>
                <a:gd name="T7" fmla="*/ 0 h 66"/>
                <a:gd name="T8" fmla="*/ 0 w 28"/>
                <a:gd name="T9" fmla="*/ 0 h 66"/>
                <a:gd name="T10" fmla="*/ 0 60000 65536"/>
                <a:gd name="T11" fmla="*/ 0 60000 65536"/>
                <a:gd name="T12" fmla="*/ 0 60000 65536"/>
                <a:gd name="T13" fmla="*/ 0 60000 65536"/>
                <a:gd name="T14" fmla="*/ 0 60000 65536"/>
                <a:gd name="T15" fmla="*/ 0 w 28"/>
                <a:gd name="T16" fmla="*/ 0 h 66"/>
                <a:gd name="T17" fmla="*/ 28 w 28"/>
                <a:gd name="T18" fmla="*/ 66 h 66"/>
              </a:gdLst>
              <a:ahLst/>
              <a:cxnLst>
                <a:cxn ang="T10">
                  <a:pos x="T0" y="T1"/>
                </a:cxn>
                <a:cxn ang="T11">
                  <a:pos x="T2" y="T3"/>
                </a:cxn>
                <a:cxn ang="T12">
                  <a:pos x="T4" y="T5"/>
                </a:cxn>
                <a:cxn ang="T13">
                  <a:pos x="T6" y="T7"/>
                </a:cxn>
                <a:cxn ang="T14">
                  <a:pos x="T8" y="T9"/>
                </a:cxn>
              </a:cxnLst>
              <a:rect l="T15" t="T16" r="T17" b="T18"/>
              <a:pathLst>
                <a:path w="28" h="66">
                  <a:moveTo>
                    <a:pt x="0" y="0"/>
                  </a:moveTo>
                  <a:lnTo>
                    <a:pt x="18" y="66"/>
                  </a:lnTo>
                  <a:lnTo>
                    <a:pt x="28" y="66"/>
                  </a:lnTo>
                  <a:lnTo>
                    <a:pt x="9"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5907" name="Freeform 66"/>
            <p:cNvSpPr>
              <a:spLocks/>
            </p:cNvSpPr>
            <p:nvPr/>
          </p:nvSpPr>
          <p:spPr bwMode="auto">
            <a:xfrm>
              <a:off x="8443913" y="3795713"/>
              <a:ext cx="39687" cy="104775"/>
            </a:xfrm>
            <a:custGeom>
              <a:avLst/>
              <a:gdLst>
                <a:gd name="T0" fmla="*/ 0 w 29"/>
                <a:gd name="T1" fmla="*/ 0 h 66"/>
                <a:gd name="T2" fmla="*/ 26002 w 29"/>
                <a:gd name="T3" fmla="*/ 104775 h 66"/>
                <a:gd name="T4" fmla="*/ 39687 w 29"/>
                <a:gd name="T5" fmla="*/ 104775 h 66"/>
                <a:gd name="T6" fmla="*/ 13685 w 29"/>
                <a:gd name="T7" fmla="*/ 0 h 66"/>
                <a:gd name="T8" fmla="*/ 0 w 29"/>
                <a:gd name="T9" fmla="*/ 0 h 66"/>
                <a:gd name="T10" fmla="*/ 0 60000 65536"/>
                <a:gd name="T11" fmla="*/ 0 60000 65536"/>
                <a:gd name="T12" fmla="*/ 0 60000 65536"/>
                <a:gd name="T13" fmla="*/ 0 60000 65536"/>
                <a:gd name="T14" fmla="*/ 0 60000 65536"/>
                <a:gd name="T15" fmla="*/ 0 w 29"/>
                <a:gd name="T16" fmla="*/ 0 h 66"/>
                <a:gd name="T17" fmla="*/ 29 w 29"/>
                <a:gd name="T18" fmla="*/ 66 h 66"/>
              </a:gdLst>
              <a:ahLst/>
              <a:cxnLst>
                <a:cxn ang="T10">
                  <a:pos x="T0" y="T1"/>
                </a:cxn>
                <a:cxn ang="T11">
                  <a:pos x="T2" y="T3"/>
                </a:cxn>
                <a:cxn ang="T12">
                  <a:pos x="T4" y="T5"/>
                </a:cxn>
                <a:cxn ang="T13">
                  <a:pos x="T6" y="T7"/>
                </a:cxn>
                <a:cxn ang="T14">
                  <a:pos x="T8" y="T9"/>
                </a:cxn>
              </a:cxnLst>
              <a:rect l="T15" t="T16" r="T17" b="T18"/>
              <a:pathLst>
                <a:path w="29" h="66">
                  <a:moveTo>
                    <a:pt x="0" y="0"/>
                  </a:moveTo>
                  <a:lnTo>
                    <a:pt x="19" y="66"/>
                  </a:lnTo>
                  <a:lnTo>
                    <a:pt x="29" y="66"/>
                  </a:lnTo>
                  <a:lnTo>
                    <a:pt x="10"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5908" name="Rectangle 67"/>
            <p:cNvSpPr>
              <a:spLocks noChangeArrowheads="1"/>
            </p:cNvSpPr>
            <p:nvPr/>
          </p:nvSpPr>
          <p:spPr bwMode="auto">
            <a:xfrm>
              <a:off x="5164138" y="1066800"/>
              <a:ext cx="101600"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Times New Roman" charset="0"/>
                </a:rPr>
                <a:t>0</a:t>
              </a:r>
              <a:endParaRPr lang="en-US" sz="2800">
                <a:latin typeface="Times New Roman" charset="0"/>
              </a:endParaRPr>
            </a:p>
          </p:txBody>
        </p:sp>
        <p:sp>
          <p:nvSpPr>
            <p:cNvPr id="35909" name="Rectangle 68"/>
            <p:cNvSpPr>
              <a:spLocks noChangeArrowheads="1"/>
            </p:cNvSpPr>
            <p:nvPr/>
          </p:nvSpPr>
          <p:spPr bwMode="auto">
            <a:xfrm>
              <a:off x="5084763" y="1665288"/>
              <a:ext cx="203200"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Times New Roman" charset="0"/>
                </a:rPr>
                <a:t>20</a:t>
              </a:r>
              <a:endParaRPr lang="en-US" sz="2800">
                <a:latin typeface="Times New Roman" charset="0"/>
              </a:endParaRPr>
            </a:p>
          </p:txBody>
        </p:sp>
        <p:sp>
          <p:nvSpPr>
            <p:cNvPr id="35910" name="Rectangle 69"/>
            <p:cNvSpPr>
              <a:spLocks noChangeArrowheads="1"/>
            </p:cNvSpPr>
            <p:nvPr/>
          </p:nvSpPr>
          <p:spPr bwMode="auto">
            <a:xfrm>
              <a:off x="5084763" y="2265363"/>
              <a:ext cx="203200"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Times New Roman" charset="0"/>
                </a:rPr>
                <a:t>40</a:t>
              </a:r>
              <a:endParaRPr lang="en-US" sz="2800">
                <a:latin typeface="Times New Roman" charset="0"/>
              </a:endParaRPr>
            </a:p>
          </p:txBody>
        </p:sp>
        <p:sp>
          <p:nvSpPr>
            <p:cNvPr id="35911" name="Rectangle 70"/>
            <p:cNvSpPr>
              <a:spLocks noChangeArrowheads="1"/>
            </p:cNvSpPr>
            <p:nvPr/>
          </p:nvSpPr>
          <p:spPr bwMode="auto">
            <a:xfrm>
              <a:off x="5084763" y="2865438"/>
              <a:ext cx="203200"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Times New Roman" charset="0"/>
                </a:rPr>
                <a:t>60</a:t>
              </a:r>
              <a:endParaRPr lang="en-US" sz="2800">
                <a:latin typeface="Times New Roman" charset="0"/>
              </a:endParaRPr>
            </a:p>
          </p:txBody>
        </p:sp>
        <p:sp>
          <p:nvSpPr>
            <p:cNvPr id="35912" name="Rectangle 71"/>
            <p:cNvSpPr>
              <a:spLocks noChangeArrowheads="1"/>
            </p:cNvSpPr>
            <p:nvPr/>
          </p:nvSpPr>
          <p:spPr bwMode="auto">
            <a:xfrm>
              <a:off x="5084763" y="3465513"/>
              <a:ext cx="203200"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Times New Roman" charset="0"/>
                </a:rPr>
                <a:t>80</a:t>
              </a:r>
              <a:endParaRPr lang="en-US" sz="2800">
                <a:latin typeface="Times New Roman" charset="0"/>
              </a:endParaRPr>
            </a:p>
          </p:txBody>
        </p:sp>
        <p:sp>
          <p:nvSpPr>
            <p:cNvPr id="35913" name="Rectangle 72"/>
            <p:cNvSpPr>
              <a:spLocks noChangeArrowheads="1"/>
            </p:cNvSpPr>
            <p:nvPr/>
          </p:nvSpPr>
          <p:spPr bwMode="auto">
            <a:xfrm>
              <a:off x="5008563" y="4065588"/>
              <a:ext cx="304800"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Times New Roman" charset="0"/>
                </a:rPr>
                <a:t>100</a:t>
              </a:r>
              <a:endParaRPr lang="en-US" sz="2800">
                <a:latin typeface="Times New Roman" charset="0"/>
              </a:endParaRPr>
            </a:p>
          </p:txBody>
        </p:sp>
        <p:sp>
          <p:nvSpPr>
            <p:cNvPr id="35914" name="Rectangle 73"/>
            <p:cNvSpPr>
              <a:spLocks noChangeArrowheads="1"/>
            </p:cNvSpPr>
            <p:nvPr/>
          </p:nvSpPr>
          <p:spPr bwMode="auto">
            <a:xfrm>
              <a:off x="5332413" y="4254500"/>
              <a:ext cx="101600"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Times New Roman" charset="0"/>
                </a:rPr>
                <a:t>0</a:t>
              </a:r>
              <a:endParaRPr lang="en-US" sz="2800">
                <a:latin typeface="Times New Roman" charset="0"/>
              </a:endParaRPr>
            </a:p>
          </p:txBody>
        </p:sp>
        <p:sp>
          <p:nvSpPr>
            <p:cNvPr id="35915" name="Rectangle 74"/>
            <p:cNvSpPr>
              <a:spLocks noChangeArrowheads="1"/>
            </p:cNvSpPr>
            <p:nvPr/>
          </p:nvSpPr>
          <p:spPr bwMode="auto">
            <a:xfrm>
              <a:off x="6499225" y="4254500"/>
              <a:ext cx="101600"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Times New Roman" charset="0"/>
                </a:rPr>
                <a:t>1</a:t>
              </a:r>
              <a:endParaRPr lang="en-US" sz="2800">
                <a:latin typeface="Times New Roman" charset="0"/>
              </a:endParaRPr>
            </a:p>
          </p:txBody>
        </p:sp>
        <p:sp>
          <p:nvSpPr>
            <p:cNvPr id="35916" name="Rectangle 75"/>
            <p:cNvSpPr>
              <a:spLocks noChangeArrowheads="1"/>
            </p:cNvSpPr>
            <p:nvPr/>
          </p:nvSpPr>
          <p:spPr bwMode="auto">
            <a:xfrm>
              <a:off x="7666038" y="4254500"/>
              <a:ext cx="101600"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Times New Roman" charset="0"/>
                </a:rPr>
                <a:t>2</a:t>
              </a:r>
              <a:endParaRPr lang="en-US" sz="2800">
                <a:latin typeface="Times New Roman" charset="0"/>
              </a:endParaRPr>
            </a:p>
          </p:txBody>
        </p:sp>
        <p:sp>
          <p:nvSpPr>
            <p:cNvPr id="35917" name="Rectangle 76"/>
            <p:cNvSpPr>
              <a:spLocks noChangeArrowheads="1"/>
            </p:cNvSpPr>
            <p:nvPr/>
          </p:nvSpPr>
          <p:spPr bwMode="auto">
            <a:xfrm>
              <a:off x="8832850" y="4254500"/>
              <a:ext cx="101600"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Times New Roman" charset="0"/>
                </a:rPr>
                <a:t>3</a:t>
              </a:r>
              <a:endParaRPr lang="en-US" sz="2800">
                <a:latin typeface="Times New Roman" charset="0"/>
              </a:endParaRPr>
            </a:p>
          </p:txBody>
        </p:sp>
        <p:sp>
          <p:nvSpPr>
            <p:cNvPr id="35918" name="Text Box 77"/>
            <p:cNvSpPr txBox="1">
              <a:spLocks noChangeArrowheads="1"/>
            </p:cNvSpPr>
            <p:nvPr/>
          </p:nvSpPr>
          <p:spPr bwMode="auto">
            <a:xfrm rot="-5400000">
              <a:off x="4078287" y="2478088"/>
              <a:ext cx="1444625" cy="457200"/>
            </a:xfrm>
            <a:prstGeom prst="rect">
              <a:avLst/>
            </a:prstGeom>
            <a:noFill/>
            <a:ln w="9525">
              <a:noFill/>
              <a:miter lim="800000"/>
              <a:headEnd/>
              <a:tailEnd/>
            </a:ln>
          </p:spPr>
          <p:txBody>
            <a:bodyPr wrap="none">
              <a:prstTxWarp prst="textNoShape">
                <a:avLst/>
              </a:prstTxWarp>
              <a:spAutoFit/>
            </a:bodyPr>
            <a:lstStyle/>
            <a:p>
              <a:r>
                <a:rPr lang="en-US" sz="2400">
                  <a:latin typeface="Times New Roman" charset="0"/>
                </a:rPr>
                <a:t>Depth (m)</a:t>
              </a:r>
            </a:p>
          </p:txBody>
        </p:sp>
        <p:sp>
          <p:nvSpPr>
            <p:cNvPr id="35919" name="Text Box 78"/>
            <p:cNvSpPr txBox="1">
              <a:spLocks noChangeArrowheads="1"/>
            </p:cNvSpPr>
            <p:nvPr/>
          </p:nvSpPr>
          <p:spPr bwMode="auto">
            <a:xfrm>
              <a:off x="5146675" y="4362450"/>
              <a:ext cx="3921125" cy="822325"/>
            </a:xfrm>
            <a:prstGeom prst="rect">
              <a:avLst/>
            </a:prstGeom>
            <a:noFill/>
            <a:ln w="9525">
              <a:noFill/>
              <a:miter lim="800000"/>
              <a:headEnd/>
              <a:tailEnd/>
            </a:ln>
          </p:spPr>
          <p:txBody>
            <a:bodyPr wrap="none">
              <a:prstTxWarp prst="textNoShape">
                <a:avLst/>
              </a:prstTxWarp>
              <a:spAutoFit/>
            </a:bodyPr>
            <a:lstStyle/>
            <a:p>
              <a:pPr algn="ctr"/>
              <a:r>
                <a:rPr lang="en-US" sz="2400">
                  <a:latin typeface="Times New Roman" charset="0"/>
                </a:rPr>
                <a:t>Relative pigment-specific</a:t>
              </a:r>
            </a:p>
            <a:p>
              <a:pPr algn="ctr"/>
              <a:r>
                <a:rPr lang="en-US" sz="2400">
                  <a:latin typeface="Times New Roman" charset="0"/>
                </a:rPr>
                <a:t>spectrally weighted absorption</a:t>
              </a:r>
            </a:p>
          </p:txBody>
        </p:sp>
        <p:sp>
          <p:nvSpPr>
            <p:cNvPr id="35920" name="Text Box 79"/>
            <p:cNvSpPr txBox="1">
              <a:spLocks noChangeArrowheads="1"/>
            </p:cNvSpPr>
            <p:nvPr/>
          </p:nvSpPr>
          <p:spPr bwMode="auto">
            <a:xfrm>
              <a:off x="5375275" y="1146175"/>
              <a:ext cx="488950" cy="457200"/>
            </a:xfrm>
            <a:prstGeom prst="rect">
              <a:avLst/>
            </a:prstGeom>
            <a:noFill/>
            <a:ln w="9525">
              <a:noFill/>
              <a:miter lim="800000"/>
              <a:headEnd/>
              <a:tailEnd/>
            </a:ln>
          </p:spPr>
          <p:txBody>
            <a:bodyPr wrap="none">
              <a:prstTxWarp prst="textNoShape">
                <a:avLst/>
              </a:prstTxWarp>
              <a:spAutoFit/>
            </a:bodyPr>
            <a:lstStyle/>
            <a:p>
              <a:r>
                <a:rPr lang="en-US" sz="2400">
                  <a:latin typeface="Times New Roman" charset="0"/>
                </a:rPr>
                <a:t>B)</a:t>
              </a:r>
            </a:p>
          </p:txBody>
        </p:sp>
        <p:sp>
          <p:nvSpPr>
            <p:cNvPr id="35921" name="Line 80"/>
            <p:cNvSpPr>
              <a:spLocks noChangeShapeType="1"/>
            </p:cNvSpPr>
            <p:nvPr/>
          </p:nvSpPr>
          <p:spPr bwMode="auto">
            <a:xfrm>
              <a:off x="5441950" y="3898900"/>
              <a:ext cx="1054100" cy="0"/>
            </a:xfrm>
            <a:prstGeom prst="line">
              <a:avLst/>
            </a:prstGeom>
            <a:noFill/>
            <a:ln w="28575">
              <a:solidFill>
                <a:schemeClr val="tx1"/>
              </a:solidFill>
              <a:round/>
              <a:headEnd type="triangle" w="med" len="med"/>
              <a:tailEnd/>
            </a:ln>
          </p:spPr>
          <p:txBody>
            <a:bodyPr>
              <a:prstTxWarp prst="textNoShape">
                <a:avLst/>
              </a:prstTxWarp>
            </a:bodyPr>
            <a:lstStyle/>
            <a:p>
              <a:endParaRPr lang="en-US"/>
            </a:p>
          </p:txBody>
        </p:sp>
        <p:sp>
          <p:nvSpPr>
            <p:cNvPr id="35922" name="Text Box 81"/>
            <p:cNvSpPr txBox="1">
              <a:spLocks noChangeArrowheads="1"/>
            </p:cNvSpPr>
            <p:nvPr/>
          </p:nvSpPr>
          <p:spPr bwMode="auto">
            <a:xfrm>
              <a:off x="5319713" y="3925888"/>
              <a:ext cx="1563687" cy="274637"/>
            </a:xfrm>
            <a:prstGeom prst="rect">
              <a:avLst/>
            </a:prstGeom>
            <a:noFill/>
            <a:ln w="9525">
              <a:noFill/>
              <a:miter lim="800000"/>
              <a:headEnd/>
              <a:tailEnd/>
            </a:ln>
          </p:spPr>
          <p:txBody>
            <a:bodyPr wrap="none">
              <a:prstTxWarp prst="textNoShape">
                <a:avLst/>
              </a:prstTxWarp>
              <a:spAutoFit/>
            </a:bodyPr>
            <a:lstStyle/>
            <a:p>
              <a:r>
                <a:rPr lang="en-US" sz="1200" b="1">
                  <a:latin typeface="Times New Roman" charset="0"/>
                </a:rPr>
                <a:t>Decreasing efficiency</a:t>
              </a:r>
            </a:p>
          </p:txBody>
        </p:sp>
        <p:sp>
          <p:nvSpPr>
            <p:cNvPr id="35923" name="Line 82"/>
            <p:cNvSpPr>
              <a:spLocks noChangeShapeType="1"/>
            </p:cNvSpPr>
            <p:nvPr/>
          </p:nvSpPr>
          <p:spPr bwMode="auto">
            <a:xfrm flipH="1">
              <a:off x="6561138" y="3898900"/>
              <a:ext cx="2174875" cy="0"/>
            </a:xfrm>
            <a:prstGeom prst="line">
              <a:avLst/>
            </a:prstGeom>
            <a:noFill/>
            <a:ln w="28575">
              <a:solidFill>
                <a:schemeClr val="tx1"/>
              </a:solidFill>
              <a:round/>
              <a:headEnd type="triangle" w="med" len="med"/>
              <a:tailEnd/>
            </a:ln>
          </p:spPr>
          <p:txBody>
            <a:bodyPr>
              <a:prstTxWarp prst="textNoShape">
                <a:avLst/>
              </a:prstTxWarp>
            </a:bodyPr>
            <a:lstStyle/>
            <a:p>
              <a:endParaRPr lang="en-US"/>
            </a:p>
          </p:txBody>
        </p:sp>
        <p:sp>
          <p:nvSpPr>
            <p:cNvPr id="35924" name="Text Box 83"/>
            <p:cNvSpPr txBox="1">
              <a:spLocks noChangeArrowheads="1"/>
            </p:cNvSpPr>
            <p:nvPr/>
          </p:nvSpPr>
          <p:spPr bwMode="auto">
            <a:xfrm>
              <a:off x="6956425" y="3927475"/>
              <a:ext cx="1528763" cy="274638"/>
            </a:xfrm>
            <a:prstGeom prst="rect">
              <a:avLst/>
            </a:prstGeom>
            <a:noFill/>
            <a:ln w="9525">
              <a:noFill/>
              <a:miter lim="800000"/>
              <a:headEnd/>
              <a:tailEnd/>
            </a:ln>
          </p:spPr>
          <p:txBody>
            <a:bodyPr wrap="none">
              <a:prstTxWarp prst="textNoShape">
                <a:avLst/>
              </a:prstTxWarp>
              <a:spAutoFit/>
            </a:bodyPr>
            <a:lstStyle/>
            <a:p>
              <a:r>
                <a:rPr lang="en-US" sz="1200" b="1">
                  <a:latin typeface="Times New Roman" charset="0"/>
                </a:rPr>
                <a:t>Increasing efficiency</a:t>
              </a:r>
            </a:p>
          </p:txBody>
        </p:sp>
        <p:sp>
          <p:nvSpPr>
            <p:cNvPr id="35925" name="Line 84"/>
            <p:cNvSpPr>
              <a:spLocks noChangeShapeType="1"/>
            </p:cNvSpPr>
            <p:nvPr/>
          </p:nvSpPr>
          <p:spPr bwMode="auto">
            <a:xfrm>
              <a:off x="7954963" y="1431925"/>
              <a:ext cx="131762"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35926" name="Line 85"/>
            <p:cNvSpPr>
              <a:spLocks noChangeShapeType="1"/>
            </p:cNvSpPr>
            <p:nvPr/>
          </p:nvSpPr>
          <p:spPr bwMode="auto">
            <a:xfrm>
              <a:off x="8151813" y="1431925"/>
              <a:ext cx="131762"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35927" name="Line 86"/>
            <p:cNvSpPr>
              <a:spLocks noChangeShapeType="1"/>
            </p:cNvSpPr>
            <p:nvPr/>
          </p:nvSpPr>
          <p:spPr bwMode="auto">
            <a:xfrm>
              <a:off x="7996238" y="1651000"/>
              <a:ext cx="263525"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35928" name="Line 87"/>
            <p:cNvSpPr>
              <a:spLocks noChangeShapeType="1"/>
            </p:cNvSpPr>
            <p:nvPr/>
          </p:nvSpPr>
          <p:spPr bwMode="auto">
            <a:xfrm>
              <a:off x="8004175" y="1860550"/>
              <a:ext cx="263525" cy="0"/>
            </a:xfrm>
            <a:prstGeom prst="line">
              <a:avLst/>
            </a:prstGeom>
            <a:noFill/>
            <a:ln w="9525" cap="rnd">
              <a:solidFill>
                <a:schemeClr val="tx1"/>
              </a:solidFill>
              <a:prstDash val="sysDot"/>
              <a:round/>
              <a:headEnd/>
              <a:tailEnd/>
            </a:ln>
          </p:spPr>
          <p:txBody>
            <a:bodyPr>
              <a:prstTxWarp prst="textNoShape">
                <a:avLst/>
              </a:prstTxWarp>
            </a:bodyPr>
            <a:lstStyle/>
            <a:p>
              <a:endParaRPr lang="en-US"/>
            </a:p>
          </p:txBody>
        </p:sp>
        <p:sp>
          <p:nvSpPr>
            <p:cNvPr id="35929" name="Line 88"/>
            <p:cNvSpPr>
              <a:spLocks noChangeShapeType="1"/>
            </p:cNvSpPr>
            <p:nvPr/>
          </p:nvSpPr>
          <p:spPr bwMode="auto">
            <a:xfrm>
              <a:off x="7978775" y="2041525"/>
              <a:ext cx="131763" cy="0"/>
            </a:xfrm>
            <a:prstGeom prst="line">
              <a:avLst/>
            </a:prstGeom>
            <a:noFill/>
            <a:ln w="19050">
              <a:solidFill>
                <a:schemeClr val="tx1"/>
              </a:solidFill>
              <a:round/>
              <a:headEnd/>
              <a:tailEnd/>
            </a:ln>
          </p:spPr>
          <p:txBody>
            <a:bodyPr>
              <a:prstTxWarp prst="textNoShape">
                <a:avLst/>
              </a:prstTxWarp>
            </a:bodyPr>
            <a:lstStyle/>
            <a:p>
              <a:endParaRPr lang="en-US"/>
            </a:p>
          </p:txBody>
        </p:sp>
        <p:sp>
          <p:nvSpPr>
            <p:cNvPr id="35930" name="Line 89"/>
            <p:cNvSpPr>
              <a:spLocks noChangeShapeType="1"/>
            </p:cNvSpPr>
            <p:nvPr/>
          </p:nvSpPr>
          <p:spPr bwMode="auto">
            <a:xfrm>
              <a:off x="8177213" y="2041525"/>
              <a:ext cx="131762" cy="0"/>
            </a:xfrm>
            <a:prstGeom prst="line">
              <a:avLst/>
            </a:prstGeom>
            <a:noFill/>
            <a:ln w="19050">
              <a:solidFill>
                <a:schemeClr val="tx1"/>
              </a:solidFill>
              <a:round/>
              <a:headEnd/>
              <a:tailEnd/>
            </a:ln>
          </p:spPr>
          <p:txBody>
            <a:bodyPr>
              <a:prstTxWarp prst="textNoShape">
                <a:avLst/>
              </a:prstTxWarp>
            </a:bodyPr>
            <a:lstStyle/>
            <a:p>
              <a:endParaRPr lang="en-US"/>
            </a:p>
          </p:txBody>
        </p:sp>
        <p:sp>
          <p:nvSpPr>
            <p:cNvPr id="35931" name="Text Box 90"/>
            <p:cNvSpPr txBox="1">
              <a:spLocks noChangeArrowheads="1"/>
            </p:cNvSpPr>
            <p:nvPr/>
          </p:nvSpPr>
          <p:spPr bwMode="auto">
            <a:xfrm>
              <a:off x="8304213" y="1250950"/>
              <a:ext cx="565150" cy="304800"/>
            </a:xfrm>
            <a:prstGeom prst="rect">
              <a:avLst/>
            </a:prstGeom>
            <a:noFill/>
            <a:ln w="9525">
              <a:noFill/>
              <a:miter lim="800000"/>
              <a:headEnd/>
              <a:tailEnd/>
            </a:ln>
          </p:spPr>
          <p:txBody>
            <a:bodyPr wrap="none">
              <a:prstTxWarp prst="textNoShape">
                <a:avLst/>
              </a:prstTxWarp>
              <a:spAutoFit/>
            </a:bodyPr>
            <a:lstStyle/>
            <a:p>
              <a:r>
                <a:rPr lang="en-US" sz="1400">
                  <a:latin typeface="Times New Roman" charset="0"/>
                </a:rPr>
                <a:t>Chl </a:t>
              </a:r>
              <a:r>
                <a:rPr lang="en-US" sz="1400" u="sng">
                  <a:latin typeface="Times New Roman" charset="0"/>
                </a:rPr>
                <a:t>a</a:t>
              </a:r>
            </a:p>
          </p:txBody>
        </p:sp>
        <p:sp>
          <p:nvSpPr>
            <p:cNvPr id="35932" name="Text Box 91"/>
            <p:cNvSpPr txBox="1">
              <a:spLocks noChangeArrowheads="1"/>
            </p:cNvSpPr>
            <p:nvPr/>
          </p:nvSpPr>
          <p:spPr bwMode="auto">
            <a:xfrm>
              <a:off x="8304213" y="1479550"/>
              <a:ext cx="574675" cy="304800"/>
            </a:xfrm>
            <a:prstGeom prst="rect">
              <a:avLst/>
            </a:prstGeom>
            <a:noFill/>
            <a:ln w="9525">
              <a:noFill/>
              <a:miter lim="800000"/>
              <a:headEnd/>
              <a:tailEnd/>
            </a:ln>
          </p:spPr>
          <p:txBody>
            <a:bodyPr wrap="none">
              <a:prstTxWarp prst="textNoShape">
                <a:avLst/>
              </a:prstTxWarp>
              <a:spAutoFit/>
            </a:bodyPr>
            <a:lstStyle/>
            <a:p>
              <a:r>
                <a:rPr lang="en-US" sz="1400">
                  <a:latin typeface="Times New Roman" charset="0"/>
                </a:rPr>
                <a:t>Chl </a:t>
              </a:r>
              <a:r>
                <a:rPr lang="en-US" sz="1400" u="sng">
                  <a:latin typeface="Times New Roman" charset="0"/>
                </a:rPr>
                <a:t>b</a:t>
              </a:r>
            </a:p>
          </p:txBody>
        </p:sp>
        <p:sp>
          <p:nvSpPr>
            <p:cNvPr id="35933" name="Text Box 92"/>
            <p:cNvSpPr txBox="1">
              <a:spLocks noChangeArrowheads="1"/>
            </p:cNvSpPr>
            <p:nvPr/>
          </p:nvSpPr>
          <p:spPr bwMode="auto">
            <a:xfrm>
              <a:off x="8312150" y="1689100"/>
              <a:ext cx="500063" cy="304800"/>
            </a:xfrm>
            <a:prstGeom prst="rect">
              <a:avLst/>
            </a:prstGeom>
            <a:noFill/>
            <a:ln w="9525">
              <a:noFill/>
              <a:miter lim="800000"/>
              <a:headEnd/>
              <a:tailEnd/>
            </a:ln>
          </p:spPr>
          <p:txBody>
            <a:bodyPr wrap="none">
              <a:prstTxWarp prst="textNoShape">
                <a:avLst/>
              </a:prstTxWarp>
              <a:spAutoFit/>
            </a:bodyPr>
            <a:lstStyle/>
            <a:p>
              <a:r>
                <a:rPr lang="en-US" sz="1400">
                  <a:latin typeface="Times New Roman" charset="0"/>
                </a:rPr>
                <a:t>PSC</a:t>
              </a:r>
              <a:endParaRPr lang="en-US" sz="1400" u="sng">
                <a:latin typeface="Times New Roman" charset="0"/>
              </a:endParaRPr>
            </a:p>
          </p:txBody>
        </p:sp>
        <p:sp>
          <p:nvSpPr>
            <p:cNvPr id="35934" name="Text Box 93"/>
            <p:cNvSpPr txBox="1">
              <a:spLocks noChangeArrowheads="1"/>
            </p:cNvSpPr>
            <p:nvPr/>
          </p:nvSpPr>
          <p:spPr bwMode="auto">
            <a:xfrm>
              <a:off x="8302625" y="1889125"/>
              <a:ext cx="565150" cy="304800"/>
            </a:xfrm>
            <a:prstGeom prst="rect">
              <a:avLst/>
            </a:prstGeom>
            <a:noFill/>
            <a:ln w="9525">
              <a:noFill/>
              <a:miter lim="800000"/>
              <a:headEnd/>
              <a:tailEnd/>
            </a:ln>
          </p:spPr>
          <p:txBody>
            <a:bodyPr wrap="none">
              <a:prstTxWarp prst="textNoShape">
                <a:avLst/>
              </a:prstTxWarp>
              <a:spAutoFit/>
            </a:bodyPr>
            <a:lstStyle/>
            <a:p>
              <a:r>
                <a:rPr lang="en-US" sz="1400">
                  <a:latin typeface="Times New Roman" charset="0"/>
                </a:rPr>
                <a:t>Chl </a:t>
              </a:r>
              <a:r>
                <a:rPr lang="en-US" sz="1400" u="sng">
                  <a:latin typeface="Times New Roman" charset="0"/>
                </a:rPr>
                <a:t>c</a:t>
              </a:r>
            </a:p>
          </p:txBody>
        </p:sp>
        <p:sp>
          <p:nvSpPr>
            <p:cNvPr id="35935" name="Rectangle 94"/>
            <p:cNvSpPr>
              <a:spLocks noChangeArrowheads="1"/>
            </p:cNvSpPr>
            <p:nvPr/>
          </p:nvSpPr>
          <p:spPr bwMode="auto">
            <a:xfrm>
              <a:off x="7920038" y="1222375"/>
              <a:ext cx="881062" cy="990600"/>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grpSp>
          <p:nvGrpSpPr>
            <p:cNvPr id="35936" name="Group 97"/>
            <p:cNvGrpSpPr>
              <a:grpSpLocks/>
            </p:cNvGrpSpPr>
            <p:nvPr/>
          </p:nvGrpSpPr>
          <p:grpSpPr bwMode="auto">
            <a:xfrm>
              <a:off x="-2" y="633413"/>
              <a:ext cx="4686302" cy="4206877"/>
              <a:chOff x="0" y="439"/>
              <a:chExt cx="2952" cy="2738"/>
            </a:xfrm>
          </p:grpSpPr>
          <p:sp>
            <p:nvSpPr>
              <p:cNvPr id="35937" name="Text Box 96"/>
              <p:cNvSpPr txBox="1">
                <a:spLocks noChangeArrowheads="1"/>
              </p:cNvSpPr>
              <p:nvPr/>
            </p:nvSpPr>
            <p:spPr bwMode="auto">
              <a:xfrm>
                <a:off x="1218" y="2880"/>
                <a:ext cx="1463" cy="297"/>
              </a:xfrm>
              <a:prstGeom prst="rect">
                <a:avLst/>
              </a:prstGeom>
              <a:noFill/>
              <a:ln w="9525">
                <a:noFill/>
                <a:miter lim="800000"/>
                <a:headEnd/>
                <a:tailEnd/>
              </a:ln>
            </p:spPr>
            <p:txBody>
              <a:bodyPr wrap="none">
                <a:prstTxWarp prst="textNoShape">
                  <a:avLst/>
                </a:prstTxWarp>
                <a:spAutoFit/>
              </a:bodyPr>
              <a:lstStyle/>
              <a:p>
                <a:r>
                  <a:rPr lang="en-US" sz="2400">
                    <a:latin typeface="Times New Roman" charset="0"/>
                  </a:rPr>
                  <a:t>Wavelength (nm)</a:t>
                </a:r>
              </a:p>
            </p:txBody>
          </p:sp>
          <p:sp>
            <p:nvSpPr>
              <p:cNvPr id="35938" name="Rectangle 97"/>
              <p:cNvSpPr>
                <a:spLocks noChangeArrowheads="1"/>
              </p:cNvSpPr>
              <p:nvPr/>
            </p:nvSpPr>
            <p:spPr bwMode="auto">
              <a:xfrm>
                <a:off x="767" y="809"/>
                <a:ext cx="2092" cy="1931"/>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35939" name="Rectangle 98"/>
              <p:cNvSpPr>
                <a:spLocks noChangeArrowheads="1"/>
              </p:cNvSpPr>
              <p:nvPr/>
            </p:nvSpPr>
            <p:spPr bwMode="auto">
              <a:xfrm>
                <a:off x="767" y="809"/>
                <a:ext cx="2092" cy="1931"/>
              </a:xfrm>
              <a:prstGeom prst="rect">
                <a:avLst/>
              </a:prstGeom>
              <a:noFill/>
              <a:ln w="0">
                <a:solidFill>
                  <a:srgbClr val="000000"/>
                </a:solidFill>
                <a:miter lim="800000"/>
                <a:headEnd/>
                <a:tailEnd/>
              </a:ln>
            </p:spPr>
            <p:txBody>
              <a:bodyPr>
                <a:prstTxWarp prst="textNoShape">
                  <a:avLst/>
                </a:prstTxWarp>
              </a:bodyPr>
              <a:lstStyle/>
              <a:p>
                <a:endParaRPr lang="en-US"/>
              </a:p>
            </p:txBody>
          </p:sp>
          <p:sp>
            <p:nvSpPr>
              <p:cNvPr id="35940" name="Line 99"/>
              <p:cNvSpPr>
                <a:spLocks noChangeShapeType="1"/>
              </p:cNvSpPr>
              <p:nvPr/>
            </p:nvSpPr>
            <p:spPr bwMode="auto">
              <a:xfrm>
                <a:off x="767" y="809"/>
                <a:ext cx="1" cy="1931"/>
              </a:xfrm>
              <a:prstGeom prst="line">
                <a:avLst/>
              </a:prstGeom>
              <a:noFill/>
              <a:ln w="0">
                <a:solidFill>
                  <a:srgbClr val="000000"/>
                </a:solidFill>
                <a:round/>
                <a:headEnd/>
                <a:tailEnd/>
              </a:ln>
            </p:spPr>
            <p:txBody>
              <a:bodyPr>
                <a:prstTxWarp prst="textNoShape">
                  <a:avLst/>
                </a:prstTxWarp>
              </a:bodyPr>
              <a:lstStyle/>
              <a:p>
                <a:endParaRPr lang="en-US"/>
              </a:p>
            </p:txBody>
          </p:sp>
          <p:sp>
            <p:nvSpPr>
              <p:cNvPr id="35941" name="Line 100"/>
              <p:cNvSpPr>
                <a:spLocks noChangeShapeType="1"/>
              </p:cNvSpPr>
              <p:nvPr/>
            </p:nvSpPr>
            <p:spPr bwMode="auto">
              <a:xfrm>
                <a:off x="729" y="2740"/>
                <a:ext cx="38" cy="1"/>
              </a:xfrm>
              <a:prstGeom prst="line">
                <a:avLst/>
              </a:prstGeom>
              <a:noFill/>
              <a:ln w="0">
                <a:solidFill>
                  <a:srgbClr val="000000"/>
                </a:solidFill>
                <a:round/>
                <a:headEnd/>
                <a:tailEnd/>
              </a:ln>
            </p:spPr>
            <p:txBody>
              <a:bodyPr>
                <a:prstTxWarp prst="textNoShape">
                  <a:avLst/>
                </a:prstTxWarp>
              </a:bodyPr>
              <a:lstStyle/>
              <a:p>
                <a:endParaRPr lang="en-US"/>
              </a:p>
            </p:txBody>
          </p:sp>
          <p:sp>
            <p:nvSpPr>
              <p:cNvPr id="35942" name="Line 101"/>
              <p:cNvSpPr>
                <a:spLocks noChangeShapeType="1"/>
              </p:cNvSpPr>
              <p:nvPr/>
            </p:nvSpPr>
            <p:spPr bwMode="auto">
              <a:xfrm>
                <a:off x="729" y="2422"/>
                <a:ext cx="38" cy="1"/>
              </a:xfrm>
              <a:prstGeom prst="line">
                <a:avLst/>
              </a:prstGeom>
              <a:noFill/>
              <a:ln w="0">
                <a:solidFill>
                  <a:srgbClr val="000000"/>
                </a:solidFill>
                <a:round/>
                <a:headEnd/>
                <a:tailEnd/>
              </a:ln>
            </p:spPr>
            <p:txBody>
              <a:bodyPr>
                <a:prstTxWarp prst="textNoShape">
                  <a:avLst/>
                </a:prstTxWarp>
              </a:bodyPr>
              <a:lstStyle/>
              <a:p>
                <a:endParaRPr lang="en-US"/>
              </a:p>
            </p:txBody>
          </p:sp>
          <p:sp>
            <p:nvSpPr>
              <p:cNvPr id="35943" name="Line 102"/>
              <p:cNvSpPr>
                <a:spLocks noChangeShapeType="1"/>
              </p:cNvSpPr>
              <p:nvPr/>
            </p:nvSpPr>
            <p:spPr bwMode="auto">
              <a:xfrm>
                <a:off x="729" y="2092"/>
                <a:ext cx="38" cy="1"/>
              </a:xfrm>
              <a:prstGeom prst="line">
                <a:avLst/>
              </a:prstGeom>
              <a:noFill/>
              <a:ln w="0">
                <a:solidFill>
                  <a:srgbClr val="000000"/>
                </a:solidFill>
                <a:round/>
                <a:headEnd/>
                <a:tailEnd/>
              </a:ln>
            </p:spPr>
            <p:txBody>
              <a:bodyPr>
                <a:prstTxWarp prst="textNoShape">
                  <a:avLst/>
                </a:prstTxWarp>
              </a:bodyPr>
              <a:lstStyle/>
              <a:p>
                <a:endParaRPr lang="en-US"/>
              </a:p>
            </p:txBody>
          </p:sp>
          <p:sp>
            <p:nvSpPr>
              <p:cNvPr id="35944" name="Line 103"/>
              <p:cNvSpPr>
                <a:spLocks noChangeShapeType="1"/>
              </p:cNvSpPr>
              <p:nvPr/>
            </p:nvSpPr>
            <p:spPr bwMode="auto">
              <a:xfrm>
                <a:off x="729" y="1774"/>
                <a:ext cx="38" cy="1"/>
              </a:xfrm>
              <a:prstGeom prst="line">
                <a:avLst/>
              </a:prstGeom>
              <a:noFill/>
              <a:ln w="0">
                <a:solidFill>
                  <a:srgbClr val="000000"/>
                </a:solidFill>
                <a:round/>
                <a:headEnd/>
                <a:tailEnd/>
              </a:ln>
            </p:spPr>
            <p:txBody>
              <a:bodyPr>
                <a:prstTxWarp prst="textNoShape">
                  <a:avLst/>
                </a:prstTxWarp>
              </a:bodyPr>
              <a:lstStyle/>
              <a:p>
                <a:endParaRPr lang="en-US"/>
              </a:p>
            </p:txBody>
          </p:sp>
          <p:sp>
            <p:nvSpPr>
              <p:cNvPr id="35945" name="Line 104"/>
              <p:cNvSpPr>
                <a:spLocks noChangeShapeType="1"/>
              </p:cNvSpPr>
              <p:nvPr/>
            </p:nvSpPr>
            <p:spPr bwMode="auto">
              <a:xfrm>
                <a:off x="729" y="1457"/>
                <a:ext cx="38" cy="1"/>
              </a:xfrm>
              <a:prstGeom prst="line">
                <a:avLst/>
              </a:prstGeom>
              <a:noFill/>
              <a:ln w="0">
                <a:solidFill>
                  <a:srgbClr val="000000"/>
                </a:solidFill>
                <a:round/>
                <a:headEnd/>
                <a:tailEnd/>
              </a:ln>
            </p:spPr>
            <p:txBody>
              <a:bodyPr>
                <a:prstTxWarp prst="textNoShape">
                  <a:avLst/>
                </a:prstTxWarp>
              </a:bodyPr>
              <a:lstStyle/>
              <a:p>
                <a:endParaRPr lang="en-US"/>
              </a:p>
            </p:txBody>
          </p:sp>
          <p:sp>
            <p:nvSpPr>
              <p:cNvPr id="35946" name="Line 105"/>
              <p:cNvSpPr>
                <a:spLocks noChangeShapeType="1"/>
              </p:cNvSpPr>
              <p:nvPr/>
            </p:nvSpPr>
            <p:spPr bwMode="auto">
              <a:xfrm>
                <a:off x="729" y="1126"/>
                <a:ext cx="38" cy="2"/>
              </a:xfrm>
              <a:prstGeom prst="line">
                <a:avLst/>
              </a:prstGeom>
              <a:noFill/>
              <a:ln w="0">
                <a:solidFill>
                  <a:srgbClr val="000000"/>
                </a:solidFill>
                <a:round/>
                <a:headEnd/>
                <a:tailEnd/>
              </a:ln>
            </p:spPr>
            <p:txBody>
              <a:bodyPr>
                <a:prstTxWarp prst="textNoShape">
                  <a:avLst/>
                </a:prstTxWarp>
              </a:bodyPr>
              <a:lstStyle/>
              <a:p>
                <a:endParaRPr lang="en-US"/>
              </a:p>
            </p:txBody>
          </p:sp>
          <p:sp>
            <p:nvSpPr>
              <p:cNvPr id="35947" name="Line 106"/>
              <p:cNvSpPr>
                <a:spLocks noChangeShapeType="1"/>
              </p:cNvSpPr>
              <p:nvPr/>
            </p:nvSpPr>
            <p:spPr bwMode="auto">
              <a:xfrm>
                <a:off x="729" y="809"/>
                <a:ext cx="38" cy="3"/>
              </a:xfrm>
              <a:prstGeom prst="line">
                <a:avLst/>
              </a:prstGeom>
              <a:noFill/>
              <a:ln w="0">
                <a:solidFill>
                  <a:srgbClr val="000000"/>
                </a:solidFill>
                <a:round/>
                <a:headEnd/>
                <a:tailEnd/>
              </a:ln>
            </p:spPr>
            <p:txBody>
              <a:bodyPr>
                <a:prstTxWarp prst="textNoShape">
                  <a:avLst/>
                </a:prstTxWarp>
              </a:bodyPr>
              <a:lstStyle/>
              <a:p>
                <a:endParaRPr lang="en-US"/>
              </a:p>
            </p:txBody>
          </p:sp>
          <p:sp>
            <p:nvSpPr>
              <p:cNvPr id="35948" name="Line 107"/>
              <p:cNvSpPr>
                <a:spLocks noChangeShapeType="1"/>
              </p:cNvSpPr>
              <p:nvPr/>
            </p:nvSpPr>
            <p:spPr bwMode="auto">
              <a:xfrm>
                <a:off x="767" y="2740"/>
                <a:ext cx="2092" cy="1"/>
              </a:xfrm>
              <a:prstGeom prst="line">
                <a:avLst/>
              </a:prstGeom>
              <a:noFill/>
              <a:ln w="0">
                <a:solidFill>
                  <a:srgbClr val="000000"/>
                </a:solidFill>
                <a:round/>
                <a:headEnd/>
                <a:tailEnd/>
              </a:ln>
            </p:spPr>
            <p:txBody>
              <a:bodyPr>
                <a:prstTxWarp prst="textNoShape">
                  <a:avLst/>
                </a:prstTxWarp>
              </a:bodyPr>
              <a:lstStyle/>
              <a:p>
                <a:endParaRPr lang="en-US"/>
              </a:p>
            </p:txBody>
          </p:sp>
          <p:sp>
            <p:nvSpPr>
              <p:cNvPr id="35949" name="Line 108"/>
              <p:cNvSpPr>
                <a:spLocks noChangeShapeType="1"/>
              </p:cNvSpPr>
              <p:nvPr/>
            </p:nvSpPr>
            <p:spPr bwMode="auto">
              <a:xfrm flipV="1">
                <a:off x="767" y="2740"/>
                <a:ext cx="1" cy="58"/>
              </a:xfrm>
              <a:prstGeom prst="line">
                <a:avLst/>
              </a:prstGeom>
              <a:noFill/>
              <a:ln w="0">
                <a:solidFill>
                  <a:srgbClr val="000000"/>
                </a:solidFill>
                <a:round/>
                <a:headEnd/>
                <a:tailEnd/>
              </a:ln>
            </p:spPr>
            <p:txBody>
              <a:bodyPr>
                <a:prstTxWarp prst="textNoShape">
                  <a:avLst/>
                </a:prstTxWarp>
              </a:bodyPr>
              <a:lstStyle/>
              <a:p>
                <a:endParaRPr lang="en-US"/>
              </a:p>
            </p:txBody>
          </p:sp>
          <p:sp>
            <p:nvSpPr>
              <p:cNvPr id="35950" name="Line 109"/>
              <p:cNvSpPr>
                <a:spLocks noChangeShapeType="1"/>
              </p:cNvSpPr>
              <p:nvPr/>
            </p:nvSpPr>
            <p:spPr bwMode="auto">
              <a:xfrm flipV="1">
                <a:off x="1464" y="2740"/>
                <a:ext cx="2" cy="58"/>
              </a:xfrm>
              <a:prstGeom prst="line">
                <a:avLst/>
              </a:prstGeom>
              <a:noFill/>
              <a:ln w="0">
                <a:solidFill>
                  <a:srgbClr val="000000"/>
                </a:solidFill>
                <a:round/>
                <a:headEnd/>
                <a:tailEnd/>
              </a:ln>
            </p:spPr>
            <p:txBody>
              <a:bodyPr>
                <a:prstTxWarp prst="textNoShape">
                  <a:avLst/>
                </a:prstTxWarp>
              </a:bodyPr>
              <a:lstStyle/>
              <a:p>
                <a:endParaRPr lang="en-US"/>
              </a:p>
            </p:txBody>
          </p:sp>
          <p:sp>
            <p:nvSpPr>
              <p:cNvPr id="35951" name="Line 110"/>
              <p:cNvSpPr>
                <a:spLocks noChangeShapeType="1"/>
              </p:cNvSpPr>
              <p:nvPr/>
            </p:nvSpPr>
            <p:spPr bwMode="auto">
              <a:xfrm flipV="1">
                <a:off x="2162" y="2740"/>
                <a:ext cx="1" cy="58"/>
              </a:xfrm>
              <a:prstGeom prst="line">
                <a:avLst/>
              </a:prstGeom>
              <a:noFill/>
              <a:ln w="0">
                <a:solidFill>
                  <a:srgbClr val="000000"/>
                </a:solidFill>
                <a:round/>
                <a:headEnd/>
                <a:tailEnd/>
              </a:ln>
            </p:spPr>
            <p:txBody>
              <a:bodyPr>
                <a:prstTxWarp prst="textNoShape">
                  <a:avLst/>
                </a:prstTxWarp>
              </a:bodyPr>
              <a:lstStyle/>
              <a:p>
                <a:endParaRPr lang="en-US"/>
              </a:p>
            </p:txBody>
          </p:sp>
          <p:sp>
            <p:nvSpPr>
              <p:cNvPr id="35952" name="Line 111"/>
              <p:cNvSpPr>
                <a:spLocks noChangeShapeType="1"/>
              </p:cNvSpPr>
              <p:nvPr/>
            </p:nvSpPr>
            <p:spPr bwMode="auto">
              <a:xfrm flipV="1">
                <a:off x="2859" y="2740"/>
                <a:ext cx="1" cy="58"/>
              </a:xfrm>
              <a:prstGeom prst="line">
                <a:avLst/>
              </a:prstGeom>
              <a:noFill/>
              <a:ln w="0">
                <a:solidFill>
                  <a:srgbClr val="000000"/>
                </a:solidFill>
                <a:round/>
                <a:headEnd/>
                <a:tailEnd/>
              </a:ln>
            </p:spPr>
            <p:txBody>
              <a:bodyPr>
                <a:prstTxWarp prst="textNoShape">
                  <a:avLst/>
                </a:prstTxWarp>
              </a:bodyPr>
              <a:lstStyle/>
              <a:p>
                <a:endParaRPr lang="en-US"/>
              </a:p>
            </p:txBody>
          </p:sp>
          <p:sp>
            <p:nvSpPr>
              <p:cNvPr id="35953" name="Line 112"/>
              <p:cNvSpPr>
                <a:spLocks noChangeShapeType="1"/>
              </p:cNvSpPr>
              <p:nvPr/>
            </p:nvSpPr>
            <p:spPr bwMode="auto">
              <a:xfrm flipV="1">
                <a:off x="767" y="904"/>
                <a:ext cx="173" cy="23"/>
              </a:xfrm>
              <a:prstGeom prst="line">
                <a:avLst/>
              </a:prstGeom>
              <a:noFill/>
              <a:ln w="36513">
                <a:solidFill>
                  <a:srgbClr val="000080"/>
                </a:solidFill>
                <a:round/>
                <a:headEnd/>
                <a:tailEnd/>
              </a:ln>
            </p:spPr>
            <p:txBody>
              <a:bodyPr>
                <a:prstTxWarp prst="textNoShape">
                  <a:avLst/>
                </a:prstTxWarp>
              </a:bodyPr>
              <a:lstStyle/>
              <a:p>
                <a:endParaRPr lang="en-US"/>
              </a:p>
            </p:txBody>
          </p:sp>
          <p:sp>
            <p:nvSpPr>
              <p:cNvPr id="35954" name="Line 113"/>
              <p:cNvSpPr>
                <a:spLocks noChangeShapeType="1"/>
              </p:cNvSpPr>
              <p:nvPr/>
            </p:nvSpPr>
            <p:spPr bwMode="auto">
              <a:xfrm flipV="1">
                <a:off x="940" y="892"/>
                <a:ext cx="175" cy="12"/>
              </a:xfrm>
              <a:prstGeom prst="line">
                <a:avLst/>
              </a:prstGeom>
              <a:noFill/>
              <a:ln w="36513">
                <a:solidFill>
                  <a:srgbClr val="000080"/>
                </a:solidFill>
                <a:round/>
                <a:headEnd/>
                <a:tailEnd/>
              </a:ln>
            </p:spPr>
            <p:txBody>
              <a:bodyPr>
                <a:prstTxWarp prst="textNoShape">
                  <a:avLst/>
                </a:prstTxWarp>
              </a:bodyPr>
              <a:lstStyle/>
              <a:p>
                <a:endParaRPr lang="en-US"/>
              </a:p>
            </p:txBody>
          </p:sp>
          <p:sp>
            <p:nvSpPr>
              <p:cNvPr id="35955" name="Line 114"/>
              <p:cNvSpPr>
                <a:spLocks noChangeShapeType="1"/>
              </p:cNvSpPr>
              <p:nvPr/>
            </p:nvSpPr>
            <p:spPr bwMode="auto">
              <a:xfrm flipV="1">
                <a:off x="1115" y="868"/>
                <a:ext cx="176" cy="24"/>
              </a:xfrm>
              <a:prstGeom prst="line">
                <a:avLst/>
              </a:prstGeom>
              <a:noFill/>
              <a:ln w="36513">
                <a:solidFill>
                  <a:srgbClr val="000080"/>
                </a:solidFill>
                <a:round/>
                <a:headEnd/>
                <a:tailEnd/>
              </a:ln>
            </p:spPr>
            <p:txBody>
              <a:bodyPr>
                <a:prstTxWarp prst="textNoShape">
                  <a:avLst/>
                </a:prstTxWarp>
              </a:bodyPr>
              <a:lstStyle/>
              <a:p>
                <a:endParaRPr lang="en-US"/>
              </a:p>
            </p:txBody>
          </p:sp>
          <p:sp>
            <p:nvSpPr>
              <p:cNvPr id="35956" name="Line 115"/>
              <p:cNvSpPr>
                <a:spLocks noChangeShapeType="1"/>
              </p:cNvSpPr>
              <p:nvPr/>
            </p:nvSpPr>
            <p:spPr bwMode="auto">
              <a:xfrm flipV="1">
                <a:off x="1291" y="857"/>
                <a:ext cx="173" cy="11"/>
              </a:xfrm>
              <a:prstGeom prst="line">
                <a:avLst/>
              </a:prstGeom>
              <a:noFill/>
              <a:ln w="36513">
                <a:solidFill>
                  <a:srgbClr val="000080"/>
                </a:solidFill>
                <a:round/>
                <a:headEnd/>
                <a:tailEnd/>
              </a:ln>
            </p:spPr>
            <p:txBody>
              <a:bodyPr>
                <a:prstTxWarp prst="textNoShape">
                  <a:avLst/>
                </a:prstTxWarp>
              </a:bodyPr>
              <a:lstStyle/>
              <a:p>
                <a:endParaRPr lang="en-US"/>
              </a:p>
            </p:txBody>
          </p:sp>
          <p:sp>
            <p:nvSpPr>
              <p:cNvPr id="35957" name="Line 116"/>
              <p:cNvSpPr>
                <a:spLocks noChangeShapeType="1"/>
              </p:cNvSpPr>
              <p:nvPr/>
            </p:nvSpPr>
            <p:spPr bwMode="auto">
              <a:xfrm>
                <a:off x="1464" y="857"/>
                <a:ext cx="174" cy="2"/>
              </a:xfrm>
              <a:prstGeom prst="line">
                <a:avLst/>
              </a:prstGeom>
              <a:noFill/>
              <a:ln w="36513">
                <a:solidFill>
                  <a:srgbClr val="000080"/>
                </a:solidFill>
                <a:round/>
                <a:headEnd/>
                <a:tailEnd/>
              </a:ln>
            </p:spPr>
            <p:txBody>
              <a:bodyPr>
                <a:prstTxWarp prst="textNoShape">
                  <a:avLst/>
                </a:prstTxWarp>
              </a:bodyPr>
              <a:lstStyle/>
              <a:p>
                <a:endParaRPr lang="en-US"/>
              </a:p>
            </p:txBody>
          </p:sp>
          <p:sp>
            <p:nvSpPr>
              <p:cNvPr id="35958" name="Line 117"/>
              <p:cNvSpPr>
                <a:spLocks noChangeShapeType="1"/>
              </p:cNvSpPr>
              <p:nvPr/>
            </p:nvSpPr>
            <p:spPr bwMode="auto">
              <a:xfrm flipV="1">
                <a:off x="1638" y="845"/>
                <a:ext cx="175" cy="12"/>
              </a:xfrm>
              <a:prstGeom prst="line">
                <a:avLst/>
              </a:prstGeom>
              <a:noFill/>
              <a:ln w="36513">
                <a:solidFill>
                  <a:srgbClr val="000080"/>
                </a:solidFill>
                <a:round/>
                <a:headEnd/>
                <a:tailEnd/>
              </a:ln>
            </p:spPr>
            <p:txBody>
              <a:bodyPr>
                <a:prstTxWarp prst="textNoShape">
                  <a:avLst/>
                </a:prstTxWarp>
              </a:bodyPr>
              <a:lstStyle/>
              <a:p>
                <a:endParaRPr lang="en-US"/>
              </a:p>
            </p:txBody>
          </p:sp>
          <p:sp>
            <p:nvSpPr>
              <p:cNvPr id="35959" name="Line 118"/>
              <p:cNvSpPr>
                <a:spLocks noChangeShapeType="1"/>
              </p:cNvSpPr>
              <p:nvPr/>
            </p:nvSpPr>
            <p:spPr bwMode="auto">
              <a:xfrm>
                <a:off x="1813" y="845"/>
                <a:ext cx="175" cy="1"/>
              </a:xfrm>
              <a:prstGeom prst="line">
                <a:avLst/>
              </a:prstGeom>
              <a:noFill/>
              <a:ln w="36513">
                <a:solidFill>
                  <a:srgbClr val="000080"/>
                </a:solidFill>
                <a:round/>
                <a:headEnd/>
                <a:tailEnd/>
              </a:ln>
            </p:spPr>
            <p:txBody>
              <a:bodyPr>
                <a:prstTxWarp prst="textNoShape">
                  <a:avLst/>
                </a:prstTxWarp>
              </a:bodyPr>
              <a:lstStyle/>
              <a:p>
                <a:endParaRPr lang="en-US"/>
              </a:p>
            </p:txBody>
          </p:sp>
          <p:sp>
            <p:nvSpPr>
              <p:cNvPr id="35960" name="Line 119"/>
              <p:cNvSpPr>
                <a:spLocks noChangeShapeType="1"/>
              </p:cNvSpPr>
              <p:nvPr/>
            </p:nvSpPr>
            <p:spPr bwMode="auto">
              <a:xfrm>
                <a:off x="1988" y="845"/>
                <a:ext cx="174" cy="1"/>
              </a:xfrm>
              <a:prstGeom prst="line">
                <a:avLst/>
              </a:prstGeom>
              <a:noFill/>
              <a:ln w="36513">
                <a:solidFill>
                  <a:srgbClr val="000080"/>
                </a:solidFill>
                <a:round/>
                <a:headEnd/>
                <a:tailEnd/>
              </a:ln>
            </p:spPr>
            <p:txBody>
              <a:bodyPr>
                <a:prstTxWarp prst="textNoShape">
                  <a:avLst/>
                </a:prstTxWarp>
              </a:bodyPr>
              <a:lstStyle/>
              <a:p>
                <a:endParaRPr lang="en-US"/>
              </a:p>
            </p:txBody>
          </p:sp>
          <p:sp>
            <p:nvSpPr>
              <p:cNvPr id="35961" name="Line 120"/>
              <p:cNvSpPr>
                <a:spLocks noChangeShapeType="1"/>
              </p:cNvSpPr>
              <p:nvPr/>
            </p:nvSpPr>
            <p:spPr bwMode="auto">
              <a:xfrm>
                <a:off x="2162" y="845"/>
                <a:ext cx="174" cy="1"/>
              </a:xfrm>
              <a:prstGeom prst="line">
                <a:avLst/>
              </a:prstGeom>
              <a:noFill/>
              <a:ln w="36513">
                <a:solidFill>
                  <a:srgbClr val="000080"/>
                </a:solidFill>
                <a:round/>
                <a:headEnd/>
                <a:tailEnd/>
              </a:ln>
            </p:spPr>
            <p:txBody>
              <a:bodyPr>
                <a:prstTxWarp prst="textNoShape">
                  <a:avLst/>
                </a:prstTxWarp>
              </a:bodyPr>
              <a:lstStyle/>
              <a:p>
                <a:endParaRPr lang="en-US"/>
              </a:p>
            </p:txBody>
          </p:sp>
          <p:sp>
            <p:nvSpPr>
              <p:cNvPr id="35962" name="Line 121"/>
              <p:cNvSpPr>
                <a:spLocks noChangeShapeType="1"/>
              </p:cNvSpPr>
              <p:nvPr/>
            </p:nvSpPr>
            <p:spPr bwMode="auto">
              <a:xfrm>
                <a:off x="2336" y="845"/>
                <a:ext cx="174" cy="1"/>
              </a:xfrm>
              <a:prstGeom prst="line">
                <a:avLst/>
              </a:prstGeom>
              <a:noFill/>
              <a:ln w="36513">
                <a:solidFill>
                  <a:srgbClr val="000080"/>
                </a:solidFill>
                <a:round/>
                <a:headEnd/>
                <a:tailEnd/>
              </a:ln>
            </p:spPr>
            <p:txBody>
              <a:bodyPr>
                <a:prstTxWarp prst="textNoShape">
                  <a:avLst/>
                </a:prstTxWarp>
              </a:bodyPr>
              <a:lstStyle/>
              <a:p>
                <a:endParaRPr lang="en-US"/>
              </a:p>
            </p:txBody>
          </p:sp>
          <p:sp>
            <p:nvSpPr>
              <p:cNvPr id="35963" name="Line 122"/>
              <p:cNvSpPr>
                <a:spLocks noChangeShapeType="1"/>
              </p:cNvSpPr>
              <p:nvPr/>
            </p:nvSpPr>
            <p:spPr bwMode="auto">
              <a:xfrm>
                <a:off x="2510" y="845"/>
                <a:ext cx="176" cy="1"/>
              </a:xfrm>
              <a:prstGeom prst="line">
                <a:avLst/>
              </a:prstGeom>
              <a:noFill/>
              <a:ln w="36513">
                <a:solidFill>
                  <a:srgbClr val="000080"/>
                </a:solidFill>
                <a:round/>
                <a:headEnd/>
                <a:tailEnd/>
              </a:ln>
            </p:spPr>
            <p:txBody>
              <a:bodyPr>
                <a:prstTxWarp prst="textNoShape">
                  <a:avLst/>
                </a:prstTxWarp>
              </a:bodyPr>
              <a:lstStyle/>
              <a:p>
                <a:endParaRPr lang="en-US"/>
              </a:p>
            </p:txBody>
          </p:sp>
          <p:sp>
            <p:nvSpPr>
              <p:cNvPr id="35964" name="Line 123"/>
              <p:cNvSpPr>
                <a:spLocks noChangeShapeType="1"/>
              </p:cNvSpPr>
              <p:nvPr/>
            </p:nvSpPr>
            <p:spPr bwMode="auto">
              <a:xfrm>
                <a:off x="2686" y="845"/>
                <a:ext cx="173" cy="23"/>
              </a:xfrm>
              <a:prstGeom prst="line">
                <a:avLst/>
              </a:prstGeom>
              <a:noFill/>
              <a:ln w="36513">
                <a:solidFill>
                  <a:srgbClr val="000080"/>
                </a:solidFill>
                <a:round/>
                <a:headEnd/>
                <a:tailEnd/>
              </a:ln>
            </p:spPr>
            <p:txBody>
              <a:bodyPr>
                <a:prstTxWarp prst="textNoShape">
                  <a:avLst/>
                </a:prstTxWarp>
              </a:bodyPr>
              <a:lstStyle/>
              <a:p>
                <a:endParaRPr lang="en-US"/>
              </a:p>
            </p:txBody>
          </p:sp>
          <p:sp>
            <p:nvSpPr>
              <p:cNvPr id="35965" name="Freeform 124"/>
              <p:cNvSpPr>
                <a:spLocks/>
              </p:cNvSpPr>
              <p:nvPr/>
            </p:nvSpPr>
            <p:spPr bwMode="auto">
              <a:xfrm>
                <a:off x="760" y="1268"/>
                <a:ext cx="22" cy="24"/>
              </a:xfrm>
              <a:custGeom>
                <a:avLst/>
                <a:gdLst>
                  <a:gd name="T0" fmla="*/ 0 w 23"/>
                  <a:gd name="T1" fmla="*/ 12 h 16"/>
                  <a:gd name="T2" fmla="*/ 14 w 23"/>
                  <a:gd name="T3" fmla="*/ 0 h 16"/>
                  <a:gd name="T4" fmla="*/ 22 w 23"/>
                  <a:gd name="T5" fmla="*/ 12 h 16"/>
                  <a:gd name="T6" fmla="*/ 8 w 23"/>
                  <a:gd name="T7" fmla="*/ 24 h 16"/>
                  <a:gd name="T8" fmla="*/ 0 w 23"/>
                  <a:gd name="T9" fmla="*/ 12 h 16"/>
                  <a:gd name="T10" fmla="*/ 0 60000 65536"/>
                  <a:gd name="T11" fmla="*/ 0 60000 65536"/>
                  <a:gd name="T12" fmla="*/ 0 60000 65536"/>
                  <a:gd name="T13" fmla="*/ 0 60000 65536"/>
                  <a:gd name="T14" fmla="*/ 0 60000 65536"/>
                  <a:gd name="T15" fmla="*/ 0 w 23"/>
                  <a:gd name="T16" fmla="*/ 0 h 16"/>
                  <a:gd name="T17" fmla="*/ 23 w 23"/>
                  <a:gd name="T18" fmla="*/ 16 h 16"/>
                </a:gdLst>
                <a:ahLst/>
                <a:cxnLst>
                  <a:cxn ang="T10">
                    <a:pos x="T0" y="T1"/>
                  </a:cxn>
                  <a:cxn ang="T11">
                    <a:pos x="T2" y="T3"/>
                  </a:cxn>
                  <a:cxn ang="T12">
                    <a:pos x="T4" y="T5"/>
                  </a:cxn>
                  <a:cxn ang="T13">
                    <a:pos x="T6" y="T7"/>
                  </a:cxn>
                  <a:cxn ang="T14">
                    <a:pos x="T8" y="T9"/>
                  </a:cxn>
                </a:cxnLst>
                <a:rect l="T15" t="T16" r="T17" b="T18"/>
                <a:pathLst>
                  <a:path w="23" h="16">
                    <a:moveTo>
                      <a:pt x="0" y="8"/>
                    </a:moveTo>
                    <a:lnTo>
                      <a:pt x="15" y="0"/>
                    </a:lnTo>
                    <a:lnTo>
                      <a:pt x="23" y="8"/>
                    </a:lnTo>
                    <a:lnTo>
                      <a:pt x="8" y="16"/>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5966" name="Freeform 125"/>
              <p:cNvSpPr>
                <a:spLocks/>
              </p:cNvSpPr>
              <p:nvPr/>
            </p:nvSpPr>
            <p:spPr bwMode="auto">
              <a:xfrm>
                <a:off x="813" y="1245"/>
                <a:ext cx="15" cy="23"/>
              </a:xfrm>
              <a:custGeom>
                <a:avLst/>
                <a:gdLst>
                  <a:gd name="T0" fmla="*/ 0 w 16"/>
                  <a:gd name="T1" fmla="*/ 11 h 15"/>
                  <a:gd name="T2" fmla="*/ 15 w 16"/>
                  <a:gd name="T3" fmla="*/ 0 h 15"/>
                  <a:gd name="T4" fmla="*/ 15 w 16"/>
                  <a:gd name="T5" fmla="*/ 11 h 15"/>
                  <a:gd name="T6" fmla="*/ 0 w 16"/>
                  <a:gd name="T7" fmla="*/ 23 h 15"/>
                  <a:gd name="T8" fmla="*/ 0 w 16"/>
                  <a:gd name="T9" fmla="*/ 11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7"/>
                    </a:moveTo>
                    <a:lnTo>
                      <a:pt x="16" y="0"/>
                    </a:lnTo>
                    <a:lnTo>
                      <a:pt x="16" y="7"/>
                    </a:lnTo>
                    <a:lnTo>
                      <a:pt x="0" y="15"/>
                    </a:lnTo>
                    <a:lnTo>
                      <a:pt x="0" y="7"/>
                    </a:lnTo>
                    <a:close/>
                  </a:path>
                </a:pathLst>
              </a:custGeom>
              <a:solidFill>
                <a:srgbClr val="000000"/>
              </a:solidFill>
              <a:ln w="9525">
                <a:noFill/>
                <a:round/>
                <a:headEnd/>
                <a:tailEnd/>
              </a:ln>
            </p:spPr>
            <p:txBody>
              <a:bodyPr>
                <a:prstTxWarp prst="textNoShape">
                  <a:avLst/>
                </a:prstTxWarp>
              </a:bodyPr>
              <a:lstStyle/>
              <a:p>
                <a:endParaRPr lang="en-US"/>
              </a:p>
            </p:txBody>
          </p:sp>
          <p:sp>
            <p:nvSpPr>
              <p:cNvPr id="35967" name="Freeform 126"/>
              <p:cNvSpPr>
                <a:spLocks/>
              </p:cNvSpPr>
              <p:nvPr/>
            </p:nvSpPr>
            <p:spPr bwMode="auto">
              <a:xfrm>
                <a:off x="851" y="1233"/>
                <a:ext cx="22" cy="23"/>
              </a:xfrm>
              <a:custGeom>
                <a:avLst/>
                <a:gdLst>
                  <a:gd name="T0" fmla="*/ 0 w 23"/>
                  <a:gd name="T1" fmla="*/ 12 h 15"/>
                  <a:gd name="T2" fmla="*/ 14 w 23"/>
                  <a:gd name="T3" fmla="*/ 0 h 15"/>
                  <a:gd name="T4" fmla="*/ 22 w 23"/>
                  <a:gd name="T5" fmla="*/ 12 h 15"/>
                  <a:gd name="T6" fmla="*/ 7 w 23"/>
                  <a:gd name="T7" fmla="*/ 23 h 15"/>
                  <a:gd name="T8" fmla="*/ 0 w 23"/>
                  <a:gd name="T9" fmla="*/ 12 h 15"/>
                  <a:gd name="T10" fmla="*/ 0 60000 65536"/>
                  <a:gd name="T11" fmla="*/ 0 60000 65536"/>
                  <a:gd name="T12" fmla="*/ 0 60000 65536"/>
                  <a:gd name="T13" fmla="*/ 0 60000 65536"/>
                  <a:gd name="T14" fmla="*/ 0 60000 65536"/>
                  <a:gd name="T15" fmla="*/ 0 w 23"/>
                  <a:gd name="T16" fmla="*/ 0 h 15"/>
                  <a:gd name="T17" fmla="*/ 23 w 23"/>
                  <a:gd name="T18" fmla="*/ 15 h 15"/>
                </a:gdLst>
                <a:ahLst/>
                <a:cxnLst>
                  <a:cxn ang="T10">
                    <a:pos x="T0" y="T1"/>
                  </a:cxn>
                  <a:cxn ang="T11">
                    <a:pos x="T2" y="T3"/>
                  </a:cxn>
                  <a:cxn ang="T12">
                    <a:pos x="T4" y="T5"/>
                  </a:cxn>
                  <a:cxn ang="T13">
                    <a:pos x="T6" y="T7"/>
                  </a:cxn>
                  <a:cxn ang="T14">
                    <a:pos x="T8" y="T9"/>
                  </a:cxn>
                </a:cxnLst>
                <a:rect l="T15" t="T16" r="T17" b="T18"/>
                <a:pathLst>
                  <a:path w="23" h="15">
                    <a:moveTo>
                      <a:pt x="0" y="8"/>
                    </a:moveTo>
                    <a:lnTo>
                      <a:pt x="15" y="0"/>
                    </a:lnTo>
                    <a:lnTo>
                      <a:pt x="23" y="8"/>
                    </a:lnTo>
                    <a:lnTo>
                      <a:pt x="7" y="15"/>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5968" name="Freeform 127"/>
              <p:cNvSpPr>
                <a:spLocks/>
              </p:cNvSpPr>
              <p:nvPr/>
            </p:nvSpPr>
            <p:spPr bwMode="auto">
              <a:xfrm>
                <a:off x="903" y="1210"/>
                <a:ext cx="16" cy="23"/>
              </a:xfrm>
              <a:custGeom>
                <a:avLst/>
                <a:gdLst>
                  <a:gd name="T0" fmla="*/ 0 w 15"/>
                  <a:gd name="T1" fmla="*/ 11 h 15"/>
                  <a:gd name="T2" fmla="*/ 16 w 15"/>
                  <a:gd name="T3" fmla="*/ 0 h 15"/>
                  <a:gd name="T4" fmla="*/ 16 w 15"/>
                  <a:gd name="T5" fmla="*/ 11 h 15"/>
                  <a:gd name="T6" fmla="*/ 0 w 15"/>
                  <a:gd name="T7" fmla="*/ 23 h 15"/>
                  <a:gd name="T8" fmla="*/ 0 w 15"/>
                  <a:gd name="T9" fmla="*/ 11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7"/>
                    </a:moveTo>
                    <a:lnTo>
                      <a:pt x="15" y="0"/>
                    </a:lnTo>
                    <a:lnTo>
                      <a:pt x="15" y="7"/>
                    </a:lnTo>
                    <a:lnTo>
                      <a:pt x="0" y="15"/>
                    </a:lnTo>
                    <a:lnTo>
                      <a:pt x="0" y="7"/>
                    </a:lnTo>
                    <a:close/>
                  </a:path>
                </a:pathLst>
              </a:custGeom>
              <a:solidFill>
                <a:srgbClr val="000000"/>
              </a:solidFill>
              <a:ln w="9525">
                <a:noFill/>
                <a:round/>
                <a:headEnd/>
                <a:tailEnd/>
              </a:ln>
            </p:spPr>
            <p:txBody>
              <a:bodyPr>
                <a:prstTxWarp prst="textNoShape">
                  <a:avLst/>
                </a:prstTxWarp>
              </a:bodyPr>
              <a:lstStyle/>
              <a:p>
                <a:endParaRPr lang="en-US"/>
              </a:p>
            </p:txBody>
          </p:sp>
          <p:sp>
            <p:nvSpPr>
              <p:cNvPr id="35969" name="Freeform 128"/>
              <p:cNvSpPr>
                <a:spLocks/>
              </p:cNvSpPr>
              <p:nvPr/>
            </p:nvSpPr>
            <p:spPr bwMode="auto">
              <a:xfrm>
                <a:off x="940" y="1197"/>
                <a:ext cx="16" cy="23"/>
              </a:xfrm>
              <a:custGeom>
                <a:avLst/>
                <a:gdLst>
                  <a:gd name="T0" fmla="*/ 0 w 16"/>
                  <a:gd name="T1" fmla="*/ 12 h 15"/>
                  <a:gd name="T2" fmla="*/ 16 w 16"/>
                  <a:gd name="T3" fmla="*/ 0 h 15"/>
                  <a:gd name="T4" fmla="*/ 16 w 16"/>
                  <a:gd name="T5" fmla="*/ 12 h 15"/>
                  <a:gd name="T6" fmla="*/ 0 w 16"/>
                  <a:gd name="T7" fmla="*/ 23 h 15"/>
                  <a:gd name="T8" fmla="*/ 0 w 16"/>
                  <a:gd name="T9" fmla="*/ 12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8"/>
                    </a:moveTo>
                    <a:lnTo>
                      <a:pt x="16" y="0"/>
                    </a:lnTo>
                    <a:lnTo>
                      <a:pt x="16" y="8"/>
                    </a:lnTo>
                    <a:lnTo>
                      <a:pt x="0" y="15"/>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5970" name="Freeform 129"/>
              <p:cNvSpPr>
                <a:spLocks/>
              </p:cNvSpPr>
              <p:nvPr/>
            </p:nvSpPr>
            <p:spPr bwMode="auto">
              <a:xfrm>
                <a:off x="978" y="1186"/>
                <a:ext cx="24" cy="24"/>
              </a:xfrm>
              <a:custGeom>
                <a:avLst/>
                <a:gdLst>
                  <a:gd name="T0" fmla="*/ 0 w 23"/>
                  <a:gd name="T1" fmla="*/ 12 h 16"/>
                  <a:gd name="T2" fmla="*/ 17 w 23"/>
                  <a:gd name="T3" fmla="*/ 0 h 16"/>
                  <a:gd name="T4" fmla="*/ 24 w 23"/>
                  <a:gd name="T5" fmla="*/ 12 h 16"/>
                  <a:gd name="T6" fmla="*/ 8 w 23"/>
                  <a:gd name="T7" fmla="*/ 24 h 16"/>
                  <a:gd name="T8" fmla="*/ 0 w 23"/>
                  <a:gd name="T9" fmla="*/ 12 h 16"/>
                  <a:gd name="T10" fmla="*/ 0 60000 65536"/>
                  <a:gd name="T11" fmla="*/ 0 60000 65536"/>
                  <a:gd name="T12" fmla="*/ 0 60000 65536"/>
                  <a:gd name="T13" fmla="*/ 0 60000 65536"/>
                  <a:gd name="T14" fmla="*/ 0 60000 65536"/>
                  <a:gd name="T15" fmla="*/ 0 w 23"/>
                  <a:gd name="T16" fmla="*/ 0 h 16"/>
                  <a:gd name="T17" fmla="*/ 23 w 23"/>
                  <a:gd name="T18" fmla="*/ 16 h 16"/>
                </a:gdLst>
                <a:ahLst/>
                <a:cxnLst>
                  <a:cxn ang="T10">
                    <a:pos x="T0" y="T1"/>
                  </a:cxn>
                  <a:cxn ang="T11">
                    <a:pos x="T2" y="T3"/>
                  </a:cxn>
                  <a:cxn ang="T12">
                    <a:pos x="T4" y="T5"/>
                  </a:cxn>
                  <a:cxn ang="T13">
                    <a:pos x="T6" y="T7"/>
                  </a:cxn>
                  <a:cxn ang="T14">
                    <a:pos x="T8" y="T9"/>
                  </a:cxn>
                </a:cxnLst>
                <a:rect l="T15" t="T16" r="T17" b="T18"/>
                <a:pathLst>
                  <a:path w="23" h="16">
                    <a:moveTo>
                      <a:pt x="0" y="8"/>
                    </a:moveTo>
                    <a:lnTo>
                      <a:pt x="16" y="0"/>
                    </a:lnTo>
                    <a:lnTo>
                      <a:pt x="23" y="8"/>
                    </a:lnTo>
                    <a:lnTo>
                      <a:pt x="8" y="16"/>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5971" name="Freeform 130"/>
              <p:cNvSpPr>
                <a:spLocks/>
              </p:cNvSpPr>
              <p:nvPr/>
            </p:nvSpPr>
            <p:spPr bwMode="auto">
              <a:xfrm>
                <a:off x="1031" y="1163"/>
                <a:ext cx="17" cy="23"/>
              </a:xfrm>
              <a:custGeom>
                <a:avLst/>
                <a:gdLst>
                  <a:gd name="T0" fmla="*/ 0 w 16"/>
                  <a:gd name="T1" fmla="*/ 11 h 15"/>
                  <a:gd name="T2" fmla="*/ 17 w 16"/>
                  <a:gd name="T3" fmla="*/ 0 h 15"/>
                  <a:gd name="T4" fmla="*/ 17 w 16"/>
                  <a:gd name="T5" fmla="*/ 11 h 15"/>
                  <a:gd name="T6" fmla="*/ 0 w 16"/>
                  <a:gd name="T7" fmla="*/ 23 h 15"/>
                  <a:gd name="T8" fmla="*/ 0 w 16"/>
                  <a:gd name="T9" fmla="*/ 11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7"/>
                    </a:moveTo>
                    <a:lnTo>
                      <a:pt x="16" y="0"/>
                    </a:lnTo>
                    <a:lnTo>
                      <a:pt x="16" y="7"/>
                    </a:lnTo>
                    <a:lnTo>
                      <a:pt x="0" y="15"/>
                    </a:lnTo>
                    <a:lnTo>
                      <a:pt x="0" y="7"/>
                    </a:lnTo>
                    <a:close/>
                  </a:path>
                </a:pathLst>
              </a:custGeom>
              <a:solidFill>
                <a:srgbClr val="000000"/>
              </a:solidFill>
              <a:ln w="9525">
                <a:noFill/>
                <a:round/>
                <a:headEnd/>
                <a:tailEnd/>
              </a:ln>
            </p:spPr>
            <p:txBody>
              <a:bodyPr>
                <a:prstTxWarp prst="textNoShape">
                  <a:avLst/>
                </a:prstTxWarp>
              </a:bodyPr>
              <a:lstStyle/>
              <a:p>
                <a:endParaRPr lang="en-US"/>
              </a:p>
            </p:txBody>
          </p:sp>
          <p:sp>
            <p:nvSpPr>
              <p:cNvPr id="35972" name="Freeform 131"/>
              <p:cNvSpPr>
                <a:spLocks/>
              </p:cNvSpPr>
              <p:nvPr/>
            </p:nvSpPr>
            <p:spPr bwMode="auto">
              <a:xfrm>
                <a:off x="1079" y="1150"/>
                <a:ext cx="14" cy="23"/>
              </a:xfrm>
              <a:custGeom>
                <a:avLst/>
                <a:gdLst>
                  <a:gd name="T0" fmla="*/ 0 w 15"/>
                  <a:gd name="T1" fmla="*/ 12 h 15"/>
                  <a:gd name="T2" fmla="*/ 14 w 15"/>
                  <a:gd name="T3" fmla="*/ 0 h 15"/>
                  <a:gd name="T4" fmla="*/ 14 w 15"/>
                  <a:gd name="T5" fmla="*/ 12 h 15"/>
                  <a:gd name="T6" fmla="*/ 0 w 15"/>
                  <a:gd name="T7" fmla="*/ 23 h 15"/>
                  <a:gd name="T8" fmla="*/ 0 w 15"/>
                  <a:gd name="T9" fmla="*/ 12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8"/>
                    </a:moveTo>
                    <a:lnTo>
                      <a:pt x="15" y="0"/>
                    </a:lnTo>
                    <a:lnTo>
                      <a:pt x="15" y="8"/>
                    </a:lnTo>
                    <a:lnTo>
                      <a:pt x="0" y="15"/>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5973" name="Freeform 132"/>
              <p:cNvSpPr>
                <a:spLocks/>
              </p:cNvSpPr>
              <p:nvPr/>
            </p:nvSpPr>
            <p:spPr bwMode="auto">
              <a:xfrm>
                <a:off x="1115" y="1138"/>
                <a:ext cx="16" cy="25"/>
              </a:xfrm>
              <a:custGeom>
                <a:avLst/>
                <a:gdLst>
                  <a:gd name="T0" fmla="*/ 0 w 16"/>
                  <a:gd name="T1" fmla="*/ 13 h 16"/>
                  <a:gd name="T2" fmla="*/ 16 w 16"/>
                  <a:gd name="T3" fmla="*/ 0 h 16"/>
                  <a:gd name="T4" fmla="*/ 16 w 16"/>
                  <a:gd name="T5" fmla="*/ 13 h 16"/>
                  <a:gd name="T6" fmla="*/ 0 w 16"/>
                  <a:gd name="T7" fmla="*/ 25 h 16"/>
                  <a:gd name="T8" fmla="*/ 0 w 16"/>
                  <a:gd name="T9" fmla="*/ 13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8"/>
                    </a:moveTo>
                    <a:lnTo>
                      <a:pt x="16" y="0"/>
                    </a:lnTo>
                    <a:lnTo>
                      <a:pt x="16" y="8"/>
                    </a:lnTo>
                    <a:lnTo>
                      <a:pt x="0" y="16"/>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5974" name="Freeform 133"/>
              <p:cNvSpPr>
                <a:spLocks/>
              </p:cNvSpPr>
              <p:nvPr/>
            </p:nvSpPr>
            <p:spPr bwMode="auto">
              <a:xfrm>
                <a:off x="1154" y="1126"/>
                <a:ext cx="22" cy="24"/>
              </a:xfrm>
              <a:custGeom>
                <a:avLst/>
                <a:gdLst>
                  <a:gd name="T0" fmla="*/ 0 w 23"/>
                  <a:gd name="T1" fmla="*/ 12 h 16"/>
                  <a:gd name="T2" fmla="*/ 14 w 23"/>
                  <a:gd name="T3" fmla="*/ 0 h 16"/>
                  <a:gd name="T4" fmla="*/ 22 w 23"/>
                  <a:gd name="T5" fmla="*/ 12 h 16"/>
                  <a:gd name="T6" fmla="*/ 8 w 23"/>
                  <a:gd name="T7" fmla="*/ 24 h 16"/>
                  <a:gd name="T8" fmla="*/ 0 w 23"/>
                  <a:gd name="T9" fmla="*/ 12 h 16"/>
                  <a:gd name="T10" fmla="*/ 0 60000 65536"/>
                  <a:gd name="T11" fmla="*/ 0 60000 65536"/>
                  <a:gd name="T12" fmla="*/ 0 60000 65536"/>
                  <a:gd name="T13" fmla="*/ 0 60000 65536"/>
                  <a:gd name="T14" fmla="*/ 0 60000 65536"/>
                  <a:gd name="T15" fmla="*/ 0 w 23"/>
                  <a:gd name="T16" fmla="*/ 0 h 16"/>
                  <a:gd name="T17" fmla="*/ 23 w 23"/>
                  <a:gd name="T18" fmla="*/ 16 h 16"/>
                </a:gdLst>
                <a:ahLst/>
                <a:cxnLst>
                  <a:cxn ang="T10">
                    <a:pos x="T0" y="T1"/>
                  </a:cxn>
                  <a:cxn ang="T11">
                    <a:pos x="T2" y="T3"/>
                  </a:cxn>
                  <a:cxn ang="T12">
                    <a:pos x="T4" y="T5"/>
                  </a:cxn>
                  <a:cxn ang="T13">
                    <a:pos x="T6" y="T7"/>
                  </a:cxn>
                  <a:cxn ang="T14">
                    <a:pos x="T8" y="T9"/>
                  </a:cxn>
                </a:cxnLst>
                <a:rect l="T15" t="T16" r="T17" b="T18"/>
                <a:pathLst>
                  <a:path w="23" h="16">
                    <a:moveTo>
                      <a:pt x="0" y="8"/>
                    </a:moveTo>
                    <a:lnTo>
                      <a:pt x="15" y="0"/>
                    </a:lnTo>
                    <a:lnTo>
                      <a:pt x="23" y="8"/>
                    </a:lnTo>
                    <a:lnTo>
                      <a:pt x="8" y="16"/>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5975" name="Freeform 134"/>
              <p:cNvSpPr>
                <a:spLocks/>
              </p:cNvSpPr>
              <p:nvPr/>
            </p:nvSpPr>
            <p:spPr bwMode="auto">
              <a:xfrm>
                <a:off x="1207" y="1104"/>
                <a:ext cx="14" cy="22"/>
              </a:xfrm>
              <a:custGeom>
                <a:avLst/>
                <a:gdLst>
                  <a:gd name="T0" fmla="*/ 0 w 15"/>
                  <a:gd name="T1" fmla="*/ 12 h 15"/>
                  <a:gd name="T2" fmla="*/ 14 w 15"/>
                  <a:gd name="T3" fmla="*/ 0 h 15"/>
                  <a:gd name="T4" fmla="*/ 14 w 15"/>
                  <a:gd name="T5" fmla="*/ 12 h 15"/>
                  <a:gd name="T6" fmla="*/ 0 w 15"/>
                  <a:gd name="T7" fmla="*/ 22 h 15"/>
                  <a:gd name="T8" fmla="*/ 0 w 15"/>
                  <a:gd name="T9" fmla="*/ 12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8"/>
                    </a:moveTo>
                    <a:lnTo>
                      <a:pt x="15" y="0"/>
                    </a:lnTo>
                    <a:lnTo>
                      <a:pt x="15" y="8"/>
                    </a:lnTo>
                    <a:lnTo>
                      <a:pt x="0" y="15"/>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5976" name="Freeform 135"/>
              <p:cNvSpPr>
                <a:spLocks/>
              </p:cNvSpPr>
              <p:nvPr/>
            </p:nvSpPr>
            <p:spPr bwMode="auto">
              <a:xfrm>
                <a:off x="1252" y="1092"/>
                <a:ext cx="16" cy="23"/>
              </a:xfrm>
              <a:custGeom>
                <a:avLst/>
                <a:gdLst>
                  <a:gd name="T0" fmla="*/ 0 w 16"/>
                  <a:gd name="T1" fmla="*/ 12 h 16"/>
                  <a:gd name="T2" fmla="*/ 16 w 16"/>
                  <a:gd name="T3" fmla="*/ 0 h 16"/>
                  <a:gd name="T4" fmla="*/ 16 w 16"/>
                  <a:gd name="T5" fmla="*/ 12 h 16"/>
                  <a:gd name="T6" fmla="*/ 0 w 16"/>
                  <a:gd name="T7" fmla="*/ 23 h 16"/>
                  <a:gd name="T8" fmla="*/ 0 w 16"/>
                  <a:gd name="T9" fmla="*/ 12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8"/>
                    </a:moveTo>
                    <a:lnTo>
                      <a:pt x="16" y="0"/>
                    </a:lnTo>
                    <a:lnTo>
                      <a:pt x="16" y="8"/>
                    </a:lnTo>
                    <a:lnTo>
                      <a:pt x="0" y="16"/>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5977" name="Freeform 136"/>
              <p:cNvSpPr>
                <a:spLocks/>
              </p:cNvSpPr>
              <p:nvPr/>
            </p:nvSpPr>
            <p:spPr bwMode="auto">
              <a:xfrm>
                <a:off x="1291" y="1081"/>
                <a:ext cx="13" cy="23"/>
              </a:xfrm>
              <a:custGeom>
                <a:avLst/>
                <a:gdLst>
                  <a:gd name="T0" fmla="*/ 0 w 15"/>
                  <a:gd name="T1" fmla="*/ 11 h 15"/>
                  <a:gd name="T2" fmla="*/ 13 w 15"/>
                  <a:gd name="T3" fmla="*/ 0 h 15"/>
                  <a:gd name="T4" fmla="*/ 13 w 15"/>
                  <a:gd name="T5" fmla="*/ 11 h 15"/>
                  <a:gd name="T6" fmla="*/ 0 w 15"/>
                  <a:gd name="T7" fmla="*/ 23 h 15"/>
                  <a:gd name="T8" fmla="*/ 0 w 15"/>
                  <a:gd name="T9" fmla="*/ 11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7"/>
                    </a:moveTo>
                    <a:lnTo>
                      <a:pt x="15" y="0"/>
                    </a:lnTo>
                    <a:lnTo>
                      <a:pt x="15" y="7"/>
                    </a:lnTo>
                    <a:lnTo>
                      <a:pt x="0" y="15"/>
                    </a:lnTo>
                    <a:lnTo>
                      <a:pt x="0" y="7"/>
                    </a:lnTo>
                    <a:close/>
                  </a:path>
                </a:pathLst>
              </a:custGeom>
              <a:solidFill>
                <a:srgbClr val="000000"/>
              </a:solidFill>
              <a:ln w="9525">
                <a:noFill/>
                <a:round/>
                <a:headEnd/>
                <a:tailEnd/>
              </a:ln>
            </p:spPr>
            <p:txBody>
              <a:bodyPr>
                <a:prstTxWarp prst="textNoShape">
                  <a:avLst/>
                </a:prstTxWarp>
              </a:bodyPr>
              <a:lstStyle/>
              <a:p>
                <a:endParaRPr lang="en-US"/>
              </a:p>
            </p:txBody>
          </p:sp>
          <p:sp>
            <p:nvSpPr>
              <p:cNvPr id="35978" name="Freeform 137"/>
              <p:cNvSpPr>
                <a:spLocks/>
              </p:cNvSpPr>
              <p:nvPr/>
            </p:nvSpPr>
            <p:spPr bwMode="auto">
              <a:xfrm>
                <a:off x="1335" y="1081"/>
                <a:ext cx="16" cy="23"/>
              </a:xfrm>
              <a:custGeom>
                <a:avLst/>
                <a:gdLst>
                  <a:gd name="T0" fmla="*/ 0 w 16"/>
                  <a:gd name="T1" fmla="*/ 11 h 15"/>
                  <a:gd name="T2" fmla="*/ 16 w 16"/>
                  <a:gd name="T3" fmla="*/ 0 h 15"/>
                  <a:gd name="T4" fmla="*/ 16 w 16"/>
                  <a:gd name="T5" fmla="*/ 11 h 15"/>
                  <a:gd name="T6" fmla="*/ 0 w 16"/>
                  <a:gd name="T7" fmla="*/ 23 h 15"/>
                  <a:gd name="T8" fmla="*/ 0 w 16"/>
                  <a:gd name="T9" fmla="*/ 11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7"/>
                    </a:moveTo>
                    <a:lnTo>
                      <a:pt x="16" y="0"/>
                    </a:lnTo>
                    <a:lnTo>
                      <a:pt x="16" y="7"/>
                    </a:lnTo>
                    <a:lnTo>
                      <a:pt x="0" y="15"/>
                    </a:lnTo>
                    <a:lnTo>
                      <a:pt x="0" y="7"/>
                    </a:lnTo>
                    <a:close/>
                  </a:path>
                </a:pathLst>
              </a:custGeom>
              <a:solidFill>
                <a:srgbClr val="000000"/>
              </a:solidFill>
              <a:ln w="9525">
                <a:noFill/>
                <a:round/>
                <a:headEnd/>
                <a:tailEnd/>
              </a:ln>
            </p:spPr>
            <p:txBody>
              <a:bodyPr>
                <a:prstTxWarp prst="textNoShape">
                  <a:avLst/>
                </a:prstTxWarp>
              </a:bodyPr>
              <a:lstStyle/>
              <a:p>
                <a:endParaRPr lang="en-US"/>
              </a:p>
            </p:txBody>
          </p:sp>
          <p:sp>
            <p:nvSpPr>
              <p:cNvPr id="35979" name="Freeform 138"/>
              <p:cNvSpPr>
                <a:spLocks/>
              </p:cNvSpPr>
              <p:nvPr/>
            </p:nvSpPr>
            <p:spPr bwMode="auto">
              <a:xfrm>
                <a:off x="1381" y="1069"/>
                <a:ext cx="15" cy="23"/>
              </a:xfrm>
              <a:custGeom>
                <a:avLst/>
                <a:gdLst>
                  <a:gd name="T0" fmla="*/ 0 w 15"/>
                  <a:gd name="T1" fmla="*/ 12 h 15"/>
                  <a:gd name="T2" fmla="*/ 15 w 15"/>
                  <a:gd name="T3" fmla="*/ 0 h 15"/>
                  <a:gd name="T4" fmla="*/ 15 w 15"/>
                  <a:gd name="T5" fmla="*/ 12 h 15"/>
                  <a:gd name="T6" fmla="*/ 0 w 15"/>
                  <a:gd name="T7" fmla="*/ 23 h 15"/>
                  <a:gd name="T8" fmla="*/ 0 w 15"/>
                  <a:gd name="T9" fmla="*/ 12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8"/>
                    </a:moveTo>
                    <a:lnTo>
                      <a:pt x="15" y="0"/>
                    </a:lnTo>
                    <a:lnTo>
                      <a:pt x="15" y="8"/>
                    </a:lnTo>
                    <a:lnTo>
                      <a:pt x="0" y="15"/>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5980" name="Freeform 139"/>
              <p:cNvSpPr>
                <a:spLocks/>
              </p:cNvSpPr>
              <p:nvPr/>
            </p:nvSpPr>
            <p:spPr bwMode="auto">
              <a:xfrm>
                <a:off x="1426" y="1069"/>
                <a:ext cx="15" cy="23"/>
              </a:xfrm>
              <a:custGeom>
                <a:avLst/>
                <a:gdLst>
                  <a:gd name="T0" fmla="*/ 0 w 15"/>
                  <a:gd name="T1" fmla="*/ 12 h 15"/>
                  <a:gd name="T2" fmla="*/ 15 w 15"/>
                  <a:gd name="T3" fmla="*/ 0 h 15"/>
                  <a:gd name="T4" fmla="*/ 15 w 15"/>
                  <a:gd name="T5" fmla="*/ 12 h 15"/>
                  <a:gd name="T6" fmla="*/ 0 w 15"/>
                  <a:gd name="T7" fmla="*/ 23 h 15"/>
                  <a:gd name="T8" fmla="*/ 0 w 15"/>
                  <a:gd name="T9" fmla="*/ 12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8"/>
                    </a:moveTo>
                    <a:lnTo>
                      <a:pt x="15" y="0"/>
                    </a:lnTo>
                    <a:lnTo>
                      <a:pt x="15" y="8"/>
                    </a:lnTo>
                    <a:lnTo>
                      <a:pt x="0" y="15"/>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5981" name="Freeform 140"/>
              <p:cNvSpPr>
                <a:spLocks/>
              </p:cNvSpPr>
              <p:nvPr/>
            </p:nvSpPr>
            <p:spPr bwMode="auto">
              <a:xfrm>
                <a:off x="1464" y="1069"/>
                <a:ext cx="16" cy="23"/>
              </a:xfrm>
              <a:custGeom>
                <a:avLst/>
                <a:gdLst>
                  <a:gd name="T0" fmla="*/ 0 w 15"/>
                  <a:gd name="T1" fmla="*/ 12 h 15"/>
                  <a:gd name="T2" fmla="*/ 16 w 15"/>
                  <a:gd name="T3" fmla="*/ 0 h 15"/>
                  <a:gd name="T4" fmla="*/ 16 w 15"/>
                  <a:gd name="T5" fmla="*/ 12 h 15"/>
                  <a:gd name="T6" fmla="*/ 0 w 15"/>
                  <a:gd name="T7" fmla="*/ 23 h 15"/>
                  <a:gd name="T8" fmla="*/ 0 w 15"/>
                  <a:gd name="T9" fmla="*/ 12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8"/>
                    </a:moveTo>
                    <a:lnTo>
                      <a:pt x="15" y="0"/>
                    </a:lnTo>
                    <a:lnTo>
                      <a:pt x="15" y="8"/>
                    </a:lnTo>
                    <a:lnTo>
                      <a:pt x="0" y="15"/>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5982" name="Freeform 141"/>
              <p:cNvSpPr>
                <a:spLocks/>
              </p:cNvSpPr>
              <p:nvPr/>
            </p:nvSpPr>
            <p:spPr bwMode="auto">
              <a:xfrm>
                <a:off x="1510" y="1081"/>
                <a:ext cx="15" cy="23"/>
              </a:xfrm>
              <a:custGeom>
                <a:avLst/>
                <a:gdLst>
                  <a:gd name="T0" fmla="*/ 0 w 15"/>
                  <a:gd name="T1" fmla="*/ 11 h 15"/>
                  <a:gd name="T2" fmla="*/ 15 w 15"/>
                  <a:gd name="T3" fmla="*/ 0 h 15"/>
                  <a:gd name="T4" fmla="*/ 15 w 15"/>
                  <a:gd name="T5" fmla="*/ 11 h 15"/>
                  <a:gd name="T6" fmla="*/ 0 w 15"/>
                  <a:gd name="T7" fmla="*/ 23 h 15"/>
                  <a:gd name="T8" fmla="*/ 0 w 15"/>
                  <a:gd name="T9" fmla="*/ 11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7"/>
                    </a:moveTo>
                    <a:lnTo>
                      <a:pt x="15" y="0"/>
                    </a:lnTo>
                    <a:lnTo>
                      <a:pt x="15" y="7"/>
                    </a:lnTo>
                    <a:lnTo>
                      <a:pt x="0" y="15"/>
                    </a:lnTo>
                    <a:lnTo>
                      <a:pt x="0" y="7"/>
                    </a:lnTo>
                    <a:close/>
                  </a:path>
                </a:pathLst>
              </a:custGeom>
              <a:solidFill>
                <a:srgbClr val="000000"/>
              </a:solidFill>
              <a:ln w="9525">
                <a:noFill/>
                <a:round/>
                <a:headEnd/>
                <a:tailEnd/>
              </a:ln>
            </p:spPr>
            <p:txBody>
              <a:bodyPr>
                <a:prstTxWarp prst="textNoShape">
                  <a:avLst/>
                </a:prstTxWarp>
              </a:bodyPr>
              <a:lstStyle/>
              <a:p>
                <a:endParaRPr lang="en-US"/>
              </a:p>
            </p:txBody>
          </p:sp>
          <p:sp>
            <p:nvSpPr>
              <p:cNvPr id="35983" name="Freeform 142"/>
              <p:cNvSpPr>
                <a:spLocks/>
              </p:cNvSpPr>
              <p:nvPr/>
            </p:nvSpPr>
            <p:spPr bwMode="auto">
              <a:xfrm>
                <a:off x="1555" y="1081"/>
                <a:ext cx="16" cy="23"/>
              </a:xfrm>
              <a:custGeom>
                <a:avLst/>
                <a:gdLst>
                  <a:gd name="T0" fmla="*/ 0 w 16"/>
                  <a:gd name="T1" fmla="*/ 11 h 15"/>
                  <a:gd name="T2" fmla="*/ 16 w 16"/>
                  <a:gd name="T3" fmla="*/ 0 h 15"/>
                  <a:gd name="T4" fmla="*/ 16 w 16"/>
                  <a:gd name="T5" fmla="*/ 11 h 15"/>
                  <a:gd name="T6" fmla="*/ 0 w 16"/>
                  <a:gd name="T7" fmla="*/ 23 h 15"/>
                  <a:gd name="T8" fmla="*/ 0 w 16"/>
                  <a:gd name="T9" fmla="*/ 11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7"/>
                    </a:moveTo>
                    <a:lnTo>
                      <a:pt x="16" y="0"/>
                    </a:lnTo>
                    <a:lnTo>
                      <a:pt x="16" y="7"/>
                    </a:lnTo>
                    <a:lnTo>
                      <a:pt x="0" y="15"/>
                    </a:lnTo>
                    <a:lnTo>
                      <a:pt x="0" y="7"/>
                    </a:lnTo>
                    <a:close/>
                  </a:path>
                </a:pathLst>
              </a:custGeom>
              <a:solidFill>
                <a:srgbClr val="000000"/>
              </a:solidFill>
              <a:ln w="9525">
                <a:noFill/>
                <a:round/>
                <a:headEnd/>
                <a:tailEnd/>
              </a:ln>
            </p:spPr>
            <p:txBody>
              <a:bodyPr>
                <a:prstTxWarp prst="textNoShape">
                  <a:avLst/>
                </a:prstTxWarp>
              </a:bodyPr>
              <a:lstStyle/>
              <a:p>
                <a:endParaRPr lang="en-US"/>
              </a:p>
            </p:txBody>
          </p:sp>
          <p:sp>
            <p:nvSpPr>
              <p:cNvPr id="35984" name="Freeform 143"/>
              <p:cNvSpPr>
                <a:spLocks/>
              </p:cNvSpPr>
              <p:nvPr/>
            </p:nvSpPr>
            <p:spPr bwMode="auto">
              <a:xfrm>
                <a:off x="1601" y="1092"/>
                <a:ext cx="15" cy="23"/>
              </a:xfrm>
              <a:custGeom>
                <a:avLst/>
                <a:gdLst>
                  <a:gd name="T0" fmla="*/ 0 w 15"/>
                  <a:gd name="T1" fmla="*/ 12 h 16"/>
                  <a:gd name="T2" fmla="*/ 15 w 15"/>
                  <a:gd name="T3" fmla="*/ 0 h 16"/>
                  <a:gd name="T4" fmla="*/ 15 w 15"/>
                  <a:gd name="T5" fmla="*/ 12 h 16"/>
                  <a:gd name="T6" fmla="*/ 0 w 15"/>
                  <a:gd name="T7" fmla="*/ 23 h 16"/>
                  <a:gd name="T8" fmla="*/ 0 w 15"/>
                  <a:gd name="T9" fmla="*/ 12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8"/>
                    </a:moveTo>
                    <a:lnTo>
                      <a:pt x="15" y="0"/>
                    </a:lnTo>
                    <a:lnTo>
                      <a:pt x="15" y="8"/>
                    </a:lnTo>
                    <a:lnTo>
                      <a:pt x="0" y="16"/>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5985" name="Freeform 144"/>
              <p:cNvSpPr>
                <a:spLocks/>
              </p:cNvSpPr>
              <p:nvPr/>
            </p:nvSpPr>
            <p:spPr bwMode="auto">
              <a:xfrm>
                <a:off x="1638" y="1092"/>
                <a:ext cx="16" cy="23"/>
              </a:xfrm>
              <a:custGeom>
                <a:avLst/>
                <a:gdLst>
                  <a:gd name="T0" fmla="*/ 0 w 16"/>
                  <a:gd name="T1" fmla="*/ 12 h 16"/>
                  <a:gd name="T2" fmla="*/ 16 w 16"/>
                  <a:gd name="T3" fmla="*/ 0 h 16"/>
                  <a:gd name="T4" fmla="*/ 16 w 16"/>
                  <a:gd name="T5" fmla="*/ 12 h 16"/>
                  <a:gd name="T6" fmla="*/ 0 w 16"/>
                  <a:gd name="T7" fmla="*/ 23 h 16"/>
                  <a:gd name="T8" fmla="*/ 0 w 16"/>
                  <a:gd name="T9" fmla="*/ 12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8"/>
                    </a:moveTo>
                    <a:lnTo>
                      <a:pt x="16" y="0"/>
                    </a:lnTo>
                    <a:lnTo>
                      <a:pt x="16" y="8"/>
                    </a:lnTo>
                    <a:lnTo>
                      <a:pt x="0" y="16"/>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5986" name="Freeform 145"/>
              <p:cNvSpPr>
                <a:spLocks/>
              </p:cNvSpPr>
              <p:nvPr/>
            </p:nvSpPr>
            <p:spPr bwMode="auto">
              <a:xfrm>
                <a:off x="1685" y="1104"/>
                <a:ext cx="14" cy="22"/>
              </a:xfrm>
              <a:custGeom>
                <a:avLst/>
                <a:gdLst>
                  <a:gd name="T0" fmla="*/ 0 w 15"/>
                  <a:gd name="T1" fmla="*/ 12 h 15"/>
                  <a:gd name="T2" fmla="*/ 14 w 15"/>
                  <a:gd name="T3" fmla="*/ 0 h 15"/>
                  <a:gd name="T4" fmla="*/ 14 w 15"/>
                  <a:gd name="T5" fmla="*/ 12 h 15"/>
                  <a:gd name="T6" fmla="*/ 0 w 15"/>
                  <a:gd name="T7" fmla="*/ 22 h 15"/>
                  <a:gd name="T8" fmla="*/ 0 w 15"/>
                  <a:gd name="T9" fmla="*/ 12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8"/>
                    </a:moveTo>
                    <a:lnTo>
                      <a:pt x="15" y="0"/>
                    </a:lnTo>
                    <a:lnTo>
                      <a:pt x="15" y="8"/>
                    </a:lnTo>
                    <a:lnTo>
                      <a:pt x="0" y="15"/>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5987" name="Freeform 146"/>
              <p:cNvSpPr>
                <a:spLocks/>
              </p:cNvSpPr>
              <p:nvPr/>
            </p:nvSpPr>
            <p:spPr bwMode="auto">
              <a:xfrm>
                <a:off x="1730" y="1104"/>
                <a:ext cx="15" cy="22"/>
              </a:xfrm>
              <a:custGeom>
                <a:avLst/>
                <a:gdLst>
                  <a:gd name="T0" fmla="*/ 0 w 16"/>
                  <a:gd name="T1" fmla="*/ 12 h 15"/>
                  <a:gd name="T2" fmla="*/ 15 w 16"/>
                  <a:gd name="T3" fmla="*/ 0 h 15"/>
                  <a:gd name="T4" fmla="*/ 15 w 16"/>
                  <a:gd name="T5" fmla="*/ 12 h 15"/>
                  <a:gd name="T6" fmla="*/ 0 w 16"/>
                  <a:gd name="T7" fmla="*/ 22 h 15"/>
                  <a:gd name="T8" fmla="*/ 0 w 16"/>
                  <a:gd name="T9" fmla="*/ 12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8"/>
                    </a:moveTo>
                    <a:lnTo>
                      <a:pt x="16" y="0"/>
                    </a:lnTo>
                    <a:lnTo>
                      <a:pt x="16" y="8"/>
                    </a:lnTo>
                    <a:lnTo>
                      <a:pt x="0" y="15"/>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5988" name="Freeform 147"/>
              <p:cNvSpPr>
                <a:spLocks/>
              </p:cNvSpPr>
              <p:nvPr/>
            </p:nvSpPr>
            <p:spPr bwMode="auto">
              <a:xfrm>
                <a:off x="1775" y="1115"/>
                <a:ext cx="15" cy="23"/>
              </a:xfrm>
              <a:custGeom>
                <a:avLst/>
                <a:gdLst>
                  <a:gd name="T0" fmla="*/ 0 w 16"/>
                  <a:gd name="T1" fmla="*/ 11 h 15"/>
                  <a:gd name="T2" fmla="*/ 15 w 16"/>
                  <a:gd name="T3" fmla="*/ 0 h 15"/>
                  <a:gd name="T4" fmla="*/ 15 w 16"/>
                  <a:gd name="T5" fmla="*/ 11 h 15"/>
                  <a:gd name="T6" fmla="*/ 0 w 16"/>
                  <a:gd name="T7" fmla="*/ 23 h 15"/>
                  <a:gd name="T8" fmla="*/ 0 w 16"/>
                  <a:gd name="T9" fmla="*/ 11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7"/>
                    </a:moveTo>
                    <a:lnTo>
                      <a:pt x="16" y="0"/>
                    </a:lnTo>
                    <a:lnTo>
                      <a:pt x="16" y="7"/>
                    </a:lnTo>
                    <a:lnTo>
                      <a:pt x="0" y="15"/>
                    </a:lnTo>
                    <a:lnTo>
                      <a:pt x="0" y="7"/>
                    </a:lnTo>
                    <a:close/>
                  </a:path>
                </a:pathLst>
              </a:custGeom>
              <a:solidFill>
                <a:srgbClr val="000000"/>
              </a:solidFill>
              <a:ln w="9525">
                <a:noFill/>
                <a:round/>
                <a:headEnd/>
                <a:tailEnd/>
              </a:ln>
            </p:spPr>
            <p:txBody>
              <a:bodyPr>
                <a:prstTxWarp prst="textNoShape">
                  <a:avLst/>
                </a:prstTxWarp>
              </a:bodyPr>
              <a:lstStyle/>
              <a:p>
                <a:endParaRPr lang="en-US"/>
              </a:p>
            </p:txBody>
          </p:sp>
          <p:sp>
            <p:nvSpPr>
              <p:cNvPr id="35989" name="Freeform 148"/>
              <p:cNvSpPr>
                <a:spLocks/>
              </p:cNvSpPr>
              <p:nvPr/>
            </p:nvSpPr>
            <p:spPr bwMode="auto">
              <a:xfrm>
                <a:off x="1806" y="1126"/>
                <a:ext cx="23" cy="24"/>
              </a:xfrm>
              <a:custGeom>
                <a:avLst/>
                <a:gdLst>
                  <a:gd name="T0" fmla="*/ 0 w 24"/>
                  <a:gd name="T1" fmla="*/ 12 h 16"/>
                  <a:gd name="T2" fmla="*/ 15 w 24"/>
                  <a:gd name="T3" fmla="*/ 24 h 16"/>
                  <a:gd name="T4" fmla="*/ 23 w 24"/>
                  <a:gd name="T5" fmla="*/ 12 h 16"/>
                  <a:gd name="T6" fmla="*/ 8 w 24"/>
                  <a:gd name="T7" fmla="*/ 0 h 16"/>
                  <a:gd name="T8" fmla="*/ 0 w 24"/>
                  <a:gd name="T9" fmla="*/ 12 h 16"/>
                  <a:gd name="T10" fmla="*/ 0 60000 65536"/>
                  <a:gd name="T11" fmla="*/ 0 60000 65536"/>
                  <a:gd name="T12" fmla="*/ 0 60000 65536"/>
                  <a:gd name="T13" fmla="*/ 0 60000 65536"/>
                  <a:gd name="T14" fmla="*/ 0 60000 65536"/>
                  <a:gd name="T15" fmla="*/ 0 w 24"/>
                  <a:gd name="T16" fmla="*/ 0 h 16"/>
                  <a:gd name="T17" fmla="*/ 24 w 24"/>
                  <a:gd name="T18" fmla="*/ 16 h 16"/>
                </a:gdLst>
                <a:ahLst/>
                <a:cxnLst>
                  <a:cxn ang="T10">
                    <a:pos x="T0" y="T1"/>
                  </a:cxn>
                  <a:cxn ang="T11">
                    <a:pos x="T2" y="T3"/>
                  </a:cxn>
                  <a:cxn ang="T12">
                    <a:pos x="T4" y="T5"/>
                  </a:cxn>
                  <a:cxn ang="T13">
                    <a:pos x="T6" y="T7"/>
                  </a:cxn>
                  <a:cxn ang="T14">
                    <a:pos x="T8" y="T9"/>
                  </a:cxn>
                </a:cxnLst>
                <a:rect l="T15" t="T16" r="T17" b="T18"/>
                <a:pathLst>
                  <a:path w="24" h="16">
                    <a:moveTo>
                      <a:pt x="0" y="8"/>
                    </a:moveTo>
                    <a:lnTo>
                      <a:pt x="16" y="16"/>
                    </a:lnTo>
                    <a:lnTo>
                      <a:pt x="24" y="8"/>
                    </a:lnTo>
                    <a:lnTo>
                      <a:pt x="8" y="0"/>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5990" name="Freeform 149"/>
              <p:cNvSpPr>
                <a:spLocks/>
              </p:cNvSpPr>
              <p:nvPr/>
            </p:nvSpPr>
            <p:spPr bwMode="auto">
              <a:xfrm>
                <a:off x="1858" y="1138"/>
                <a:ext cx="16" cy="25"/>
              </a:xfrm>
              <a:custGeom>
                <a:avLst/>
                <a:gdLst>
                  <a:gd name="T0" fmla="*/ 0 w 16"/>
                  <a:gd name="T1" fmla="*/ 13 h 16"/>
                  <a:gd name="T2" fmla="*/ 16 w 16"/>
                  <a:gd name="T3" fmla="*/ 0 h 16"/>
                  <a:gd name="T4" fmla="*/ 16 w 16"/>
                  <a:gd name="T5" fmla="*/ 13 h 16"/>
                  <a:gd name="T6" fmla="*/ 0 w 16"/>
                  <a:gd name="T7" fmla="*/ 25 h 16"/>
                  <a:gd name="T8" fmla="*/ 0 w 16"/>
                  <a:gd name="T9" fmla="*/ 13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8"/>
                    </a:moveTo>
                    <a:lnTo>
                      <a:pt x="16" y="0"/>
                    </a:lnTo>
                    <a:lnTo>
                      <a:pt x="16" y="8"/>
                    </a:lnTo>
                    <a:lnTo>
                      <a:pt x="0" y="16"/>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5991" name="Freeform 150"/>
              <p:cNvSpPr>
                <a:spLocks/>
              </p:cNvSpPr>
              <p:nvPr/>
            </p:nvSpPr>
            <p:spPr bwMode="auto">
              <a:xfrm>
                <a:off x="1904" y="1163"/>
                <a:ext cx="8" cy="23"/>
              </a:xfrm>
              <a:custGeom>
                <a:avLst/>
                <a:gdLst>
                  <a:gd name="T0" fmla="*/ 0 w 8"/>
                  <a:gd name="T1" fmla="*/ 11 h 15"/>
                  <a:gd name="T2" fmla="*/ 8 w 8"/>
                  <a:gd name="T3" fmla="*/ 0 h 15"/>
                  <a:gd name="T4" fmla="*/ 8 w 8"/>
                  <a:gd name="T5" fmla="*/ 11 h 15"/>
                  <a:gd name="T6" fmla="*/ 0 w 8"/>
                  <a:gd name="T7" fmla="*/ 23 h 15"/>
                  <a:gd name="T8" fmla="*/ 0 w 8"/>
                  <a:gd name="T9" fmla="*/ 11 h 15"/>
                  <a:gd name="T10" fmla="*/ 0 60000 65536"/>
                  <a:gd name="T11" fmla="*/ 0 60000 65536"/>
                  <a:gd name="T12" fmla="*/ 0 60000 65536"/>
                  <a:gd name="T13" fmla="*/ 0 60000 65536"/>
                  <a:gd name="T14" fmla="*/ 0 60000 65536"/>
                  <a:gd name="T15" fmla="*/ 0 w 8"/>
                  <a:gd name="T16" fmla="*/ 0 h 15"/>
                  <a:gd name="T17" fmla="*/ 8 w 8"/>
                  <a:gd name="T18" fmla="*/ 15 h 15"/>
                </a:gdLst>
                <a:ahLst/>
                <a:cxnLst>
                  <a:cxn ang="T10">
                    <a:pos x="T0" y="T1"/>
                  </a:cxn>
                  <a:cxn ang="T11">
                    <a:pos x="T2" y="T3"/>
                  </a:cxn>
                  <a:cxn ang="T12">
                    <a:pos x="T4" y="T5"/>
                  </a:cxn>
                  <a:cxn ang="T13">
                    <a:pos x="T6" y="T7"/>
                  </a:cxn>
                  <a:cxn ang="T14">
                    <a:pos x="T8" y="T9"/>
                  </a:cxn>
                </a:cxnLst>
                <a:rect l="T15" t="T16" r="T17" b="T18"/>
                <a:pathLst>
                  <a:path w="8" h="15">
                    <a:moveTo>
                      <a:pt x="0" y="7"/>
                    </a:moveTo>
                    <a:lnTo>
                      <a:pt x="8" y="0"/>
                    </a:lnTo>
                    <a:lnTo>
                      <a:pt x="8" y="7"/>
                    </a:lnTo>
                    <a:lnTo>
                      <a:pt x="0" y="15"/>
                    </a:lnTo>
                    <a:lnTo>
                      <a:pt x="0" y="7"/>
                    </a:lnTo>
                    <a:close/>
                  </a:path>
                </a:pathLst>
              </a:custGeom>
              <a:solidFill>
                <a:srgbClr val="000000"/>
              </a:solidFill>
              <a:ln w="9525">
                <a:noFill/>
                <a:round/>
                <a:headEnd/>
                <a:tailEnd/>
              </a:ln>
            </p:spPr>
            <p:txBody>
              <a:bodyPr>
                <a:prstTxWarp prst="textNoShape">
                  <a:avLst/>
                </a:prstTxWarp>
              </a:bodyPr>
              <a:lstStyle/>
              <a:p>
                <a:endParaRPr lang="en-US"/>
              </a:p>
            </p:txBody>
          </p:sp>
          <p:sp>
            <p:nvSpPr>
              <p:cNvPr id="35992" name="Freeform 151"/>
              <p:cNvSpPr>
                <a:spLocks/>
              </p:cNvSpPr>
              <p:nvPr/>
            </p:nvSpPr>
            <p:spPr bwMode="auto">
              <a:xfrm>
                <a:off x="1935" y="1186"/>
                <a:ext cx="22" cy="24"/>
              </a:xfrm>
              <a:custGeom>
                <a:avLst/>
                <a:gdLst>
                  <a:gd name="T0" fmla="*/ 0 w 23"/>
                  <a:gd name="T1" fmla="*/ 12 h 16"/>
                  <a:gd name="T2" fmla="*/ 14 w 23"/>
                  <a:gd name="T3" fmla="*/ 24 h 16"/>
                  <a:gd name="T4" fmla="*/ 22 w 23"/>
                  <a:gd name="T5" fmla="*/ 12 h 16"/>
                  <a:gd name="T6" fmla="*/ 7 w 23"/>
                  <a:gd name="T7" fmla="*/ 0 h 16"/>
                  <a:gd name="T8" fmla="*/ 0 w 23"/>
                  <a:gd name="T9" fmla="*/ 12 h 16"/>
                  <a:gd name="T10" fmla="*/ 0 60000 65536"/>
                  <a:gd name="T11" fmla="*/ 0 60000 65536"/>
                  <a:gd name="T12" fmla="*/ 0 60000 65536"/>
                  <a:gd name="T13" fmla="*/ 0 60000 65536"/>
                  <a:gd name="T14" fmla="*/ 0 60000 65536"/>
                  <a:gd name="T15" fmla="*/ 0 w 23"/>
                  <a:gd name="T16" fmla="*/ 0 h 16"/>
                  <a:gd name="T17" fmla="*/ 23 w 23"/>
                  <a:gd name="T18" fmla="*/ 16 h 16"/>
                </a:gdLst>
                <a:ahLst/>
                <a:cxnLst>
                  <a:cxn ang="T10">
                    <a:pos x="T0" y="T1"/>
                  </a:cxn>
                  <a:cxn ang="T11">
                    <a:pos x="T2" y="T3"/>
                  </a:cxn>
                  <a:cxn ang="T12">
                    <a:pos x="T4" y="T5"/>
                  </a:cxn>
                  <a:cxn ang="T13">
                    <a:pos x="T6" y="T7"/>
                  </a:cxn>
                  <a:cxn ang="T14">
                    <a:pos x="T8" y="T9"/>
                  </a:cxn>
                </a:cxnLst>
                <a:rect l="T15" t="T16" r="T17" b="T18"/>
                <a:pathLst>
                  <a:path w="23" h="16">
                    <a:moveTo>
                      <a:pt x="0" y="8"/>
                    </a:moveTo>
                    <a:lnTo>
                      <a:pt x="15" y="16"/>
                    </a:lnTo>
                    <a:lnTo>
                      <a:pt x="23" y="8"/>
                    </a:lnTo>
                    <a:lnTo>
                      <a:pt x="7" y="0"/>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5993" name="Freeform 152"/>
              <p:cNvSpPr>
                <a:spLocks/>
              </p:cNvSpPr>
              <p:nvPr/>
            </p:nvSpPr>
            <p:spPr bwMode="auto">
              <a:xfrm>
                <a:off x="1980" y="1210"/>
                <a:ext cx="22" cy="23"/>
              </a:xfrm>
              <a:custGeom>
                <a:avLst/>
                <a:gdLst>
                  <a:gd name="T0" fmla="*/ 0 w 23"/>
                  <a:gd name="T1" fmla="*/ 11 h 15"/>
                  <a:gd name="T2" fmla="*/ 15 w 23"/>
                  <a:gd name="T3" fmla="*/ 23 h 15"/>
                  <a:gd name="T4" fmla="*/ 22 w 23"/>
                  <a:gd name="T5" fmla="*/ 11 h 15"/>
                  <a:gd name="T6" fmla="*/ 8 w 23"/>
                  <a:gd name="T7" fmla="*/ 0 h 15"/>
                  <a:gd name="T8" fmla="*/ 0 w 23"/>
                  <a:gd name="T9" fmla="*/ 11 h 15"/>
                  <a:gd name="T10" fmla="*/ 0 60000 65536"/>
                  <a:gd name="T11" fmla="*/ 0 60000 65536"/>
                  <a:gd name="T12" fmla="*/ 0 60000 65536"/>
                  <a:gd name="T13" fmla="*/ 0 60000 65536"/>
                  <a:gd name="T14" fmla="*/ 0 60000 65536"/>
                  <a:gd name="T15" fmla="*/ 0 w 23"/>
                  <a:gd name="T16" fmla="*/ 0 h 15"/>
                  <a:gd name="T17" fmla="*/ 23 w 23"/>
                  <a:gd name="T18" fmla="*/ 15 h 15"/>
                </a:gdLst>
                <a:ahLst/>
                <a:cxnLst>
                  <a:cxn ang="T10">
                    <a:pos x="T0" y="T1"/>
                  </a:cxn>
                  <a:cxn ang="T11">
                    <a:pos x="T2" y="T3"/>
                  </a:cxn>
                  <a:cxn ang="T12">
                    <a:pos x="T4" y="T5"/>
                  </a:cxn>
                  <a:cxn ang="T13">
                    <a:pos x="T6" y="T7"/>
                  </a:cxn>
                  <a:cxn ang="T14">
                    <a:pos x="T8" y="T9"/>
                  </a:cxn>
                </a:cxnLst>
                <a:rect l="T15" t="T16" r="T17" b="T18"/>
                <a:pathLst>
                  <a:path w="23" h="15">
                    <a:moveTo>
                      <a:pt x="0" y="7"/>
                    </a:moveTo>
                    <a:lnTo>
                      <a:pt x="16" y="15"/>
                    </a:lnTo>
                    <a:lnTo>
                      <a:pt x="23" y="7"/>
                    </a:lnTo>
                    <a:lnTo>
                      <a:pt x="8" y="0"/>
                    </a:lnTo>
                    <a:lnTo>
                      <a:pt x="0" y="7"/>
                    </a:lnTo>
                    <a:close/>
                  </a:path>
                </a:pathLst>
              </a:custGeom>
              <a:solidFill>
                <a:srgbClr val="000000"/>
              </a:solidFill>
              <a:ln w="9525">
                <a:noFill/>
                <a:round/>
                <a:headEnd/>
                <a:tailEnd/>
              </a:ln>
            </p:spPr>
            <p:txBody>
              <a:bodyPr>
                <a:prstTxWarp prst="textNoShape">
                  <a:avLst/>
                </a:prstTxWarp>
              </a:bodyPr>
              <a:lstStyle/>
              <a:p>
                <a:endParaRPr lang="en-US"/>
              </a:p>
            </p:txBody>
          </p:sp>
          <p:sp>
            <p:nvSpPr>
              <p:cNvPr id="35994" name="Freeform 153"/>
              <p:cNvSpPr>
                <a:spLocks/>
              </p:cNvSpPr>
              <p:nvPr/>
            </p:nvSpPr>
            <p:spPr bwMode="auto">
              <a:xfrm>
                <a:off x="2025" y="1233"/>
                <a:ext cx="24" cy="12"/>
              </a:xfrm>
              <a:custGeom>
                <a:avLst/>
                <a:gdLst>
                  <a:gd name="T0" fmla="*/ 0 w 24"/>
                  <a:gd name="T1" fmla="*/ 0 h 8"/>
                  <a:gd name="T2" fmla="*/ 8 w 24"/>
                  <a:gd name="T3" fmla="*/ 12 h 8"/>
                  <a:gd name="T4" fmla="*/ 24 w 24"/>
                  <a:gd name="T5" fmla="*/ 12 h 8"/>
                  <a:gd name="T6" fmla="*/ 16 w 24"/>
                  <a:gd name="T7" fmla="*/ 0 h 8"/>
                  <a:gd name="T8" fmla="*/ 0 w 24"/>
                  <a:gd name="T9" fmla="*/ 0 h 8"/>
                  <a:gd name="T10" fmla="*/ 0 60000 65536"/>
                  <a:gd name="T11" fmla="*/ 0 60000 65536"/>
                  <a:gd name="T12" fmla="*/ 0 60000 65536"/>
                  <a:gd name="T13" fmla="*/ 0 60000 65536"/>
                  <a:gd name="T14" fmla="*/ 0 60000 65536"/>
                  <a:gd name="T15" fmla="*/ 0 w 24"/>
                  <a:gd name="T16" fmla="*/ 0 h 8"/>
                  <a:gd name="T17" fmla="*/ 24 w 24"/>
                  <a:gd name="T18" fmla="*/ 8 h 8"/>
                </a:gdLst>
                <a:ahLst/>
                <a:cxnLst>
                  <a:cxn ang="T10">
                    <a:pos x="T0" y="T1"/>
                  </a:cxn>
                  <a:cxn ang="T11">
                    <a:pos x="T2" y="T3"/>
                  </a:cxn>
                  <a:cxn ang="T12">
                    <a:pos x="T4" y="T5"/>
                  </a:cxn>
                  <a:cxn ang="T13">
                    <a:pos x="T6" y="T7"/>
                  </a:cxn>
                  <a:cxn ang="T14">
                    <a:pos x="T8" y="T9"/>
                  </a:cxn>
                </a:cxnLst>
                <a:rect l="T15" t="T16" r="T17" b="T18"/>
                <a:pathLst>
                  <a:path w="24" h="8">
                    <a:moveTo>
                      <a:pt x="0" y="0"/>
                    </a:moveTo>
                    <a:lnTo>
                      <a:pt x="8" y="8"/>
                    </a:lnTo>
                    <a:lnTo>
                      <a:pt x="24" y="8"/>
                    </a:lnTo>
                    <a:lnTo>
                      <a:pt x="16"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5995" name="Freeform 154"/>
              <p:cNvSpPr>
                <a:spLocks/>
              </p:cNvSpPr>
              <p:nvPr/>
            </p:nvSpPr>
            <p:spPr bwMode="auto">
              <a:xfrm>
                <a:off x="2063" y="1268"/>
                <a:ext cx="23" cy="24"/>
              </a:xfrm>
              <a:custGeom>
                <a:avLst/>
                <a:gdLst>
                  <a:gd name="T0" fmla="*/ 0 w 23"/>
                  <a:gd name="T1" fmla="*/ 12 h 16"/>
                  <a:gd name="T2" fmla="*/ 16 w 23"/>
                  <a:gd name="T3" fmla="*/ 24 h 16"/>
                  <a:gd name="T4" fmla="*/ 23 w 23"/>
                  <a:gd name="T5" fmla="*/ 12 h 16"/>
                  <a:gd name="T6" fmla="*/ 8 w 23"/>
                  <a:gd name="T7" fmla="*/ 0 h 16"/>
                  <a:gd name="T8" fmla="*/ 0 w 23"/>
                  <a:gd name="T9" fmla="*/ 12 h 16"/>
                  <a:gd name="T10" fmla="*/ 0 60000 65536"/>
                  <a:gd name="T11" fmla="*/ 0 60000 65536"/>
                  <a:gd name="T12" fmla="*/ 0 60000 65536"/>
                  <a:gd name="T13" fmla="*/ 0 60000 65536"/>
                  <a:gd name="T14" fmla="*/ 0 60000 65536"/>
                  <a:gd name="T15" fmla="*/ 0 w 23"/>
                  <a:gd name="T16" fmla="*/ 0 h 16"/>
                  <a:gd name="T17" fmla="*/ 23 w 23"/>
                  <a:gd name="T18" fmla="*/ 16 h 16"/>
                </a:gdLst>
                <a:ahLst/>
                <a:cxnLst>
                  <a:cxn ang="T10">
                    <a:pos x="T0" y="T1"/>
                  </a:cxn>
                  <a:cxn ang="T11">
                    <a:pos x="T2" y="T3"/>
                  </a:cxn>
                  <a:cxn ang="T12">
                    <a:pos x="T4" y="T5"/>
                  </a:cxn>
                  <a:cxn ang="T13">
                    <a:pos x="T6" y="T7"/>
                  </a:cxn>
                  <a:cxn ang="T14">
                    <a:pos x="T8" y="T9"/>
                  </a:cxn>
                </a:cxnLst>
                <a:rect l="T15" t="T16" r="T17" b="T18"/>
                <a:pathLst>
                  <a:path w="23" h="16">
                    <a:moveTo>
                      <a:pt x="0" y="8"/>
                    </a:moveTo>
                    <a:lnTo>
                      <a:pt x="16" y="16"/>
                    </a:lnTo>
                    <a:lnTo>
                      <a:pt x="23" y="8"/>
                    </a:lnTo>
                    <a:lnTo>
                      <a:pt x="8" y="0"/>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5996" name="Freeform 155"/>
              <p:cNvSpPr>
                <a:spLocks/>
              </p:cNvSpPr>
              <p:nvPr/>
            </p:nvSpPr>
            <p:spPr bwMode="auto">
              <a:xfrm>
                <a:off x="2108" y="1292"/>
                <a:ext cx="24" cy="11"/>
              </a:xfrm>
              <a:custGeom>
                <a:avLst/>
                <a:gdLst>
                  <a:gd name="T0" fmla="*/ 0 w 24"/>
                  <a:gd name="T1" fmla="*/ 0 h 7"/>
                  <a:gd name="T2" fmla="*/ 8 w 24"/>
                  <a:gd name="T3" fmla="*/ 11 h 7"/>
                  <a:gd name="T4" fmla="*/ 24 w 24"/>
                  <a:gd name="T5" fmla="*/ 11 h 7"/>
                  <a:gd name="T6" fmla="*/ 16 w 24"/>
                  <a:gd name="T7" fmla="*/ 0 h 7"/>
                  <a:gd name="T8" fmla="*/ 0 w 24"/>
                  <a:gd name="T9" fmla="*/ 0 h 7"/>
                  <a:gd name="T10" fmla="*/ 0 60000 65536"/>
                  <a:gd name="T11" fmla="*/ 0 60000 65536"/>
                  <a:gd name="T12" fmla="*/ 0 60000 65536"/>
                  <a:gd name="T13" fmla="*/ 0 60000 65536"/>
                  <a:gd name="T14" fmla="*/ 0 60000 65536"/>
                  <a:gd name="T15" fmla="*/ 0 w 24"/>
                  <a:gd name="T16" fmla="*/ 0 h 7"/>
                  <a:gd name="T17" fmla="*/ 24 w 24"/>
                  <a:gd name="T18" fmla="*/ 7 h 7"/>
                </a:gdLst>
                <a:ahLst/>
                <a:cxnLst>
                  <a:cxn ang="T10">
                    <a:pos x="T0" y="T1"/>
                  </a:cxn>
                  <a:cxn ang="T11">
                    <a:pos x="T2" y="T3"/>
                  </a:cxn>
                  <a:cxn ang="T12">
                    <a:pos x="T4" y="T5"/>
                  </a:cxn>
                  <a:cxn ang="T13">
                    <a:pos x="T6" y="T7"/>
                  </a:cxn>
                  <a:cxn ang="T14">
                    <a:pos x="T8" y="T9"/>
                  </a:cxn>
                </a:cxnLst>
                <a:rect l="T15" t="T16" r="T17" b="T18"/>
                <a:pathLst>
                  <a:path w="24" h="7">
                    <a:moveTo>
                      <a:pt x="0" y="0"/>
                    </a:moveTo>
                    <a:lnTo>
                      <a:pt x="8" y="7"/>
                    </a:lnTo>
                    <a:lnTo>
                      <a:pt x="24" y="7"/>
                    </a:lnTo>
                    <a:lnTo>
                      <a:pt x="16"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5997" name="Freeform 156"/>
              <p:cNvSpPr>
                <a:spLocks/>
              </p:cNvSpPr>
              <p:nvPr/>
            </p:nvSpPr>
            <p:spPr bwMode="auto">
              <a:xfrm>
                <a:off x="2155" y="1315"/>
                <a:ext cx="7" cy="24"/>
              </a:xfrm>
              <a:custGeom>
                <a:avLst/>
                <a:gdLst>
                  <a:gd name="T0" fmla="*/ 0 w 8"/>
                  <a:gd name="T1" fmla="*/ 12 h 16"/>
                  <a:gd name="T2" fmla="*/ 7 w 8"/>
                  <a:gd name="T3" fmla="*/ 0 h 16"/>
                  <a:gd name="T4" fmla="*/ 7 w 8"/>
                  <a:gd name="T5" fmla="*/ 12 h 16"/>
                  <a:gd name="T6" fmla="*/ 0 w 8"/>
                  <a:gd name="T7" fmla="*/ 24 h 16"/>
                  <a:gd name="T8" fmla="*/ 0 w 8"/>
                  <a:gd name="T9" fmla="*/ 12 h 16"/>
                  <a:gd name="T10" fmla="*/ 0 60000 65536"/>
                  <a:gd name="T11" fmla="*/ 0 60000 65536"/>
                  <a:gd name="T12" fmla="*/ 0 60000 65536"/>
                  <a:gd name="T13" fmla="*/ 0 60000 65536"/>
                  <a:gd name="T14" fmla="*/ 0 60000 65536"/>
                  <a:gd name="T15" fmla="*/ 0 w 8"/>
                  <a:gd name="T16" fmla="*/ 0 h 16"/>
                  <a:gd name="T17" fmla="*/ 8 w 8"/>
                  <a:gd name="T18" fmla="*/ 16 h 16"/>
                </a:gdLst>
                <a:ahLst/>
                <a:cxnLst>
                  <a:cxn ang="T10">
                    <a:pos x="T0" y="T1"/>
                  </a:cxn>
                  <a:cxn ang="T11">
                    <a:pos x="T2" y="T3"/>
                  </a:cxn>
                  <a:cxn ang="T12">
                    <a:pos x="T4" y="T5"/>
                  </a:cxn>
                  <a:cxn ang="T13">
                    <a:pos x="T6" y="T7"/>
                  </a:cxn>
                  <a:cxn ang="T14">
                    <a:pos x="T8" y="T9"/>
                  </a:cxn>
                </a:cxnLst>
                <a:rect l="T15" t="T16" r="T17" b="T18"/>
                <a:pathLst>
                  <a:path w="8" h="16">
                    <a:moveTo>
                      <a:pt x="0" y="8"/>
                    </a:moveTo>
                    <a:lnTo>
                      <a:pt x="8" y="0"/>
                    </a:lnTo>
                    <a:lnTo>
                      <a:pt x="8" y="8"/>
                    </a:lnTo>
                    <a:lnTo>
                      <a:pt x="0" y="16"/>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5998" name="Freeform 157"/>
              <p:cNvSpPr>
                <a:spLocks/>
              </p:cNvSpPr>
              <p:nvPr/>
            </p:nvSpPr>
            <p:spPr bwMode="auto">
              <a:xfrm>
                <a:off x="2146" y="1328"/>
                <a:ext cx="23" cy="22"/>
              </a:xfrm>
              <a:custGeom>
                <a:avLst/>
                <a:gdLst>
                  <a:gd name="T0" fmla="*/ 0 w 23"/>
                  <a:gd name="T1" fmla="*/ 12 h 15"/>
                  <a:gd name="T2" fmla="*/ 16 w 23"/>
                  <a:gd name="T3" fmla="*/ 22 h 15"/>
                  <a:gd name="T4" fmla="*/ 23 w 23"/>
                  <a:gd name="T5" fmla="*/ 12 h 15"/>
                  <a:gd name="T6" fmla="*/ 8 w 23"/>
                  <a:gd name="T7" fmla="*/ 0 h 15"/>
                  <a:gd name="T8" fmla="*/ 0 w 23"/>
                  <a:gd name="T9" fmla="*/ 12 h 15"/>
                  <a:gd name="T10" fmla="*/ 0 60000 65536"/>
                  <a:gd name="T11" fmla="*/ 0 60000 65536"/>
                  <a:gd name="T12" fmla="*/ 0 60000 65536"/>
                  <a:gd name="T13" fmla="*/ 0 60000 65536"/>
                  <a:gd name="T14" fmla="*/ 0 60000 65536"/>
                  <a:gd name="T15" fmla="*/ 0 w 23"/>
                  <a:gd name="T16" fmla="*/ 0 h 15"/>
                  <a:gd name="T17" fmla="*/ 23 w 23"/>
                  <a:gd name="T18" fmla="*/ 15 h 15"/>
                </a:gdLst>
                <a:ahLst/>
                <a:cxnLst>
                  <a:cxn ang="T10">
                    <a:pos x="T0" y="T1"/>
                  </a:cxn>
                  <a:cxn ang="T11">
                    <a:pos x="T2" y="T3"/>
                  </a:cxn>
                  <a:cxn ang="T12">
                    <a:pos x="T4" y="T5"/>
                  </a:cxn>
                  <a:cxn ang="T13">
                    <a:pos x="T6" y="T7"/>
                  </a:cxn>
                  <a:cxn ang="T14">
                    <a:pos x="T8" y="T9"/>
                  </a:cxn>
                </a:cxnLst>
                <a:rect l="T15" t="T16" r="T17" b="T18"/>
                <a:pathLst>
                  <a:path w="23" h="15">
                    <a:moveTo>
                      <a:pt x="0" y="8"/>
                    </a:moveTo>
                    <a:lnTo>
                      <a:pt x="16" y="15"/>
                    </a:lnTo>
                    <a:lnTo>
                      <a:pt x="23" y="8"/>
                    </a:lnTo>
                    <a:lnTo>
                      <a:pt x="8" y="0"/>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5999" name="Freeform 158"/>
              <p:cNvSpPr>
                <a:spLocks/>
              </p:cNvSpPr>
              <p:nvPr/>
            </p:nvSpPr>
            <p:spPr bwMode="auto">
              <a:xfrm>
                <a:off x="2184" y="1362"/>
                <a:ext cx="24" cy="23"/>
              </a:xfrm>
              <a:custGeom>
                <a:avLst/>
                <a:gdLst>
                  <a:gd name="T0" fmla="*/ 0 w 23"/>
                  <a:gd name="T1" fmla="*/ 12 h 15"/>
                  <a:gd name="T2" fmla="*/ 16 w 23"/>
                  <a:gd name="T3" fmla="*/ 23 h 15"/>
                  <a:gd name="T4" fmla="*/ 24 w 23"/>
                  <a:gd name="T5" fmla="*/ 12 h 15"/>
                  <a:gd name="T6" fmla="*/ 7 w 23"/>
                  <a:gd name="T7" fmla="*/ 0 h 15"/>
                  <a:gd name="T8" fmla="*/ 0 w 23"/>
                  <a:gd name="T9" fmla="*/ 12 h 15"/>
                  <a:gd name="T10" fmla="*/ 0 60000 65536"/>
                  <a:gd name="T11" fmla="*/ 0 60000 65536"/>
                  <a:gd name="T12" fmla="*/ 0 60000 65536"/>
                  <a:gd name="T13" fmla="*/ 0 60000 65536"/>
                  <a:gd name="T14" fmla="*/ 0 60000 65536"/>
                  <a:gd name="T15" fmla="*/ 0 w 23"/>
                  <a:gd name="T16" fmla="*/ 0 h 15"/>
                  <a:gd name="T17" fmla="*/ 23 w 23"/>
                  <a:gd name="T18" fmla="*/ 15 h 15"/>
                </a:gdLst>
                <a:ahLst/>
                <a:cxnLst>
                  <a:cxn ang="T10">
                    <a:pos x="T0" y="T1"/>
                  </a:cxn>
                  <a:cxn ang="T11">
                    <a:pos x="T2" y="T3"/>
                  </a:cxn>
                  <a:cxn ang="T12">
                    <a:pos x="T4" y="T5"/>
                  </a:cxn>
                  <a:cxn ang="T13">
                    <a:pos x="T6" y="T7"/>
                  </a:cxn>
                  <a:cxn ang="T14">
                    <a:pos x="T8" y="T9"/>
                  </a:cxn>
                </a:cxnLst>
                <a:rect l="T15" t="T16" r="T17" b="T18"/>
                <a:pathLst>
                  <a:path w="23" h="15">
                    <a:moveTo>
                      <a:pt x="0" y="8"/>
                    </a:moveTo>
                    <a:lnTo>
                      <a:pt x="15" y="15"/>
                    </a:lnTo>
                    <a:lnTo>
                      <a:pt x="23" y="8"/>
                    </a:lnTo>
                    <a:lnTo>
                      <a:pt x="7" y="0"/>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6000" name="Freeform 159"/>
              <p:cNvSpPr>
                <a:spLocks/>
              </p:cNvSpPr>
              <p:nvPr/>
            </p:nvSpPr>
            <p:spPr bwMode="auto">
              <a:xfrm>
                <a:off x="2222" y="1410"/>
                <a:ext cx="24" cy="22"/>
              </a:xfrm>
              <a:custGeom>
                <a:avLst/>
                <a:gdLst>
                  <a:gd name="T0" fmla="*/ 0 w 24"/>
                  <a:gd name="T1" fmla="*/ 12 h 15"/>
                  <a:gd name="T2" fmla="*/ 16 w 24"/>
                  <a:gd name="T3" fmla="*/ 22 h 15"/>
                  <a:gd name="T4" fmla="*/ 24 w 24"/>
                  <a:gd name="T5" fmla="*/ 12 h 15"/>
                  <a:gd name="T6" fmla="*/ 8 w 24"/>
                  <a:gd name="T7" fmla="*/ 0 h 15"/>
                  <a:gd name="T8" fmla="*/ 0 w 24"/>
                  <a:gd name="T9" fmla="*/ 12 h 15"/>
                  <a:gd name="T10" fmla="*/ 0 60000 65536"/>
                  <a:gd name="T11" fmla="*/ 0 60000 65536"/>
                  <a:gd name="T12" fmla="*/ 0 60000 65536"/>
                  <a:gd name="T13" fmla="*/ 0 60000 65536"/>
                  <a:gd name="T14" fmla="*/ 0 60000 65536"/>
                  <a:gd name="T15" fmla="*/ 0 w 24"/>
                  <a:gd name="T16" fmla="*/ 0 h 15"/>
                  <a:gd name="T17" fmla="*/ 24 w 24"/>
                  <a:gd name="T18" fmla="*/ 15 h 15"/>
                </a:gdLst>
                <a:ahLst/>
                <a:cxnLst>
                  <a:cxn ang="T10">
                    <a:pos x="T0" y="T1"/>
                  </a:cxn>
                  <a:cxn ang="T11">
                    <a:pos x="T2" y="T3"/>
                  </a:cxn>
                  <a:cxn ang="T12">
                    <a:pos x="T4" y="T5"/>
                  </a:cxn>
                  <a:cxn ang="T13">
                    <a:pos x="T6" y="T7"/>
                  </a:cxn>
                  <a:cxn ang="T14">
                    <a:pos x="T8" y="T9"/>
                  </a:cxn>
                </a:cxnLst>
                <a:rect l="T15" t="T16" r="T17" b="T18"/>
                <a:pathLst>
                  <a:path w="24" h="15">
                    <a:moveTo>
                      <a:pt x="0" y="8"/>
                    </a:moveTo>
                    <a:lnTo>
                      <a:pt x="16" y="15"/>
                    </a:lnTo>
                    <a:lnTo>
                      <a:pt x="24" y="8"/>
                    </a:lnTo>
                    <a:lnTo>
                      <a:pt x="8" y="0"/>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6001" name="Freeform 160"/>
              <p:cNvSpPr>
                <a:spLocks/>
              </p:cNvSpPr>
              <p:nvPr/>
            </p:nvSpPr>
            <p:spPr bwMode="auto">
              <a:xfrm>
                <a:off x="2268" y="1445"/>
                <a:ext cx="24" cy="12"/>
              </a:xfrm>
              <a:custGeom>
                <a:avLst/>
                <a:gdLst>
                  <a:gd name="T0" fmla="*/ 0 w 23"/>
                  <a:gd name="T1" fmla="*/ 0 h 8"/>
                  <a:gd name="T2" fmla="*/ 7 w 23"/>
                  <a:gd name="T3" fmla="*/ 12 h 8"/>
                  <a:gd name="T4" fmla="*/ 24 w 23"/>
                  <a:gd name="T5" fmla="*/ 12 h 8"/>
                  <a:gd name="T6" fmla="*/ 16 w 23"/>
                  <a:gd name="T7" fmla="*/ 0 h 8"/>
                  <a:gd name="T8" fmla="*/ 0 w 23"/>
                  <a:gd name="T9" fmla="*/ 0 h 8"/>
                  <a:gd name="T10" fmla="*/ 0 60000 65536"/>
                  <a:gd name="T11" fmla="*/ 0 60000 65536"/>
                  <a:gd name="T12" fmla="*/ 0 60000 65536"/>
                  <a:gd name="T13" fmla="*/ 0 60000 65536"/>
                  <a:gd name="T14" fmla="*/ 0 60000 65536"/>
                  <a:gd name="T15" fmla="*/ 0 w 23"/>
                  <a:gd name="T16" fmla="*/ 0 h 8"/>
                  <a:gd name="T17" fmla="*/ 23 w 23"/>
                  <a:gd name="T18" fmla="*/ 8 h 8"/>
                </a:gdLst>
                <a:ahLst/>
                <a:cxnLst>
                  <a:cxn ang="T10">
                    <a:pos x="T0" y="T1"/>
                  </a:cxn>
                  <a:cxn ang="T11">
                    <a:pos x="T2" y="T3"/>
                  </a:cxn>
                  <a:cxn ang="T12">
                    <a:pos x="T4" y="T5"/>
                  </a:cxn>
                  <a:cxn ang="T13">
                    <a:pos x="T6" y="T7"/>
                  </a:cxn>
                  <a:cxn ang="T14">
                    <a:pos x="T8" y="T9"/>
                  </a:cxn>
                </a:cxnLst>
                <a:rect l="T15" t="T16" r="T17" b="T18"/>
                <a:pathLst>
                  <a:path w="23" h="8">
                    <a:moveTo>
                      <a:pt x="0" y="0"/>
                    </a:moveTo>
                    <a:lnTo>
                      <a:pt x="7" y="8"/>
                    </a:lnTo>
                    <a:lnTo>
                      <a:pt x="23" y="8"/>
                    </a:lnTo>
                    <a:lnTo>
                      <a:pt x="15"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6002" name="Freeform 161"/>
              <p:cNvSpPr>
                <a:spLocks/>
              </p:cNvSpPr>
              <p:nvPr/>
            </p:nvSpPr>
            <p:spPr bwMode="auto">
              <a:xfrm>
                <a:off x="2305" y="1480"/>
                <a:ext cx="24" cy="11"/>
              </a:xfrm>
              <a:custGeom>
                <a:avLst/>
                <a:gdLst>
                  <a:gd name="T0" fmla="*/ 0 w 24"/>
                  <a:gd name="T1" fmla="*/ 0 h 8"/>
                  <a:gd name="T2" fmla="*/ 8 w 24"/>
                  <a:gd name="T3" fmla="*/ 11 h 8"/>
                  <a:gd name="T4" fmla="*/ 24 w 24"/>
                  <a:gd name="T5" fmla="*/ 11 h 8"/>
                  <a:gd name="T6" fmla="*/ 16 w 24"/>
                  <a:gd name="T7" fmla="*/ 0 h 8"/>
                  <a:gd name="T8" fmla="*/ 0 w 24"/>
                  <a:gd name="T9" fmla="*/ 0 h 8"/>
                  <a:gd name="T10" fmla="*/ 0 60000 65536"/>
                  <a:gd name="T11" fmla="*/ 0 60000 65536"/>
                  <a:gd name="T12" fmla="*/ 0 60000 65536"/>
                  <a:gd name="T13" fmla="*/ 0 60000 65536"/>
                  <a:gd name="T14" fmla="*/ 0 60000 65536"/>
                  <a:gd name="T15" fmla="*/ 0 w 24"/>
                  <a:gd name="T16" fmla="*/ 0 h 8"/>
                  <a:gd name="T17" fmla="*/ 24 w 24"/>
                  <a:gd name="T18" fmla="*/ 8 h 8"/>
                </a:gdLst>
                <a:ahLst/>
                <a:cxnLst>
                  <a:cxn ang="T10">
                    <a:pos x="T0" y="T1"/>
                  </a:cxn>
                  <a:cxn ang="T11">
                    <a:pos x="T2" y="T3"/>
                  </a:cxn>
                  <a:cxn ang="T12">
                    <a:pos x="T4" y="T5"/>
                  </a:cxn>
                  <a:cxn ang="T13">
                    <a:pos x="T6" y="T7"/>
                  </a:cxn>
                  <a:cxn ang="T14">
                    <a:pos x="T8" y="T9"/>
                  </a:cxn>
                </a:cxnLst>
                <a:rect l="T15" t="T16" r="T17" b="T18"/>
                <a:pathLst>
                  <a:path w="24" h="8">
                    <a:moveTo>
                      <a:pt x="0" y="0"/>
                    </a:moveTo>
                    <a:lnTo>
                      <a:pt x="8" y="8"/>
                    </a:lnTo>
                    <a:lnTo>
                      <a:pt x="24" y="8"/>
                    </a:lnTo>
                    <a:lnTo>
                      <a:pt x="16"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6003" name="Freeform 162"/>
              <p:cNvSpPr>
                <a:spLocks/>
              </p:cNvSpPr>
              <p:nvPr/>
            </p:nvSpPr>
            <p:spPr bwMode="auto">
              <a:xfrm>
                <a:off x="2336" y="1504"/>
                <a:ext cx="15" cy="23"/>
              </a:xfrm>
              <a:custGeom>
                <a:avLst/>
                <a:gdLst>
                  <a:gd name="T0" fmla="*/ 0 w 16"/>
                  <a:gd name="T1" fmla="*/ 0 h 15"/>
                  <a:gd name="T2" fmla="*/ 8 w 16"/>
                  <a:gd name="T3" fmla="*/ 23 h 15"/>
                  <a:gd name="T4" fmla="*/ 15 w 16"/>
                  <a:gd name="T5" fmla="*/ 23 h 15"/>
                  <a:gd name="T6" fmla="*/ 8 w 16"/>
                  <a:gd name="T7" fmla="*/ 0 h 15"/>
                  <a:gd name="T8" fmla="*/ 0 w 16"/>
                  <a:gd name="T9" fmla="*/ 0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0"/>
                    </a:moveTo>
                    <a:lnTo>
                      <a:pt x="8" y="15"/>
                    </a:lnTo>
                    <a:lnTo>
                      <a:pt x="16" y="15"/>
                    </a:lnTo>
                    <a:lnTo>
                      <a:pt x="8"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6004" name="Freeform 163"/>
              <p:cNvSpPr>
                <a:spLocks/>
              </p:cNvSpPr>
              <p:nvPr/>
            </p:nvSpPr>
            <p:spPr bwMode="auto">
              <a:xfrm>
                <a:off x="2358" y="1562"/>
                <a:ext cx="16" cy="24"/>
              </a:xfrm>
              <a:custGeom>
                <a:avLst/>
                <a:gdLst>
                  <a:gd name="T0" fmla="*/ 0 w 16"/>
                  <a:gd name="T1" fmla="*/ 0 h 16"/>
                  <a:gd name="T2" fmla="*/ 8 w 16"/>
                  <a:gd name="T3" fmla="*/ 24 h 16"/>
                  <a:gd name="T4" fmla="*/ 16 w 16"/>
                  <a:gd name="T5" fmla="*/ 24 h 16"/>
                  <a:gd name="T6" fmla="*/ 8 w 16"/>
                  <a:gd name="T7" fmla="*/ 0 h 16"/>
                  <a:gd name="T8" fmla="*/ 0 w 16"/>
                  <a:gd name="T9" fmla="*/ 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0"/>
                    </a:moveTo>
                    <a:lnTo>
                      <a:pt x="8" y="16"/>
                    </a:lnTo>
                    <a:lnTo>
                      <a:pt x="16" y="16"/>
                    </a:lnTo>
                    <a:lnTo>
                      <a:pt x="8"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6005" name="Freeform 164"/>
              <p:cNvSpPr>
                <a:spLocks/>
              </p:cNvSpPr>
              <p:nvPr/>
            </p:nvSpPr>
            <p:spPr bwMode="auto">
              <a:xfrm>
                <a:off x="2382" y="1633"/>
                <a:ext cx="15" cy="23"/>
              </a:xfrm>
              <a:custGeom>
                <a:avLst/>
                <a:gdLst>
                  <a:gd name="T0" fmla="*/ 0 w 15"/>
                  <a:gd name="T1" fmla="*/ 0 h 15"/>
                  <a:gd name="T2" fmla="*/ 7 w 15"/>
                  <a:gd name="T3" fmla="*/ 23 h 15"/>
                  <a:gd name="T4" fmla="*/ 15 w 15"/>
                  <a:gd name="T5" fmla="*/ 23 h 15"/>
                  <a:gd name="T6" fmla="*/ 7 w 15"/>
                  <a:gd name="T7" fmla="*/ 0 h 15"/>
                  <a:gd name="T8" fmla="*/ 0 w 15"/>
                  <a:gd name="T9" fmla="*/ 0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0"/>
                    </a:moveTo>
                    <a:lnTo>
                      <a:pt x="7" y="15"/>
                    </a:lnTo>
                    <a:lnTo>
                      <a:pt x="15" y="15"/>
                    </a:lnTo>
                    <a:lnTo>
                      <a:pt x="7"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6006" name="Freeform 165"/>
              <p:cNvSpPr>
                <a:spLocks/>
              </p:cNvSpPr>
              <p:nvPr/>
            </p:nvSpPr>
            <p:spPr bwMode="auto">
              <a:xfrm>
                <a:off x="2405" y="1692"/>
                <a:ext cx="15" cy="24"/>
              </a:xfrm>
              <a:custGeom>
                <a:avLst/>
                <a:gdLst>
                  <a:gd name="T0" fmla="*/ 0 w 15"/>
                  <a:gd name="T1" fmla="*/ 0 h 16"/>
                  <a:gd name="T2" fmla="*/ 8 w 15"/>
                  <a:gd name="T3" fmla="*/ 24 h 16"/>
                  <a:gd name="T4" fmla="*/ 15 w 15"/>
                  <a:gd name="T5" fmla="*/ 24 h 16"/>
                  <a:gd name="T6" fmla="*/ 8 w 15"/>
                  <a:gd name="T7" fmla="*/ 0 h 16"/>
                  <a:gd name="T8" fmla="*/ 0 w 15"/>
                  <a:gd name="T9" fmla="*/ 0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0"/>
                    </a:moveTo>
                    <a:lnTo>
                      <a:pt x="8" y="16"/>
                    </a:lnTo>
                    <a:lnTo>
                      <a:pt x="15" y="16"/>
                    </a:lnTo>
                    <a:lnTo>
                      <a:pt x="8"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6007" name="Rectangle 166"/>
              <p:cNvSpPr>
                <a:spLocks noChangeArrowheads="1"/>
              </p:cNvSpPr>
              <p:nvPr/>
            </p:nvSpPr>
            <p:spPr bwMode="auto">
              <a:xfrm>
                <a:off x="2427" y="1764"/>
                <a:ext cx="8" cy="10"/>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6008" name="Freeform 167"/>
              <p:cNvSpPr>
                <a:spLocks/>
              </p:cNvSpPr>
              <p:nvPr/>
            </p:nvSpPr>
            <p:spPr bwMode="auto">
              <a:xfrm>
                <a:off x="2442" y="1821"/>
                <a:ext cx="16" cy="25"/>
              </a:xfrm>
              <a:custGeom>
                <a:avLst/>
                <a:gdLst>
                  <a:gd name="T0" fmla="*/ 0 w 16"/>
                  <a:gd name="T1" fmla="*/ 0 h 16"/>
                  <a:gd name="T2" fmla="*/ 8 w 16"/>
                  <a:gd name="T3" fmla="*/ 25 h 16"/>
                  <a:gd name="T4" fmla="*/ 16 w 16"/>
                  <a:gd name="T5" fmla="*/ 25 h 16"/>
                  <a:gd name="T6" fmla="*/ 8 w 16"/>
                  <a:gd name="T7" fmla="*/ 0 h 16"/>
                  <a:gd name="T8" fmla="*/ 0 w 16"/>
                  <a:gd name="T9" fmla="*/ 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0"/>
                    </a:moveTo>
                    <a:lnTo>
                      <a:pt x="8" y="16"/>
                    </a:lnTo>
                    <a:lnTo>
                      <a:pt x="16" y="16"/>
                    </a:lnTo>
                    <a:lnTo>
                      <a:pt x="8"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6009" name="Freeform 168"/>
              <p:cNvSpPr>
                <a:spLocks/>
              </p:cNvSpPr>
              <p:nvPr/>
            </p:nvSpPr>
            <p:spPr bwMode="auto">
              <a:xfrm>
                <a:off x="2465" y="1881"/>
                <a:ext cx="15" cy="22"/>
              </a:xfrm>
              <a:custGeom>
                <a:avLst/>
                <a:gdLst>
                  <a:gd name="T0" fmla="*/ 0 w 15"/>
                  <a:gd name="T1" fmla="*/ 0 h 15"/>
                  <a:gd name="T2" fmla="*/ 7 w 15"/>
                  <a:gd name="T3" fmla="*/ 22 h 15"/>
                  <a:gd name="T4" fmla="*/ 15 w 15"/>
                  <a:gd name="T5" fmla="*/ 22 h 15"/>
                  <a:gd name="T6" fmla="*/ 7 w 15"/>
                  <a:gd name="T7" fmla="*/ 0 h 15"/>
                  <a:gd name="T8" fmla="*/ 0 w 15"/>
                  <a:gd name="T9" fmla="*/ 0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0"/>
                    </a:moveTo>
                    <a:lnTo>
                      <a:pt x="7" y="15"/>
                    </a:lnTo>
                    <a:lnTo>
                      <a:pt x="15" y="15"/>
                    </a:lnTo>
                    <a:lnTo>
                      <a:pt x="7"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6010" name="Freeform 169"/>
              <p:cNvSpPr>
                <a:spLocks/>
              </p:cNvSpPr>
              <p:nvPr/>
            </p:nvSpPr>
            <p:spPr bwMode="auto">
              <a:xfrm>
                <a:off x="2480" y="1950"/>
                <a:ext cx="23" cy="13"/>
              </a:xfrm>
              <a:custGeom>
                <a:avLst/>
                <a:gdLst>
                  <a:gd name="T0" fmla="*/ 0 w 23"/>
                  <a:gd name="T1" fmla="*/ 0 h 8"/>
                  <a:gd name="T2" fmla="*/ 8 w 23"/>
                  <a:gd name="T3" fmla="*/ 13 h 8"/>
                  <a:gd name="T4" fmla="*/ 23 w 23"/>
                  <a:gd name="T5" fmla="*/ 13 h 8"/>
                  <a:gd name="T6" fmla="*/ 16 w 23"/>
                  <a:gd name="T7" fmla="*/ 0 h 8"/>
                  <a:gd name="T8" fmla="*/ 0 w 23"/>
                  <a:gd name="T9" fmla="*/ 0 h 8"/>
                  <a:gd name="T10" fmla="*/ 0 60000 65536"/>
                  <a:gd name="T11" fmla="*/ 0 60000 65536"/>
                  <a:gd name="T12" fmla="*/ 0 60000 65536"/>
                  <a:gd name="T13" fmla="*/ 0 60000 65536"/>
                  <a:gd name="T14" fmla="*/ 0 60000 65536"/>
                  <a:gd name="T15" fmla="*/ 0 w 23"/>
                  <a:gd name="T16" fmla="*/ 0 h 8"/>
                  <a:gd name="T17" fmla="*/ 23 w 23"/>
                  <a:gd name="T18" fmla="*/ 8 h 8"/>
                </a:gdLst>
                <a:ahLst/>
                <a:cxnLst>
                  <a:cxn ang="T10">
                    <a:pos x="T0" y="T1"/>
                  </a:cxn>
                  <a:cxn ang="T11">
                    <a:pos x="T2" y="T3"/>
                  </a:cxn>
                  <a:cxn ang="T12">
                    <a:pos x="T4" y="T5"/>
                  </a:cxn>
                  <a:cxn ang="T13">
                    <a:pos x="T6" y="T7"/>
                  </a:cxn>
                  <a:cxn ang="T14">
                    <a:pos x="T8" y="T9"/>
                  </a:cxn>
                </a:cxnLst>
                <a:rect l="T15" t="T16" r="T17" b="T18"/>
                <a:pathLst>
                  <a:path w="23" h="8">
                    <a:moveTo>
                      <a:pt x="0" y="0"/>
                    </a:moveTo>
                    <a:lnTo>
                      <a:pt x="8" y="8"/>
                    </a:lnTo>
                    <a:lnTo>
                      <a:pt x="23" y="8"/>
                    </a:lnTo>
                    <a:lnTo>
                      <a:pt x="16"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6011" name="Freeform 170"/>
              <p:cNvSpPr>
                <a:spLocks/>
              </p:cNvSpPr>
              <p:nvPr/>
            </p:nvSpPr>
            <p:spPr bwMode="auto">
              <a:xfrm>
                <a:off x="2510" y="1987"/>
                <a:ext cx="16" cy="23"/>
              </a:xfrm>
              <a:custGeom>
                <a:avLst/>
                <a:gdLst>
                  <a:gd name="T0" fmla="*/ 0 w 15"/>
                  <a:gd name="T1" fmla="*/ 11 h 15"/>
                  <a:gd name="T2" fmla="*/ 16 w 15"/>
                  <a:gd name="T3" fmla="*/ 0 h 15"/>
                  <a:gd name="T4" fmla="*/ 16 w 15"/>
                  <a:gd name="T5" fmla="*/ 11 h 15"/>
                  <a:gd name="T6" fmla="*/ 0 w 15"/>
                  <a:gd name="T7" fmla="*/ 23 h 15"/>
                  <a:gd name="T8" fmla="*/ 0 w 15"/>
                  <a:gd name="T9" fmla="*/ 11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7"/>
                    </a:moveTo>
                    <a:lnTo>
                      <a:pt x="15" y="0"/>
                    </a:lnTo>
                    <a:lnTo>
                      <a:pt x="15" y="7"/>
                    </a:lnTo>
                    <a:lnTo>
                      <a:pt x="0" y="15"/>
                    </a:lnTo>
                    <a:lnTo>
                      <a:pt x="0" y="7"/>
                    </a:lnTo>
                    <a:close/>
                  </a:path>
                </a:pathLst>
              </a:custGeom>
              <a:solidFill>
                <a:srgbClr val="000000"/>
              </a:solidFill>
              <a:ln w="9525">
                <a:noFill/>
                <a:round/>
                <a:headEnd/>
                <a:tailEnd/>
              </a:ln>
            </p:spPr>
            <p:txBody>
              <a:bodyPr>
                <a:prstTxWarp prst="textNoShape">
                  <a:avLst/>
                </a:prstTxWarp>
              </a:bodyPr>
              <a:lstStyle/>
              <a:p>
                <a:endParaRPr lang="en-US"/>
              </a:p>
            </p:txBody>
          </p:sp>
          <p:sp>
            <p:nvSpPr>
              <p:cNvPr id="36012" name="Freeform 171"/>
              <p:cNvSpPr>
                <a:spLocks/>
              </p:cNvSpPr>
              <p:nvPr/>
            </p:nvSpPr>
            <p:spPr bwMode="auto">
              <a:xfrm>
                <a:off x="2556" y="1974"/>
                <a:ext cx="16" cy="23"/>
              </a:xfrm>
              <a:custGeom>
                <a:avLst/>
                <a:gdLst>
                  <a:gd name="T0" fmla="*/ 0 w 16"/>
                  <a:gd name="T1" fmla="*/ 12 h 15"/>
                  <a:gd name="T2" fmla="*/ 16 w 16"/>
                  <a:gd name="T3" fmla="*/ 0 h 15"/>
                  <a:gd name="T4" fmla="*/ 16 w 16"/>
                  <a:gd name="T5" fmla="*/ 12 h 15"/>
                  <a:gd name="T6" fmla="*/ 0 w 16"/>
                  <a:gd name="T7" fmla="*/ 23 h 15"/>
                  <a:gd name="T8" fmla="*/ 0 w 16"/>
                  <a:gd name="T9" fmla="*/ 12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8"/>
                    </a:moveTo>
                    <a:lnTo>
                      <a:pt x="16" y="0"/>
                    </a:lnTo>
                    <a:lnTo>
                      <a:pt x="16" y="8"/>
                    </a:lnTo>
                    <a:lnTo>
                      <a:pt x="0" y="15"/>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6013" name="Freeform 172"/>
              <p:cNvSpPr>
                <a:spLocks/>
              </p:cNvSpPr>
              <p:nvPr/>
            </p:nvSpPr>
            <p:spPr bwMode="auto">
              <a:xfrm>
                <a:off x="2602" y="1963"/>
                <a:ext cx="15" cy="24"/>
              </a:xfrm>
              <a:custGeom>
                <a:avLst/>
                <a:gdLst>
                  <a:gd name="T0" fmla="*/ 0 w 15"/>
                  <a:gd name="T1" fmla="*/ 12 h 16"/>
                  <a:gd name="T2" fmla="*/ 15 w 15"/>
                  <a:gd name="T3" fmla="*/ 0 h 16"/>
                  <a:gd name="T4" fmla="*/ 15 w 15"/>
                  <a:gd name="T5" fmla="*/ 12 h 16"/>
                  <a:gd name="T6" fmla="*/ 0 w 15"/>
                  <a:gd name="T7" fmla="*/ 24 h 16"/>
                  <a:gd name="T8" fmla="*/ 0 w 15"/>
                  <a:gd name="T9" fmla="*/ 12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8"/>
                    </a:moveTo>
                    <a:lnTo>
                      <a:pt x="15" y="0"/>
                    </a:lnTo>
                    <a:lnTo>
                      <a:pt x="15" y="8"/>
                    </a:lnTo>
                    <a:lnTo>
                      <a:pt x="0" y="16"/>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6014" name="Freeform 173"/>
              <p:cNvSpPr>
                <a:spLocks/>
              </p:cNvSpPr>
              <p:nvPr/>
            </p:nvSpPr>
            <p:spPr bwMode="auto">
              <a:xfrm>
                <a:off x="2639" y="1963"/>
                <a:ext cx="24" cy="24"/>
              </a:xfrm>
              <a:custGeom>
                <a:avLst/>
                <a:gdLst>
                  <a:gd name="T0" fmla="*/ 0 w 24"/>
                  <a:gd name="T1" fmla="*/ 12 h 16"/>
                  <a:gd name="T2" fmla="*/ 16 w 24"/>
                  <a:gd name="T3" fmla="*/ 0 h 16"/>
                  <a:gd name="T4" fmla="*/ 24 w 24"/>
                  <a:gd name="T5" fmla="*/ 12 h 16"/>
                  <a:gd name="T6" fmla="*/ 8 w 24"/>
                  <a:gd name="T7" fmla="*/ 24 h 16"/>
                  <a:gd name="T8" fmla="*/ 0 w 24"/>
                  <a:gd name="T9" fmla="*/ 12 h 16"/>
                  <a:gd name="T10" fmla="*/ 0 60000 65536"/>
                  <a:gd name="T11" fmla="*/ 0 60000 65536"/>
                  <a:gd name="T12" fmla="*/ 0 60000 65536"/>
                  <a:gd name="T13" fmla="*/ 0 60000 65536"/>
                  <a:gd name="T14" fmla="*/ 0 60000 65536"/>
                  <a:gd name="T15" fmla="*/ 0 w 24"/>
                  <a:gd name="T16" fmla="*/ 0 h 16"/>
                  <a:gd name="T17" fmla="*/ 24 w 24"/>
                  <a:gd name="T18" fmla="*/ 16 h 16"/>
                </a:gdLst>
                <a:ahLst/>
                <a:cxnLst>
                  <a:cxn ang="T10">
                    <a:pos x="T0" y="T1"/>
                  </a:cxn>
                  <a:cxn ang="T11">
                    <a:pos x="T2" y="T3"/>
                  </a:cxn>
                  <a:cxn ang="T12">
                    <a:pos x="T4" y="T5"/>
                  </a:cxn>
                  <a:cxn ang="T13">
                    <a:pos x="T6" y="T7"/>
                  </a:cxn>
                  <a:cxn ang="T14">
                    <a:pos x="T8" y="T9"/>
                  </a:cxn>
                </a:cxnLst>
                <a:rect l="T15" t="T16" r="T17" b="T18"/>
                <a:pathLst>
                  <a:path w="24" h="16">
                    <a:moveTo>
                      <a:pt x="0" y="8"/>
                    </a:moveTo>
                    <a:lnTo>
                      <a:pt x="16" y="0"/>
                    </a:lnTo>
                    <a:lnTo>
                      <a:pt x="24" y="8"/>
                    </a:lnTo>
                    <a:lnTo>
                      <a:pt x="8" y="16"/>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6015" name="Freeform 174"/>
              <p:cNvSpPr>
                <a:spLocks/>
              </p:cNvSpPr>
              <p:nvPr/>
            </p:nvSpPr>
            <p:spPr bwMode="auto">
              <a:xfrm>
                <a:off x="2677" y="1963"/>
                <a:ext cx="23" cy="24"/>
              </a:xfrm>
              <a:custGeom>
                <a:avLst/>
                <a:gdLst>
                  <a:gd name="T0" fmla="*/ 0 w 23"/>
                  <a:gd name="T1" fmla="*/ 12 h 16"/>
                  <a:gd name="T2" fmla="*/ 15 w 23"/>
                  <a:gd name="T3" fmla="*/ 24 h 16"/>
                  <a:gd name="T4" fmla="*/ 23 w 23"/>
                  <a:gd name="T5" fmla="*/ 12 h 16"/>
                  <a:gd name="T6" fmla="*/ 8 w 23"/>
                  <a:gd name="T7" fmla="*/ 0 h 16"/>
                  <a:gd name="T8" fmla="*/ 0 w 23"/>
                  <a:gd name="T9" fmla="*/ 12 h 16"/>
                  <a:gd name="T10" fmla="*/ 0 60000 65536"/>
                  <a:gd name="T11" fmla="*/ 0 60000 65536"/>
                  <a:gd name="T12" fmla="*/ 0 60000 65536"/>
                  <a:gd name="T13" fmla="*/ 0 60000 65536"/>
                  <a:gd name="T14" fmla="*/ 0 60000 65536"/>
                  <a:gd name="T15" fmla="*/ 0 w 23"/>
                  <a:gd name="T16" fmla="*/ 0 h 16"/>
                  <a:gd name="T17" fmla="*/ 23 w 23"/>
                  <a:gd name="T18" fmla="*/ 16 h 16"/>
                </a:gdLst>
                <a:ahLst/>
                <a:cxnLst>
                  <a:cxn ang="T10">
                    <a:pos x="T0" y="T1"/>
                  </a:cxn>
                  <a:cxn ang="T11">
                    <a:pos x="T2" y="T3"/>
                  </a:cxn>
                  <a:cxn ang="T12">
                    <a:pos x="T4" y="T5"/>
                  </a:cxn>
                  <a:cxn ang="T13">
                    <a:pos x="T6" y="T7"/>
                  </a:cxn>
                  <a:cxn ang="T14">
                    <a:pos x="T8" y="T9"/>
                  </a:cxn>
                </a:cxnLst>
                <a:rect l="T15" t="T16" r="T17" b="T18"/>
                <a:pathLst>
                  <a:path w="23" h="16">
                    <a:moveTo>
                      <a:pt x="0" y="8"/>
                    </a:moveTo>
                    <a:lnTo>
                      <a:pt x="15" y="16"/>
                    </a:lnTo>
                    <a:lnTo>
                      <a:pt x="23" y="8"/>
                    </a:lnTo>
                    <a:lnTo>
                      <a:pt x="8" y="0"/>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6016" name="Freeform 175"/>
              <p:cNvSpPr>
                <a:spLocks/>
              </p:cNvSpPr>
              <p:nvPr/>
            </p:nvSpPr>
            <p:spPr bwMode="auto">
              <a:xfrm>
                <a:off x="2723" y="1997"/>
                <a:ext cx="23" cy="13"/>
              </a:xfrm>
              <a:custGeom>
                <a:avLst/>
                <a:gdLst>
                  <a:gd name="T0" fmla="*/ 0 w 24"/>
                  <a:gd name="T1" fmla="*/ 0 h 8"/>
                  <a:gd name="T2" fmla="*/ 8 w 24"/>
                  <a:gd name="T3" fmla="*/ 13 h 8"/>
                  <a:gd name="T4" fmla="*/ 23 w 24"/>
                  <a:gd name="T5" fmla="*/ 13 h 8"/>
                  <a:gd name="T6" fmla="*/ 15 w 24"/>
                  <a:gd name="T7" fmla="*/ 0 h 8"/>
                  <a:gd name="T8" fmla="*/ 0 w 24"/>
                  <a:gd name="T9" fmla="*/ 0 h 8"/>
                  <a:gd name="T10" fmla="*/ 0 60000 65536"/>
                  <a:gd name="T11" fmla="*/ 0 60000 65536"/>
                  <a:gd name="T12" fmla="*/ 0 60000 65536"/>
                  <a:gd name="T13" fmla="*/ 0 60000 65536"/>
                  <a:gd name="T14" fmla="*/ 0 60000 65536"/>
                  <a:gd name="T15" fmla="*/ 0 w 24"/>
                  <a:gd name="T16" fmla="*/ 0 h 8"/>
                  <a:gd name="T17" fmla="*/ 24 w 24"/>
                  <a:gd name="T18" fmla="*/ 8 h 8"/>
                </a:gdLst>
                <a:ahLst/>
                <a:cxnLst>
                  <a:cxn ang="T10">
                    <a:pos x="T0" y="T1"/>
                  </a:cxn>
                  <a:cxn ang="T11">
                    <a:pos x="T2" y="T3"/>
                  </a:cxn>
                  <a:cxn ang="T12">
                    <a:pos x="T4" y="T5"/>
                  </a:cxn>
                  <a:cxn ang="T13">
                    <a:pos x="T6" y="T7"/>
                  </a:cxn>
                  <a:cxn ang="T14">
                    <a:pos x="T8" y="T9"/>
                  </a:cxn>
                </a:cxnLst>
                <a:rect l="T15" t="T16" r="T17" b="T18"/>
                <a:pathLst>
                  <a:path w="24" h="8">
                    <a:moveTo>
                      <a:pt x="0" y="0"/>
                    </a:moveTo>
                    <a:lnTo>
                      <a:pt x="8" y="8"/>
                    </a:lnTo>
                    <a:lnTo>
                      <a:pt x="24" y="8"/>
                    </a:lnTo>
                    <a:lnTo>
                      <a:pt x="16"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6017" name="Freeform 176"/>
              <p:cNvSpPr>
                <a:spLocks/>
              </p:cNvSpPr>
              <p:nvPr/>
            </p:nvSpPr>
            <p:spPr bwMode="auto">
              <a:xfrm>
                <a:off x="2761" y="2021"/>
                <a:ext cx="22" cy="23"/>
              </a:xfrm>
              <a:custGeom>
                <a:avLst/>
                <a:gdLst>
                  <a:gd name="T0" fmla="*/ 0 w 23"/>
                  <a:gd name="T1" fmla="*/ 11 h 15"/>
                  <a:gd name="T2" fmla="*/ 14 w 23"/>
                  <a:gd name="T3" fmla="*/ 23 h 15"/>
                  <a:gd name="T4" fmla="*/ 22 w 23"/>
                  <a:gd name="T5" fmla="*/ 11 h 15"/>
                  <a:gd name="T6" fmla="*/ 8 w 23"/>
                  <a:gd name="T7" fmla="*/ 0 h 15"/>
                  <a:gd name="T8" fmla="*/ 0 w 23"/>
                  <a:gd name="T9" fmla="*/ 11 h 15"/>
                  <a:gd name="T10" fmla="*/ 0 60000 65536"/>
                  <a:gd name="T11" fmla="*/ 0 60000 65536"/>
                  <a:gd name="T12" fmla="*/ 0 60000 65536"/>
                  <a:gd name="T13" fmla="*/ 0 60000 65536"/>
                  <a:gd name="T14" fmla="*/ 0 60000 65536"/>
                  <a:gd name="T15" fmla="*/ 0 w 23"/>
                  <a:gd name="T16" fmla="*/ 0 h 15"/>
                  <a:gd name="T17" fmla="*/ 23 w 23"/>
                  <a:gd name="T18" fmla="*/ 15 h 15"/>
                </a:gdLst>
                <a:ahLst/>
                <a:cxnLst>
                  <a:cxn ang="T10">
                    <a:pos x="T0" y="T1"/>
                  </a:cxn>
                  <a:cxn ang="T11">
                    <a:pos x="T2" y="T3"/>
                  </a:cxn>
                  <a:cxn ang="T12">
                    <a:pos x="T4" y="T5"/>
                  </a:cxn>
                  <a:cxn ang="T13">
                    <a:pos x="T6" y="T7"/>
                  </a:cxn>
                  <a:cxn ang="T14">
                    <a:pos x="T8" y="T9"/>
                  </a:cxn>
                </a:cxnLst>
                <a:rect l="T15" t="T16" r="T17" b="T18"/>
                <a:pathLst>
                  <a:path w="23" h="15">
                    <a:moveTo>
                      <a:pt x="0" y="7"/>
                    </a:moveTo>
                    <a:lnTo>
                      <a:pt x="15" y="15"/>
                    </a:lnTo>
                    <a:lnTo>
                      <a:pt x="23" y="7"/>
                    </a:lnTo>
                    <a:lnTo>
                      <a:pt x="8" y="0"/>
                    </a:lnTo>
                    <a:lnTo>
                      <a:pt x="0" y="7"/>
                    </a:lnTo>
                    <a:close/>
                  </a:path>
                </a:pathLst>
              </a:custGeom>
              <a:solidFill>
                <a:srgbClr val="000000"/>
              </a:solidFill>
              <a:ln w="9525">
                <a:noFill/>
                <a:round/>
                <a:headEnd/>
                <a:tailEnd/>
              </a:ln>
            </p:spPr>
            <p:txBody>
              <a:bodyPr>
                <a:prstTxWarp prst="textNoShape">
                  <a:avLst/>
                </a:prstTxWarp>
              </a:bodyPr>
              <a:lstStyle/>
              <a:p>
                <a:endParaRPr lang="en-US"/>
              </a:p>
            </p:txBody>
          </p:sp>
          <p:sp>
            <p:nvSpPr>
              <p:cNvPr id="36018" name="Freeform 177"/>
              <p:cNvSpPr>
                <a:spLocks/>
              </p:cNvSpPr>
              <p:nvPr/>
            </p:nvSpPr>
            <p:spPr bwMode="auto">
              <a:xfrm>
                <a:off x="2806" y="2057"/>
                <a:ext cx="23" cy="12"/>
              </a:xfrm>
              <a:custGeom>
                <a:avLst/>
                <a:gdLst>
                  <a:gd name="T0" fmla="*/ 0 w 24"/>
                  <a:gd name="T1" fmla="*/ 0 h 8"/>
                  <a:gd name="T2" fmla="*/ 8 w 24"/>
                  <a:gd name="T3" fmla="*/ 12 h 8"/>
                  <a:gd name="T4" fmla="*/ 23 w 24"/>
                  <a:gd name="T5" fmla="*/ 12 h 8"/>
                  <a:gd name="T6" fmla="*/ 15 w 24"/>
                  <a:gd name="T7" fmla="*/ 0 h 8"/>
                  <a:gd name="T8" fmla="*/ 0 w 24"/>
                  <a:gd name="T9" fmla="*/ 0 h 8"/>
                  <a:gd name="T10" fmla="*/ 0 60000 65536"/>
                  <a:gd name="T11" fmla="*/ 0 60000 65536"/>
                  <a:gd name="T12" fmla="*/ 0 60000 65536"/>
                  <a:gd name="T13" fmla="*/ 0 60000 65536"/>
                  <a:gd name="T14" fmla="*/ 0 60000 65536"/>
                  <a:gd name="T15" fmla="*/ 0 w 24"/>
                  <a:gd name="T16" fmla="*/ 0 h 8"/>
                  <a:gd name="T17" fmla="*/ 24 w 24"/>
                  <a:gd name="T18" fmla="*/ 8 h 8"/>
                </a:gdLst>
                <a:ahLst/>
                <a:cxnLst>
                  <a:cxn ang="T10">
                    <a:pos x="T0" y="T1"/>
                  </a:cxn>
                  <a:cxn ang="T11">
                    <a:pos x="T2" y="T3"/>
                  </a:cxn>
                  <a:cxn ang="T12">
                    <a:pos x="T4" y="T5"/>
                  </a:cxn>
                  <a:cxn ang="T13">
                    <a:pos x="T6" y="T7"/>
                  </a:cxn>
                  <a:cxn ang="T14">
                    <a:pos x="T8" y="T9"/>
                  </a:cxn>
                </a:cxnLst>
                <a:rect l="T15" t="T16" r="T17" b="T18"/>
                <a:pathLst>
                  <a:path w="24" h="8">
                    <a:moveTo>
                      <a:pt x="0" y="0"/>
                    </a:moveTo>
                    <a:lnTo>
                      <a:pt x="8" y="8"/>
                    </a:lnTo>
                    <a:lnTo>
                      <a:pt x="24" y="8"/>
                    </a:lnTo>
                    <a:lnTo>
                      <a:pt x="16"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6019" name="Freeform 178"/>
              <p:cNvSpPr>
                <a:spLocks/>
              </p:cNvSpPr>
              <p:nvPr/>
            </p:nvSpPr>
            <p:spPr bwMode="auto">
              <a:xfrm>
                <a:off x="2853" y="2080"/>
                <a:ext cx="6" cy="24"/>
              </a:xfrm>
              <a:custGeom>
                <a:avLst/>
                <a:gdLst>
                  <a:gd name="T0" fmla="*/ 0 w 7"/>
                  <a:gd name="T1" fmla="*/ 12 h 16"/>
                  <a:gd name="T2" fmla="*/ 6 w 7"/>
                  <a:gd name="T3" fmla="*/ 0 h 16"/>
                  <a:gd name="T4" fmla="*/ 6 w 7"/>
                  <a:gd name="T5" fmla="*/ 12 h 16"/>
                  <a:gd name="T6" fmla="*/ 0 w 7"/>
                  <a:gd name="T7" fmla="*/ 24 h 16"/>
                  <a:gd name="T8" fmla="*/ 0 w 7"/>
                  <a:gd name="T9" fmla="*/ 12 h 16"/>
                  <a:gd name="T10" fmla="*/ 0 60000 65536"/>
                  <a:gd name="T11" fmla="*/ 0 60000 65536"/>
                  <a:gd name="T12" fmla="*/ 0 60000 65536"/>
                  <a:gd name="T13" fmla="*/ 0 60000 65536"/>
                  <a:gd name="T14" fmla="*/ 0 60000 65536"/>
                  <a:gd name="T15" fmla="*/ 0 w 7"/>
                  <a:gd name="T16" fmla="*/ 0 h 16"/>
                  <a:gd name="T17" fmla="*/ 7 w 7"/>
                  <a:gd name="T18" fmla="*/ 16 h 16"/>
                </a:gdLst>
                <a:ahLst/>
                <a:cxnLst>
                  <a:cxn ang="T10">
                    <a:pos x="T0" y="T1"/>
                  </a:cxn>
                  <a:cxn ang="T11">
                    <a:pos x="T2" y="T3"/>
                  </a:cxn>
                  <a:cxn ang="T12">
                    <a:pos x="T4" y="T5"/>
                  </a:cxn>
                  <a:cxn ang="T13">
                    <a:pos x="T6" y="T7"/>
                  </a:cxn>
                  <a:cxn ang="T14">
                    <a:pos x="T8" y="T9"/>
                  </a:cxn>
                </a:cxnLst>
                <a:rect l="T15" t="T16" r="T17" b="T18"/>
                <a:pathLst>
                  <a:path w="7" h="16">
                    <a:moveTo>
                      <a:pt x="0" y="8"/>
                    </a:moveTo>
                    <a:lnTo>
                      <a:pt x="7" y="0"/>
                    </a:lnTo>
                    <a:lnTo>
                      <a:pt x="7" y="8"/>
                    </a:lnTo>
                    <a:lnTo>
                      <a:pt x="0" y="16"/>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6020" name="Line 179"/>
              <p:cNvSpPr>
                <a:spLocks noChangeShapeType="1"/>
              </p:cNvSpPr>
              <p:nvPr/>
            </p:nvSpPr>
            <p:spPr bwMode="auto">
              <a:xfrm flipV="1">
                <a:off x="940" y="1704"/>
                <a:ext cx="175" cy="223"/>
              </a:xfrm>
              <a:prstGeom prst="line">
                <a:avLst/>
              </a:prstGeom>
              <a:noFill/>
              <a:ln w="12700">
                <a:solidFill>
                  <a:srgbClr val="000000"/>
                </a:solidFill>
                <a:round/>
                <a:headEnd/>
                <a:tailEnd/>
              </a:ln>
            </p:spPr>
            <p:txBody>
              <a:bodyPr>
                <a:prstTxWarp prst="textNoShape">
                  <a:avLst/>
                </a:prstTxWarp>
              </a:bodyPr>
              <a:lstStyle/>
              <a:p>
                <a:endParaRPr lang="en-US"/>
              </a:p>
            </p:txBody>
          </p:sp>
          <p:sp>
            <p:nvSpPr>
              <p:cNvPr id="36021" name="Line 180"/>
              <p:cNvSpPr>
                <a:spLocks noChangeShapeType="1"/>
              </p:cNvSpPr>
              <p:nvPr/>
            </p:nvSpPr>
            <p:spPr bwMode="auto">
              <a:xfrm flipV="1">
                <a:off x="1115" y="1574"/>
                <a:ext cx="176" cy="130"/>
              </a:xfrm>
              <a:prstGeom prst="line">
                <a:avLst/>
              </a:prstGeom>
              <a:noFill/>
              <a:ln w="12700">
                <a:solidFill>
                  <a:srgbClr val="000000"/>
                </a:solidFill>
                <a:round/>
                <a:headEnd/>
                <a:tailEnd/>
              </a:ln>
            </p:spPr>
            <p:txBody>
              <a:bodyPr>
                <a:prstTxWarp prst="textNoShape">
                  <a:avLst/>
                </a:prstTxWarp>
              </a:bodyPr>
              <a:lstStyle/>
              <a:p>
                <a:endParaRPr lang="en-US"/>
              </a:p>
            </p:txBody>
          </p:sp>
          <p:sp>
            <p:nvSpPr>
              <p:cNvPr id="36022" name="Line 181"/>
              <p:cNvSpPr>
                <a:spLocks noChangeShapeType="1"/>
              </p:cNvSpPr>
              <p:nvPr/>
            </p:nvSpPr>
            <p:spPr bwMode="auto">
              <a:xfrm>
                <a:off x="1291" y="1574"/>
                <a:ext cx="173" cy="2"/>
              </a:xfrm>
              <a:prstGeom prst="line">
                <a:avLst/>
              </a:prstGeom>
              <a:noFill/>
              <a:ln w="12700">
                <a:solidFill>
                  <a:srgbClr val="000000"/>
                </a:solidFill>
                <a:round/>
                <a:headEnd/>
                <a:tailEnd/>
              </a:ln>
            </p:spPr>
            <p:txBody>
              <a:bodyPr>
                <a:prstTxWarp prst="textNoShape">
                  <a:avLst/>
                </a:prstTxWarp>
              </a:bodyPr>
              <a:lstStyle/>
              <a:p>
                <a:endParaRPr lang="en-US"/>
              </a:p>
            </p:txBody>
          </p:sp>
          <p:sp>
            <p:nvSpPr>
              <p:cNvPr id="36023" name="Line 182"/>
              <p:cNvSpPr>
                <a:spLocks noChangeShapeType="1"/>
              </p:cNvSpPr>
              <p:nvPr/>
            </p:nvSpPr>
            <p:spPr bwMode="auto">
              <a:xfrm>
                <a:off x="1464" y="1574"/>
                <a:ext cx="174" cy="118"/>
              </a:xfrm>
              <a:prstGeom prst="line">
                <a:avLst/>
              </a:prstGeom>
              <a:noFill/>
              <a:ln w="12700">
                <a:solidFill>
                  <a:srgbClr val="000000"/>
                </a:solidFill>
                <a:round/>
                <a:headEnd/>
                <a:tailEnd/>
              </a:ln>
            </p:spPr>
            <p:txBody>
              <a:bodyPr>
                <a:prstTxWarp prst="textNoShape">
                  <a:avLst/>
                </a:prstTxWarp>
              </a:bodyPr>
              <a:lstStyle/>
              <a:p>
                <a:endParaRPr lang="en-US"/>
              </a:p>
            </p:txBody>
          </p:sp>
          <p:sp>
            <p:nvSpPr>
              <p:cNvPr id="36024" name="Line 183"/>
              <p:cNvSpPr>
                <a:spLocks noChangeShapeType="1"/>
              </p:cNvSpPr>
              <p:nvPr/>
            </p:nvSpPr>
            <p:spPr bwMode="auto">
              <a:xfrm>
                <a:off x="1638" y="1692"/>
                <a:ext cx="175" cy="119"/>
              </a:xfrm>
              <a:prstGeom prst="line">
                <a:avLst/>
              </a:prstGeom>
              <a:noFill/>
              <a:ln w="12700">
                <a:solidFill>
                  <a:srgbClr val="000000"/>
                </a:solidFill>
                <a:round/>
                <a:headEnd/>
                <a:tailEnd/>
              </a:ln>
            </p:spPr>
            <p:txBody>
              <a:bodyPr>
                <a:prstTxWarp prst="textNoShape">
                  <a:avLst/>
                </a:prstTxWarp>
              </a:bodyPr>
              <a:lstStyle/>
              <a:p>
                <a:endParaRPr lang="en-US"/>
              </a:p>
            </p:txBody>
          </p:sp>
          <p:sp>
            <p:nvSpPr>
              <p:cNvPr id="36025" name="Line 184"/>
              <p:cNvSpPr>
                <a:spLocks noChangeShapeType="1"/>
              </p:cNvSpPr>
              <p:nvPr/>
            </p:nvSpPr>
            <p:spPr bwMode="auto">
              <a:xfrm>
                <a:off x="1813" y="1811"/>
                <a:ext cx="175" cy="186"/>
              </a:xfrm>
              <a:prstGeom prst="line">
                <a:avLst/>
              </a:prstGeom>
              <a:noFill/>
              <a:ln w="12700">
                <a:solidFill>
                  <a:srgbClr val="000000"/>
                </a:solidFill>
                <a:round/>
                <a:headEnd/>
                <a:tailEnd/>
              </a:ln>
            </p:spPr>
            <p:txBody>
              <a:bodyPr>
                <a:prstTxWarp prst="textNoShape">
                  <a:avLst/>
                </a:prstTxWarp>
              </a:bodyPr>
              <a:lstStyle/>
              <a:p>
                <a:endParaRPr lang="en-US"/>
              </a:p>
            </p:txBody>
          </p:sp>
          <p:sp>
            <p:nvSpPr>
              <p:cNvPr id="36026" name="Line 185"/>
              <p:cNvSpPr>
                <a:spLocks noChangeShapeType="1"/>
              </p:cNvSpPr>
              <p:nvPr/>
            </p:nvSpPr>
            <p:spPr bwMode="auto">
              <a:xfrm>
                <a:off x="1988" y="1997"/>
                <a:ext cx="174" cy="272"/>
              </a:xfrm>
              <a:prstGeom prst="line">
                <a:avLst/>
              </a:prstGeom>
              <a:noFill/>
              <a:ln w="12700">
                <a:solidFill>
                  <a:srgbClr val="000000"/>
                </a:solidFill>
                <a:round/>
                <a:headEnd/>
                <a:tailEnd/>
              </a:ln>
            </p:spPr>
            <p:txBody>
              <a:bodyPr>
                <a:prstTxWarp prst="textNoShape">
                  <a:avLst/>
                </a:prstTxWarp>
              </a:bodyPr>
              <a:lstStyle/>
              <a:p>
                <a:endParaRPr lang="en-US"/>
              </a:p>
            </p:txBody>
          </p:sp>
          <p:sp>
            <p:nvSpPr>
              <p:cNvPr id="36027" name="Line 186"/>
              <p:cNvSpPr>
                <a:spLocks noChangeShapeType="1"/>
              </p:cNvSpPr>
              <p:nvPr/>
            </p:nvSpPr>
            <p:spPr bwMode="auto">
              <a:xfrm>
                <a:off x="2162" y="2269"/>
                <a:ext cx="174" cy="200"/>
              </a:xfrm>
              <a:prstGeom prst="line">
                <a:avLst/>
              </a:prstGeom>
              <a:noFill/>
              <a:ln w="12700">
                <a:solidFill>
                  <a:srgbClr val="000000"/>
                </a:solidFill>
                <a:round/>
                <a:headEnd/>
                <a:tailEnd/>
              </a:ln>
            </p:spPr>
            <p:txBody>
              <a:bodyPr>
                <a:prstTxWarp prst="textNoShape">
                  <a:avLst/>
                </a:prstTxWarp>
              </a:bodyPr>
              <a:lstStyle/>
              <a:p>
                <a:endParaRPr lang="en-US"/>
              </a:p>
            </p:txBody>
          </p:sp>
          <p:sp>
            <p:nvSpPr>
              <p:cNvPr id="36028" name="Rectangle 187"/>
              <p:cNvSpPr>
                <a:spLocks noChangeArrowheads="1"/>
              </p:cNvSpPr>
              <p:nvPr/>
            </p:nvSpPr>
            <p:spPr bwMode="auto">
              <a:xfrm>
                <a:off x="319" y="2634"/>
                <a:ext cx="416" cy="159"/>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Times New Roman" charset="0"/>
                  </a:rPr>
                  <a:t>0.00001</a:t>
                </a:r>
                <a:endParaRPr lang="en-US" sz="1600">
                  <a:latin typeface="Times New Roman" charset="0"/>
                </a:endParaRPr>
              </a:p>
            </p:txBody>
          </p:sp>
          <p:sp>
            <p:nvSpPr>
              <p:cNvPr id="36029" name="Rectangle 188"/>
              <p:cNvSpPr>
                <a:spLocks noChangeArrowheads="1"/>
              </p:cNvSpPr>
              <p:nvPr/>
            </p:nvSpPr>
            <p:spPr bwMode="auto">
              <a:xfrm>
                <a:off x="369" y="2317"/>
                <a:ext cx="352" cy="160"/>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Times New Roman" charset="0"/>
                  </a:rPr>
                  <a:t>0.0001</a:t>
                </a:r>
                <a:endParaRPr lang="en-US" sz="1600">
                  <a:latin typeface="Times New Roman" charset="0"/>
                </a:endParaRPr>
              </a:p>
            </p:txBody>
          </p:sp>
          <p:sp>
            <p:nvSpPr>
              <p:cNvPr id="36030" name="Rectangle 189"/>
              <p:cNvSpPr>
                <a:spLocks noChangeArrowheads="1"/>
              </p:cNvSpPr>
              <p:nvPr/>
            </p:nvSpPr>
            <p:spPr bwMode="auto">
              <a:xfrm>
                <a:off x="419" y="1987"/>
                <a:ext cx="288" cy="159"/>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Times New Roman" charset="0"/>
                  </a:rPr>
                  <a:t>0.001</a:t>
                </a:r>
                <a:endParaRPr lang="en-US" sz="1600">
                  <a:latin typeface="Times New Roman" charset="0"/>
                </a:endParaRPr>
              </a:p>
            </p:txBody>
          </p:sp>
          <p:sp>
            <p:nvSpPr>
              <p:cNvPr id="36031" name="Rectangle 190"/>
              <p:cNvSpPr>
                <a:spLocks noChangeArrowheads="1"/>
              </p:cNvSpPr>
              <p:nvPr/>
            </p:nvSpPr>
            <p:spPr bwMode="auto">
              <a:xfrm>
                <a:off x="461" y="1669"/>
                <a:ext cx="224" cy="159"/>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Times New Roman" charset="0"/>
                  </a:rPr>
                  <a:t>0.01</a:t>
                </a:r>
                <a:endParaRPr lang="en-US" sz="1600">
                  <a:latin typeface="Times New Roman" charset="0"/>
                </a:endParaRPr>
              </a:p>
            </p:txBody>
          </p:sp>
          <p:sp>
            <p:nvSpPr>
              <p:cNvPr id="36032" name="Rectangle 191"/>
              <p:cNvSpPr>
                <a:spLocks noChangeArrowheads="1"/>
              </p:cNvSpPr>
              <p:nvPr/>
            </p:nvSpPr>
            <p:spPr bwMode="auto">
              <a:xfrm>
                <a:off x="519" y="1350"/>
                <a:ext cx="160" cy="159"/>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Times New Roman" charset="0"/>
                  </a:rPr>
                  <a:t>0.1</a:t>
                </a:r>
                <a:endParaRPr lang="en-US" sz="1600">
                  <a:latin typeface="Times New Roman" charset="0"/>
                </a:endParaRPr>
              </a:p>
            </p:txBody>
          </p:sp>
          <p:sp>
            <p:nvSpPr>
              <p:cNvPr id="36033" name="Rectangle 192"/>
              <p:cNvSpPr>
                <a:spLocks noChangeArrowheads="1"/>
              </p:cNvSpPr>
              <p:nvPr/>
            </p:nvSpPr>
            <p:spPr bwMode="auto">
              <a:xfrm>
                <a:off x="600" y="1022"/>
                <a:ext cx="64" cy="159"/>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Times New Roman" charset="0"/>
                  </a:rPr>
                  <a:t>1</a:t>
                </a:r>
                <a:endParaRPr lang="en-US" sz="1600">
                  <a:latin typeface="Times New Roman" charset="0"/>
                </a:endParaRPr>
              </a:p>
            </p:txBody>
          </p:sp>
          <p:sp>
            <p:nvSpPr>
              <p:cNvPr id="36034" name="Rectangle 193"/>
              <p:cNvSpPr>
                <a:spLocks noChangeArrowheads="1"/>
              </p:cNvSpPr>
              <p:nvPr/>
            </p:nvSpPr>
            <p:spPr bwMode="auto">
              <a:xfrm>
                <a:off x="532" y="702"/>
                <a:ext cx="128" cy="160"/>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Times New Roman" charset="0"/>
                  </a:rPr>
                  <a:t>10</a:t>
                </a:r>
                <a:endParaRPr lang="en-US" sz="1600">
                  <a:latin typeface="Times New Roman" charset="0"/>
                </a:endParaRPr>
              </a:p>
            </p:txBody>
          </p:sp>
          <p:sp>
            <p:nvSpPr>
              <p:cNvPr id="36035" name="Rectangle 194"/>
              <p:cNvSpPr>
                <a:spLocks noChangeArrowheads="1"/>
              </p:cNvSpPr>
              <p:nvPr/>
            </p:nvSpPr>
            <p:spPr bwMode="auto">
              <a:xfrm>
                <a:off x="668" y="2775"/>
                <a:ext cx="192" cy="159"/>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Times New Roman" charset="0"/>
                  </a:rPr>
                  <a:t>400</a:t>
                </a:r>
                <a:endParaRPr lang="en-US" sz="1600">
                  <a:latin typeface="Times New Roman" charset="0"/>
                </a:endParaRPr>
              </a:p>
            </p:txBody>
          </p:sp>
          <p:sp>
            <p:nvSpPr>
              <p:cNvPr id="36036" name="Rectangle 195"/>
              <p:cNvSpPr>
                <a:spLocks noChangeArrowheads="1"/>
              </p:cNvSpPr>
              <p:nvPr/>
            </p:nvSpPr>
            <p:spPr bwMode="auto">
              <a:xfrm>
                <a:off x="1366" y="2775"/>
                <a:ext cx="192" cy="159"/>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Times New Roman" charset="0"/>
                  </a:rPr>
                  <a:t>500</a:t>
                </a:r>
                <a:endParaRPr lang="en-US" sz="1600">
                  <a:latin typeface="Times New Roman" charset="0"/>
                </a:endParaRPr>
              </a:p>
            </p:txBody>
          </p:sp>
          <p:sp>
            <p:nvSpPr>
              <p:cNvPr id="36037" name="Rectangle 196"/>
              <p:cNvSpPr>
                <a:spLocks noChangeArrowheads="1"/>
              </p:cNvSpPr>
              <p:nvPr/>
            </p:nvSpPr>
            <p:spPr bwMode="auto">
              <a:xfrm>
                <a:off x="2063" y="2775"/>
                <a:ext cx="192" cy="159"/>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Times New Roman" charset="0"/>
                  </a:rPr>
                  <a:t>600</a:t>
                </a:r>
                <a:endParaRPr lang="en-US" sz="1600">
                  <a:latin typeface="Times New Roman" charset="0"/>
                </a:endParaRPr>
              </a:p>
            </p:txBody>
          </p:sp>
          <p:sp>
            <p:nvSpPr>
              <p:cNvPr id="36038" name="Rectangle 197"/>
              <p:cNvSpPr>
                <a:spLocks noChangeArrowheads="1"/>
              </p:cNvSpPr>
              <p:nvPr/>
            </p:nvSpPr>
            <p:spPr bwMode="auto">
              <a:xfrm>
                <a:off x="2760" y="2775"/>
                <a:ext cx="192" cy="159"/>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Times New Roman" charset="0"/>
                  </a:rPr>
                  <a:t>700</a:t>
                </a:r>
                <a:endParaRPr lang="en-US" sz="1600">
                  <a:latin typeface="Times New Roman" charset="0"/>
                </a:endParaRPr>
              </a:p>
            </p:txBody>
          </p:sp>
          <p:sp>
            <p:nvSpPr>
              <p:cNvPr id="36039" name="Text Box 198"/>
              <p:cNvSpPr txBox="1">
                <a:spLocks noChangeArrowheads="1"/>
              </p:cNvSpPr>
              <p:nvPr/>
            </p:nvSpPr>
            <p:spPr bwMode="auto">
              <a:xfrm rot="-5400000">
                <a:off x="-1173" y="1612"/>
                <a:ext cx="2634" cy="288"/>
              </a:xfrm>
              <a:prstGeom prst="rect">
                <a:avLst/>
              </a:prstGeom>
              <a:noFill/>
              <a:ln w="9525">
                <a:noFill/>
                <a:miter lim="800000"/>
                <a:headEnd/>
                <a:tailEnd/>
              </a:ln>
            </p:spPr>
            <p:txBody>
              <a:bodyPr wrap="none">
                <a:prstTxWarp prst="textNoShape">
                  <a:avLst/>
                </a:prstTxWarp>
                <a:spAutoFit/>
              </a:bodyPr>
              <a:lstStyle/>
              <a:p>
                <a:pPr algn="ctr"/>
                <a:r>
                  <a:rPr lang="en-US" sz="2400">
                    <a:latin typeface="Times New Roman" charset="0"/>
                  </a:rPr>
                  <a:t>Spectral irradiance (</a:t>
                </a:r>
                <a:r>
                  <a:rPr lang="en-US" sz="2400">
                    <a:latin typeface="Symbol" charset="2"/>
                  </a:rPr>
                  <a:t>m</a:t>
                </a:r>
                <a:r>
                  <a:rPr lang="en-US" sz="2400">
                    <a:latin typeface="Times New Roman" charset="0"/>
                  </a:rPr>
                  <a:t>Wcm</a:t>
                </a:r>
                <a:r>
                  <a:rPr lang="en-US" sz="2400" baseline="30000">
                    <a:latin typeface="Times New Roman" charset="0"/>
                  </a:rPr>
                  <a:t>-2</a:t>
                </a:r>
                <a:r>
                  <a:rPr lang="en-US" sz="2400">
                    <a:latin typeface="Times New Roman" charset="0"/>
                  </a:rPr>
                  <a:t>s</a:t>
                </a:r>
                <a:r>
                  <a:rPr lang="en-US" sz="2400" baseline="30000">
                    <a:latin typeface="Times New Roman" charset="0"/>
                  </a:rPr>
                  <a:t>-1</a:t>
                </a:r>
                <a:r>
                  <a:rPr lang="en-US" sz="2400">
                    <a:latin typeface="Times New Roman" charset="0"/>
                  </a:rPr>
                  <a:t>)</a:t>
                </a:r>
              </a:p>
            </p:txBody>
          </p:sp>
          <p:sp>
            <p:nvSpPr>
              <p:cNvPr id="36040" name="Line 199"/>
              <p:cNvSpPr>
                <a:spLocks noChangeShapeType="1"/>
              </p:cNvSpPr>
              <p:nvPr/>
            </p:nvSpPr>
            <p:spPr bwMode="auto">
              <a:xfrm>
                <a:off x="2292" y="2423"/>
                <a:ext cx="290" cy="300"/>
              </a:xfrm>
              <a:prstGeom prst="line">
                <a:avLst/>
              </a:prstGeom>
              <a:noFill/>
              <a:ln w="9525">
                <a:solidFill>
                  <a:schemeClr val="tx1"/>
                </a:solidFill>
                <a:round/>
                <a:headEnd/>
                <a:tailEnd/>
              </a:ln>
            </p:spPr>
            <p:txBody>
              <a:bodyPr>
                <a:prstTxWarp prst="textNoShape">
                  <a:avLst/>
                </a:prstTxWarp>
              </a:bodyPr>
              <a:lstStyle/>
              <a:p>
                <a:endParaRPr lang="en-US"/>
              </a:p>
            </p:txBody>
          </p:sp>
          <p:sp>
            <p:nvSpPr>
              <p:cNvPr id="36041" name="Line 200"/>
              <p:cNvSpPr>
                <a:spLocks noChangeShapeType="1"/>
              </p:cNvSpPr>
              <p:nvPr/>
            </p:nvSpPr>
            <p:spPr bwMode="auto">
              <a:xfrm flipH="1">
                <a:off x="772" y="1911"/>
                <a:ext cx="181" cy="351"/>
              </a:xfrm>
              <a:prstGeom prst="line">
                <a:avLst/>
              </a:prstGeom>
              <a:noFill/>
              <a:ln w="9525">
                <a:solidFill>
                  <a:schemeClr val="tx1"/>
                </a:solidFill>
                <a:round/>
                <a:headEnd/>
                <a:tailEnd/>
              </a:ln>
            </p:spPr>
            <p:txBody>
              <a:bodyPr>
                <a:prstTxWarp prst="textNoShape">
                  <a:avLst/>
                </a:prstTxWarp>
              </a:bodyPr>
              <a:lstStyle/>
              <a:p>
                <a:endParaRPr lang="en-US"/>
              </a:p>
            </p:txBody>
          </p:sp>
          <p:sp>
            <p:nvSpPr>
              <p:cNvPr id="36042" name="Text Box 201"/>
              <p:cNvSpPr txBox="1">
                <a:spLocks noChangeArrowheads="1"/>
              </p:cNvSpPr>
              <p:nvPr/>
            </p:nvSpPr>
            <p:spPr bwMode="auto">
              <a:xfrm>
                <a:off x="946" y="827"/>
                <a:ext cx="180" cy="219"/>
              </a:xfrm>
              <a:prstGeom prst="rect">
                <a:avLst/>
              </a:prstGeom>
              <a:solidFill>
                <a:schemeClr val="bg1"/>
              </a:solidFill>
              <a:ln w="9525">
                <a:noFill/>
                <a:miter lim="800000"/>
                <a:headEnd/>
                <a:tailEnd/>
              </a:ln>
            </p:spPr>
            <p:txBody>
              <a:bodyPr wrap="none">
                <a:prstTxWarp prst="textNoShape">
                  <a:avLst/>
                </a:prstTxWarp>
                <a:spAutoFit/>
              </a:bodyPr>
              <a:lstStyle/>
              <a:p>
                <a:r>
                  <a:rPr lang="en-US" sz="1600" b="1">
                    <a:latin typeface="Times New Roman" charset="0"/>
                  </a:rPr>
                  <a:t>1</a:t>
                </a:r>
              </a:p>
            </p:txBody>
          </p:sp>
          <p:sp>
            <p:nvSpPr>
              <p:cNvPr id="36043" name="Text Box 202"/>
              <p:cNvSpPr txBox="1">
                <a:spLocks noChangeArrowheads="1"/>
              </p:cNvSpPr>
              <p:nvPr/>
            </p:nvSpPr>
            <p:spPr bwMode="auto">
              <a:xfrm>
                <a:off x="1807" y="1078"/>
                <a:ext cx="244" cy="219"/>
              </a:xfrm>
              <a:prstGeom prst="rect">
                <a:avLst/>
              </a:prstGeom>
              <a:solidFill>
                <a:schemeClr val="bg1"/>
              </a:solidFill>
              <a:ln w="9525">
                <a:noFill/>
                <a:miter lim="800000"/>
                <a:headEnd/>
                <a:tailEnd/>
              </a:ln>
            </p:spPr>
            <p:txBody>
              <a:bodyPr wrap="none">
                <a:prstTxWarp prst="textNoShape">
                  <a:avLst/>
                </a:prstTxWarp>
                <a:spAutoFit/>
              </a:bodyPr>
              <a:lstStyle/>
              <a:p>
                <a:r>
                  <a:rPr lang="en-US" sz="1600" b="1">
                    <a:latin typeface="Times New Roman" charset="0"/>
                  </a:rPr>
                  <a:t>25</a:t>
                </a:r>
              </a:p>
            </p:txBody>
          </p:sp>
          <p:sp>
            <p:nvSpPr>
              <p:cNvPr id="36044" name="Text Box 203"/>
              <p:cNvSpPr txBox="1">
                <a:spLocks noChangeArrowheads="1"/>
              </p:cNvSpPr>
              <p:nvPr/>
            </p:nvSpPr>
            <p:spPr bwMode="auto">
              <a:xfrm>
                <a:off x="1018" y="1573"/>
                <a:ext cx="244" cy="219"/>
              </a:xfrm>
              <a:prstGeom prst="rect">
                <a:avLst/>
              </a:prstGeom>
              <a:solidFill>
                <a:schemeClr val="bg1"/>
              </a:solidFill>
              <a:ln w="9525">
                <a:noFill/>
                <a:miter lim="800000"/>
                <a:headEnd/>
                <a:tailEnd/>
              </a:ln>
            </p:spPr>
            <p:txBody>
              <a:bodyPr wrap="none">
                <a:prstTxWarp prst="textNoShape">
                  <a:avLst/>
                </a:prstTxWarp>
                <a:spAutoFit/>
              </a:bodyPr>
              <a:lstStyle/>
              <a:p>
                <a:r>
                  <a:rPr lang="en-US" sz="1600" b="1">
                    <a:latin typeface="Times New Roman" charset="0"/>
                  </a:rPr>
                  <a:t>90</a:t>
                </a:r>
              </a:p>
            </p:txBody>
          </p:sp>
          <p:sp>
            <p:nvSpPr>
              <p:cNvPr id="36045" name="Line 204"/>
              <p:cNvSpPr>
                <a:spLocks noChangeShapeType="1"/>
              </p:cNvSpPr>
              <p:nvPr/>
            </p:nvSpPr>
            <p:spPr bwMode="auto">
              <a:xfrm flipV="1">
                <a:off x="2636" y="1486"/>
                <a:ext cx="0" cy="384"/>
              </a:xfrm>
              <a:prstGeom prst="line">
                <a:avLst/>
              </a:prstGeom>
              <a:noFill/>
              <a:ln w="9525">
                <a:solidFill>
                  <a:schemeClr val="tx1"/>
                </a:solidFill>
                <a:round/>
                <a:headEnd type="triangle" w="med" len="med"/>
                <a:tailEnd/>
              </a:ln>
            </p:spPr>
            <p:txBody>
              <a:bodyPr>
                <a:prstTxWarp prst="textNoShape">
                  <a:avLst/>
                </a:prstTxWarp>
              </a:bodyPr>
              <a:lstStyle/>
              <a:p>
                <a:endParaRPr lang="en-US"/>
              </a:p>
            </p:txBody>
          </p:sp>
          <p:sp>
            <p:nvSpPr>
              <p:cNvPr id="36046" name="Text Box 205"/>
              <p:cNvSpPr txBox="1">
                <a:spLocks noChangeArrowheads="1"/>
              </p:cNvSpPr>
              <p:nvPr/>
            </p:nvSpPr>
            <p:spPr bwMode="auto">
              <a:xfrm>
                <a:off x="2237" y="1156"/>
                <a:ext cx="691" cy="298"/>
              </a:xfrm>
              <a:prstGeom prst="rect">
                <a:avLst/>
              </a:prstGeom>
              <a:noFill/>
              <a:ln w="9525">
                <a:noFill/>
                <a:miter lim="800000"/>
                <a:headEnd/>
                <a:tailEnd/>
              </a:ln>
            </p:spPr>
            <p:txBody>
              <a:bodyPr wrap="none">
                <a:prstTxWarp prst="textNoShape">
                  <a:avLst/>
                </a:prstTxWarp>
                <a:spAutoFit/>
              </a:bodyPr>
              <a:lstStyle/>
              <a:p>
                <a:pPr algn="ctr"/>
                <a:r>
                  <a:rPr lang="en-US" sz="1200">
                    <a:latin typeface="Times New Roman" charset="0"/>
                  </a:rPr>
                  <a:t>Sun stimulated</a:t>
                </a:r>
              </a:p>
              <a:p>
                <a:pPr algn="ctr"/>
                <a:r>
                  <a:rPr lang="en-US" sz="1200">
                    <a:latin typeface="Times New Roman" charset="0"/>
                  </a:rPr>
                  <a:t>fluorescence</a:t>
                </a:r>
              </a:p>
            </p:txBody>
          </p:sp>
          <p:sp>
            <p:nvSpPr>
              <p:cNvPr id="36047" name="Rectangle 206"/>
              <p:cNvSpPr>
                <a:spLocks noChangeArrowheads="1"/>
              </p:cNvSpPr>
              <p:nvPr/>
            </p:nvSpPr>
            <p:spPr bwMode="auto">
              <a:xfrm>
                <a:off x="769" y="2365"/>
                <a:ext cx="319" cy="298"/>
              </a:xfrm>
              <a:prstGeom prst="rect">
                <a:avLst/>
              </a:prstGeom>
              <a:noFill/>
              <a:ln w="9525">
                <a:noFill/>
                <a:miter lim="800000"/>
                <a:headEnd/>
                <a:tailEnd/>
              </a:ln>
            </p:spPr>
            <p:txBody>
              <a:bodyPr wrap="none">
                <a:prstTxWarp prst="textNoShape">
                  <a:avLst/>
                </a:prstTxWarp>
                <a:spAutoFit/>
              </a:bodyPr>
              <a:lstStyle/>
              <a:p>
                <a:r>
                  <a:rPr lang="en-US" sz="2400">
                    <a:latin typeface="Times New Roman" charset="0"/>
                  </a:rPr>
                  <a:t>A)</a:t>
                </a:r>
              </a:p>
            </p:txBody>
          </p:sp>
        </p:grpSp>
      </p:gr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p:cNvCxnSpPr/>
          <p:nvPr/>
        </p:nvCxnSpPr>
        <p:spPr>
          <a:xfrm flipV="1">
            <a:off x="1335845" y="3130203"/>
            <a:ext cx="2584450" cy="1905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rot="5400000" flipH="1" flipV="1">
            <a:off x="3863145" y="2006253"/>
            <a:ext cx="1181100" cy="1066800"/>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932995" y="3155603"/>
            <a:ext cx="1143000" cy="10414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3920295" y="3111153"/>
            <a:ext cx="1631950" cy="1905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627945" y="2741821"/>
            <a:ext cx="1955784" cy="369332"/>
          </a:xfrm>
          <a:prstGeom prst="rect">
            <a:avLst/>
          </a:prstGeom>
          <a:noFill/>
        </p:spPr>
        <p:txBody>
          <a:bodyPr wrap="none" rtlCol="0">
            <a:spAutoFit/>
          </a:bodyPr>
          <a:lstStyle/>
          <a:p>
            <a:r>
              <a:rPr lang="en-US" dirty="0" smtClean="0"/>
              <a:t>Absorbed photon</a:t>
            </a:r>
            <a:endParaRPr lang="en-US" dirty="0"/>
          </a:p>
        </p:txBody>
      </p:sp>
      <p:sp>
        <p:nvSpPr>
          <p:cNvPr id="15" name="TextBox 14"/>
          <p:cNvSpPr txBox="1"/>
          <p:nvPr/>
        </p:nvSpPr>
        <p:spPr>
          <a:xfrm>
            <a:off x="5552245" y="2832437"/>
            <a:ext cx="2430097" cy="646331"/>
          </a:xfrm>
          <a:prstGeom prst="rect">
            <a:avLst/>
          </a:prstGeom>
          <a:noFill/>
        </p:spPr>
        <p:txBody>
          <a:bodyPr wrap="none" rtlCol="0">
            <a:spAutoFit/>
          </a:bodyPr>
          <a:lstStyle/>
          <a:p>
            <a:pPr algn="ctr"/>
            <a:r>
              <a:rPr lang="en-US" dirty="0" smtClean="0"/>
              <a:t>Charge stabilization &amp; </a:t>
            </a:r>
          </a:p>
          <a:p>
            <a:pPr algn="ctr"/>
            <a:r>
              <a:rPr lang="en-US" dirty="0" smtClean="0"/>
              <a:t>photosynthesis</a:t>
            </a:r>
            <a:endParaRPr lang="en-US" dirty="0"/>
          </a:p>
        </p:txBody>
      </p:sp>
      <p:sp>
        <p:nvSpPr>
          <p:cNvPr id="16" name="TextBox 15"/>
          <p:cNvSpPr txBox="1"/>
          <p:nvPr/>
        </p:nvSpPr>
        <p:spPr>
          <a:xfrm>
            <a:off x="4987095" y="1714669"/>
            <a:ext cx="672254" cy="369332"/>
          </a:xfrm>
          <a:prstGeom prst="rect">
            <a:avLst/>
          </a:prstGeom>
          <a:noFill/>
        </p:spPr>
        <p:txBody>
          <a:bodyPr wrap="none" rtlCol="0">
            <a:spAutoFit/>
          </a:bodyPr>
          <a:lstStyle/>
          <a:p>
            <a:pPr algn="ctr"/>
            <a:r>
              <a:rPr lang="en-US" dirty="0" smtClean="0"/>
              <a:t>Heat</a:t>
            </a:r>
            <a:endParaRPr lang="en-US" dirty="0"/>
          </a:p>
        </p:txBody>
      </p:sp>
      <p:sp>
        <p:nvSpPr>
          <p:cNvPr id="17" name="TextBox 16"/>
          <p:cNvSpPr txBox="1"/>
          <p:nvPr/>
        </p:nvSpPr>
        <p:spPr>
          <a:xfrm>
            <a:off x="5161202" y="4012337"/>
            <a:ext cx="1570337" cy="369332"/>
          </a:xfrm>
          <a:prstGeom prst="rect">
            <a:avLst/>
          </a:prstGeom>
          <a:noFill/>
        </p:spPr>
        <p:txBody>
          <a:bodyPr wrap="none" rtlCol="0">
            <a:spAutoFit/>
          </a:bodyPr>
          <a:lstStyle/>
          <a:p>
            <a:pPr algn="ctr"/>
            <a:r>
              <a:rPr lang="en-US" dirty="0" smtClean="0"/>
              <a:t>Fluorescence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914400" y="609600"/>
            <a:ext cx="6899804" cy="936694"/>
          </a:xfrm>
          <a:noFill/>
          <a:ln/>
        </p:spPr>
        <p:txBody>
          <a:bodyPr/>
          <a:lstStyle/>
          <a:p>
            <a:r>
              <a:rPr lang="en-GB" sz="3200">
                <a:solidFill>
                  <a:schemeClr val="tx1"/>
                </a:solidFill>
                <a:effectLst>
                  <a:outerShdw blurRad="38100" dist="38100" dir="2700000" algn="tl">
                    <a:srgbClr val="DDDDDD"/>
                  </a:outerShdw>
                </a:effectLst>
              </a:rPr>
              <a:t>Chlorophyll </a:t>
            </a:r>
            <a:r>
              <a:rPr lang="en-GB" sz="3200" i="1">
                <a:solidFill>
                  <a:schemeClr val="tx1"/>
                </a:solidFill>
                <a:effectLst>
                  <a:outerShdw blurRad="38100" dist="38100" dir="2700000" algn="tl">
                    <a:srgbClr val="DDDDDD"/>
                  </a:outerShdw>
                </a:effectLst>
              </a:rPr>
              <a:t>a - </a:t>
            </a:r>
            <a:r>
              <a:rPr lang="en-GB" sz="3200">
                <a:solidFill>
                  <a:schemeClr val="tx1"/>
                </a:solidFill>
                <a:effectLst>
                  <a:outerShdw blurRad="38100" dist="38100" dir="2700000" algn="tl">
                    <a:srgbClr val="DDDDDD"/>
                  </a:outerShdw>
                </a:effectLst>
              </a:rPr>
              <a:t>Fate of photons absorbed by an isolated molecule</a:t>
            </a:r>
          </a:p>
        </p:txBody>
      </p:sp>
      <p:pic>
        <p:nvPicPr>
          <p:cNvPr id="5" name="Picture 3" descr="Fate_chla"/>
          <p:cNvPicPr>
            <a:picLocks noChangeAspect="1" noChangeArrowheads="1"/>
          </p:cNvPicPr>
          <p:nvPr/>
        </p:nvPicPr>
        <p:blipFill>
          <a:blip r:embed="rId2"/>
          <a:srcRect/>
          <a:stretch>
            <a:fillRect/>
          </a:stretch>
        </p:blipFill>
        <p:spPr bwMode="auto">
          <a:xfrm>
            <a:off x="1286933" y="1758950"/>
            <a:ext cx="6493933" cy="3872684"/>
          </a:xfrm>
          <a:prstGeom prst="rect">
            <a:avLst/>
          </a:prstGeom>
          <a:noFill/>
        </p:spPr>
      </p:pic>
      <p:sp>
        <p:nvSpPr>
          <p:cNvPr id="6" name="Text Box 4"/>
          <p:cNvSpPr txBox="1">
            <a:spLocks noChangeArrowheads="1"/>
          </p:cNvSpPr>
          <p:nvPr/>
        </p:nvSpPr>
        <p:spPr bwMode="auto">
          <a:xfrm>
            <a:off x="1393825" y="5086350"/>
            <a:ext cx="5911903" cy="707886"/>
          </a:xfrm>
          <a:prstGeom prst="rect">
            <a:avLst/>
          </a:prstGeom>
          <a:noFill/>
          <a:ln w="9525">
            <a:noFill/>
            <a:miter lim="800000"/>
            <a:headEnd/>
            <a:tailEnd/>
          </a:ln>
          <a:effectLst/>
        </p:spPr>
        <p:txBody>
          <a:bodyPr wrap="square">
            <a:prstTxWarp prst="textNoShape">
              <a:avLst/>
            </a:prstTxWarp>
            <a:spAutoFit/>
          </a:bodyPr>
          <a:lstStyle/>
          <a:p>
            <a:pPr algn="ctr" eaLnBrk="0" hangingPunct="0"/>
            <a:r>
              <a:rPr lang="en-GB" sz="2000" dirty="0">
                <a:solidFill>
                  <a:srgbClr val="FF0000"/>
                </a:solidFill>
                <a:latin typeface="Times New Roman" charset="0"/>
              </a:rPr>
              <a:t>Diagram of energy states in chlorophyll and possible transitions</a:t>
            </a:r>
            <a:endParaRPr lang="en-GB" sz="2400" dirty="0">
              <a:solidFill>
                <a:srgbClr val="FF0000"/>
              </a:solidFill>
              <a:latin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92" name="Object 4"/>
          <p:cNvGraphicFramePr>
            <a:graphicFrameLocks noChangeAspect="1"/>
          </p:cNvGraphicFramePr>
          <p:nvPr/>
        </p:nvGraphicFramePr>
        <p:xfrm>
          <a:off x="1828800" y="3263900"/>
          <a:ext cx="5486400" cy="330200"/>
        </p:xfrm>
        <a:graphic>
          <a:graphicData uri="http://schemas.openxmlformats.org/presentationml/2006/ole">
            <mc:AlternateContent xmlns:mc="http://schemas.openxmlformats.org/markup-compatibility/2006">
              <mc:Choice xmlns:v="urn:schemas-microsoft-com:vml" Requires="v">
                <p:oleObj spid="_x0000_s37935" name="Document" r:id="rId3" imgW="5486400" imgH="330200" progId="Word.Document.8">
                  <p:link updateAutomatic="1"/>
                </p:oleObj>
              </mc:Choice>
              <mc:Fallback>
                <p:oleObj name="Document" r:id="rId3" imgW="5486400" imgH="330200" progId="Word.Document.8">
                  <p:link updateAutomatic="1"/>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263900"/>
                        <a:ext cx="5486400" cy="33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 name="Rectangle 7"/>
          <p:cNvSpPr/>
          <p:nvPr/>
        </p:nvSpPr>
        <p:spPr>
          <a:xfrm>
            <a:off x="1269604" y="3576264"/>
            <a:ext cx="3117850" cy="2308324"/>
          </a:xfrm>
          <a:prstGeom prst="rect">
            <a:avLst/>
          </a:prstGeom>
        </p:spPr>
        <p:txBody>
          <a:bodyPr wrap="square">
            <a:spAutoFit/>
          </a:bodyPr>
          <a:lstStyle/>
          <a:p>
            <a:pPr algn="ctr"/>
            <a:r>
              <a:rPr lang="en-US" dirty="0" smtClean="0"/>
              <a:t>Alexander Graham </a:t>
            </a:r>
            <a:r>
              <a:rPr lang="en-US" dirty="0"/>
              <a:t>Bell</a:t>
            </a:r>
            <a:r>
              <a:rPr lang="en-US" dirty="0" smtClean="0"/>
              <a:t> developed </a:t>
            </a:r>
            <a:r>
              <a:rPr lang="en-US" dirty="0"/>
              <a:t>“</a:t>
            </a:r>
            <a:r>
              <a:rPr lang="en-US" dirty="0" err="1"/>
              <a:t>spectrophone</a:t>
            </a:r>
            <a:r>
              <a:rPr lang="en-US" dirty="0"/>
              <a:t>”, essentially an ordinary spectroscope equipped with a hearing tube instead of an eyepiece</a:t>
            </a:r>
            <a:r>
              <a:rPr lang="en-US" dirty="0" smtClean="0"/>
              <a:t> listening to light induced changes in the thermal sound.</a:t>
            </a:r>
            <a:endParaRPr lang="en-US" dirty="0"/>
          </a:p>
        </p:txBody>
      </p:sp>
      <p:pic>
        <p:nvPicPr>
          <p:cNvPr id="11" name="Picture 10"/>
          <p:cNvPicPr>
            <a:picLocks noChangeAspect="1"/>
          </p:cNvPicPr>
          <p:nvPr/>
        </p:nvPicPr>
        <p:blipFill>
          <a:blip r:embed="rId5"/>
          <a:stretch>
            <a:fillRect/>
          </a:stretch>
        </p:blipFill>
        <p:spPr>
          <a:xfrm>
            <a:off x="1600873" y="420315"/>
            <a:ext cx="2227385" cy="2895600"/>
          </a:xfrm>
          <a:prstGeom prst="rect">
            <a:avLst/>
          </a:prstGeom>
        </p:spPr>
      </p:pic>
      <p:graphicFrame>
        <p:nvGraphicFramePr>
          <p:cNvPr id="37893" name="Object 5"/>
          <p:cNvGraphicFramePr>
            <a:graphicFrameLocks noChangeAspect="1"/>
          </p:cNvGraphicFramePr>
          <p:nvPr/>
        </p:nvGraphicFramePr>
        <p:xfrm>
          <a:off x="2680373" y="2241396"/>
          <a:ext cx="1892300" cy="965149"/>
        </p:xfrm>
        <a:graphic>
          <a:graphicData uri="http://schemas.openxmlformats.org/presentationml/2006/ole">
            <mc:AlternateContent xmlns:mc="http://schemas.openxmlformats.org/markup-compatibility/2006">
              <mc:Choice xmlns:v="urn:schemas-microsoft-com:vml" Requires="v">
                <p:oleObj spid="_x0000_s37936" name="Document" r:id="rId6" imgW="3162300" imgH="1612900" progId="Word.Document.8">
                  <p:link updateAutomatic="1"/>
                </p:oleObj>
              </mc:Choice>
              <mc:Fallback>
                <p:oleObj name="Document" r:id="rId6" imgW="3162300" imgH="1612900" progId="Word.Document.8">
                  <p:link updateAutomatic="1"/>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0373" y="2241396"/>
                        <a:ext cx="1892300" cy="965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 name="Rectangle 11"/>
          <p:cNvSpPr/>
          <p:nvPr/>
        </p:nvSpPr>
        <p:spPr>
          <a:xfrm>
            <a:off x="5970641" y="505757"/>
            <a:ext cx="2032000" cy="76150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5970641" y="1669177"/>
            <a:ext cx="2032000" cy="76150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970641" y="2832597"/>
            <a:ext cx="2032000" cy="76150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970641" y="3996017"/>
            <a:ext cx="2032000" cy="76150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p:cNvCxnSpPr>
            <a:stCxn id="12" idx="2"/>
          </p:cNvCxnSpPr>
          <p:nvPr/>
        </p:nvCxnSpPr>
        <p:spPr>
          <a:xfrm rot="5400000">
            <a:off x="6690681" y="1550520"/>
            <a:ext cx="579220" cy="1270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5400000">
            <a:off x="6677981" y="2730252"/>
            <a:ext cx="579220" cy="1270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rot="5400000">
            <a:off x="6665281" y="3909984"/>
            <a:ext cx="579220" cy="1270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6091957" y="695225"/>
            <a:ext cx="1840167" cy="369332"/>
          </a:xfrm>
          <a:prstGeom prst="rect">
            <a:avLst/>
          </a:prstGeom>
          <a:noFill/>
        </p:spPr>
        <p:txBody>
          <a:bodyPr wrap="none" rtlCol="0">
            <a:spAutoFit/>
          </a:bodyPr>
          <a:lstStyle/>
          <a:p>
            <a:r>
              <a:rPr lang="en-US" dirty="0" smtClean="0"/>
              <a:t>Light Absorption</a:t>
            </a:r>
            <a:endParaRPr lang="en-US" dirty="0"/>
          </a:p>
        </p:txBody>
      </p:sp>
      <p:sp>
        <p:nvSpPr>
          <p:cNvPr id="23" name="TextBox 22"/>
          <p:cNvSpPr txBox="1"/>
          <p:nvPr/>
        </p:nvSpPr>
        <p:spPr>
          <a:xfrm>
            <a:off x="6480504" y="1889025"/>
            <a:ext cx="980294" cy="369332"/>
          </a:xfrm>
          <a:prstGeom prst="rect">
            <a:avLst/>
          </a:prstGeom>
          <a:noFill/>
        </p:spPr>
        <p:txBody>
          <a:bodyPr wrap="none" rtlCol="0">
            <a:spAutoFit/>
          </a:bodyPr>
          <a:lstStyle/>
          <a:p>
            <a:r>
              <a:rPr lang="en-US" dirty="0" smtClean="0"/>
              <a:t>Heating</a:t>
            </a:r>
            <a:endParaRPr lang="en-US" dirty="0"/>
          </a:p>
        </p:txBody>
      </p:sp>
      <p:sp>
        <p:nvSpPr>
          <p:cNvPr id="24" name="TextBox 23"/>
          <p:cNvSpPr txBox="1"/>
          <p:nvPr/>
        </p:nvSpPr>
        <p:spPr>
          <a:xfrm>
            <a:off x="5907141" y="3042809"/>
            <a:ext cx="2173341" cy="369332"/>
          </a:xfrm>
          <a:prstGeom prst="rect">
            <a:avLst/>
          </a:prstGeom>
          <a:noFill/>
        </p:spPr>
        <p:txBody>
          <a:bodyPr wrap="none" rtlCol="0">
            <a:spAutoFit/>
          </a:bodyPr>
          <a:lstStyle/>
          <a:p>
            <a:r>
              <a:rPr lang="en-US" dirty="0" smtClean="0"/>
              <a:t>Thermal Expansion</a:t>
            </a:r>
            <a:endParaRPr lang="en-US" dirty="0"/>
          </a:p>
        </p:txBody>
      </p:sp>
      <p:sp>
        <p:nvSpPr>
          <p:cNvPr id="26" name="TextBox 25"/>
          <p:cNvSpPr txBox="1"/>
          <p:nvPr/>
        </p:nvSpPr>
        <p:spPr>
          <a:xfrm>
            <a:off x="6432475" y="4109325"/>
            <a:ext cx="1108334" cy="646331"/>
          </a:xfrm>
          <a:prstGeom prst="rect">
            <a:avLst/>
          </a:prstGeom>
          <a:noFill/>
        </p:spPr>
        <p:txBody>
          <a:bodyPr wrap="none" rtlCol="0">
            <a:spAutoFit/>
          </a:bodyPr>
          <a:lstStyle/>
          <a:p>
            <a:pPr algn="ctr"/>
            <a:r>
              <a:rPr lang="en-US" dirty="0" smtClean="0"/>
              <a:t>Pressure</a:t>
            </a:r>
          </a:p>
          <a:p>
            <a:pPr algn="ctr"/>
            <a:r>
              <a:rPr lang="en-US" dirty="0" smtClean="0"/>
              <a:t>Wave</a:t>
            </a:r>
            <a:endParaRPr lang="en-US" dirty="0"/>
          </a:p>
        </p:txBody>
      </p:sp>
      <p:sp>
        <p:nvSpPr>
          <p:cNvPr id="27" name="Rectangle 26"/>
          <p:cNvSpPr/>
          <p:nvPr/>
        </p:nvSpPr>
        <p:spPr>
          <a:xfrm>
            <a:off x="5970641" y="5124949"/>
            <a:ext cx="2032000" cy="76150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rot="5400000">
            <a:off x="6665281" y="5038916"/>
            <a:ext cx="579220" cy="1270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6169295" y="5238257"/>
            <a:ext cx="1634695" cy="646331"/>
          </a:xfrm>
          <a:prstGeom prst="rect">
            <a:avLst/>
          </a:prstGeom>
          <a:noFill/>
        </p:spPr>
        <p:txBody>
          <a:bodyPr wrap="none" rtlCol="0">
            <a:spAutoFit/>
          </a:bodyPr>
          <a:lstStyle/>
          <a:p>
            <a:pPr algn="ctr"/>
            <a:r>
              <a:rPr lang="en-US" dirty="0" err="1" smtClean="0"/>
              <a:t>Photoacoustic</a:t>
            </a:r>
            <a:r>
              <a:rPr lang="en-US" dirty="0" smtClean="0"/>
              <a:t> </a:t>
            </a:r>
          </a:p>
          <a:p>
            <a:pPr algn="ctr"/>
            <a:r>
              <a:rPr lang="en-US" dirty="0" smtClean="0"/>
              <a:t>signal</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18576" y="0"/>
            <a:ext cx="9362576" cy="6238646"/>
          </a:xfrm>
          <a:prstGeom prst="rect">
            <a:avLst/>
          </a:prstGeom>
        </p:spPr>
      </p:pic>
      <p:pic>
        <p:nvPicPr>
          <p:cNvPr id="3" name="Picture 2"/>
          <p:cNvPicPr>
            <a:picLocks noChangeAspect="1"/>
          </p:cNvPicPr>
          <p:nvPr/>
        </p:nvPicPr>
        <p:blipFill>
          <a:blip r:embed="rId3"/>
          <a:srcRect r="57692" b="56130"/>
          <a:stretch>
            <a:fillRect/>
          </a:stretch>
        </p:blipFill>
        <p:spPr>
          <a:xfrm>
            <a:off x="234950" y="3136900"/>
            <a:ext cx="2806700" cy="2702476"/>
          </a:xfrm>
          <a:prstGeom prst="rect">
            <a:avLst/>
          </a:prstGeom>
        </p:spPr>
      </p:pic>
      <p:cxnSp>
        <p:nvCxnSpPr>
          <p:cNvPr id="7" name="Straight Arrow Connector 6"/>
          <p:cNvCxnSpPr/>
          <p:nvPr/>
        </p:nvCxnSpPr>
        <p:spPr>
          <a:xfrm flipV="1">
            <a:off x="876300" y="4819650"/>
            <a:ext cx="501650" cy="29845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83539" y="5048250"/>
            <a:ext cx="1268121" cy="276999"/>
          </a:xfrm>
          <a:prstGeom prst="rect">
            <a:avLst/>
          </a:prstGeom>
          <a:noFill/>
        </p:spPr>
        <p:txBody>
          <a:bodyPr wrap="none" rtlCol="0">
            <a:spAutoFit/>
          </a:bodyPr>
          <a:lstStyle/>
          <a:p>
            <a:r>
              <a:rPr lang="en-US" sz="1200" dirty="0" smtClean="0">
                <a:solidFill>
                  <a:srgbClr val="FF0000"/>
                </a:solidFill>
              </a:rPr>
              <a:t>Weak light flash</a:t>
            </a:r>
            <a:endParaRPr lang="en-US" sz="1200" dirty="0">
              <a:solidFill>
                <a:srgbClr val="FF0000"/>
              </a:solidFill>
            </a:endParaRPr>
          </a:p>
        </p:txBody>
      </p:sp>
      <p:cxnSp>
        <p:nvCxnSpPr>
          <p:cNvPr id="10" name="Straight Arrow Connector 9"/>
          <p:cNvCxnSpPr/>
          <p:nvPr/>
        </p:nvCxnSpPr>
        <p:spPr>
          <a:xfrm>
            <a:off x="977900" y="3848100"/>
            <a:ext cx="501650" cy="254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35939" y="3429000"/>
            <a:ext cx="1330938" cy="276999"/>
          </a:xfrm>
          <a:prstGeom prst="rect">
            <a:avLst/>
          </a:prstGeom>
          <a:noFill/>
        </p:spPr>
        <p:txBody>
          <a:bodyPr wrap="none" rtlCol="0">
            <a:spAutoFit/>
          </a:bodyPr>
          <a:lstStyle/>
          <a:p>
            <a:r>
              <a:rPr lang="en-US" sz="1200" dirty="0" smtClean="0">
                <a:solidFill>
                  <a:srgbClr val="FF0000"/>
                </a:solidFill>
              </a:rPr>
              <a:t>Strong light flash</a:t>
            </a:r>
            <a:endParaRPr lang="en-US" sz="1200" dirty="0">
              <a:solidFill>
                <a:srgbClr val="FF0000"/>
              </a:solidFill>
            </a:endParaRPr>
          </a:p>
        </p:txBody>
      </p:sp>
      <p:pic>
        <p:nvPicPr>
          <p:cNvPr id="13" name="Picture 12"/>
          <p:cNvPicPr>
            <a:picLocks noChangeAspect="1"/>
          </p:cNvPicPr>
          <p:nvPr/>
        </p:nvPicPr>
        <p:blipFill>
          <a:blip r:embed="rId4"/>
          <a:stretch>
            <a:fillRect/>
          </a:stretch>
        </p:blipFill>
        <p:spPr>
          <a:xfrm>
            <a:off x="6124278" y="3048640"/>
            <a:ext cx="2397422" cy="302196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p:cNvCxnSpPr/>
          <p:nvPr/>
        </p:nvCxnSpPr>
        <p:spPr>
          <a:xfrm flipV="1">
            <a:off x="1335845" y="3130203"/>
            <a:ext cx="2584450" cy="1905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rot="5400000" flipH="1" flipV="1">
            <a:off x="3863145" y="2006253"/>
            <a:ext cx="1181100" cy="10668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932995" y="3155603"/>
            <a:ext cx="1143000" cy="1041400"/>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3920295" y="3111153"/>
            <a:ext cx="1631950" cy="1905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627945" y="2741821"/>
            <a:ext cx="1955784" cy="369332"/>
          </a:xfrm>
          <a:prstGeom prst="rect">
            <a:avLst/>
          </a:prstGeom>
          <a:noFill/>
        </p:spPr>
        <p:txBody>
          <a:bodyPr wrap="none" rtlCol="0">
            <a:spAutoFit/>
          </a:bodyPr>
          <a:lstStyle/>
          <a:p>
            <a:r>
              <a:rPr lang="en-US" dirty="0" smtClean="0"/>
              <a:t>Absorbed photon</a:t>
            </a:r>
            <a:endParaRPr lang="en-US" dirty="0"/>
          </a:p>
        </p:txBody>
      </p:sp>
      <p:sp>
        <p:nvSpPr>
          <p:cNvPr id="15" name="TextBox 14"/>
          <p:cNvSpPr txBox="1"/>
          <p:nvPr/>
        </p:nvSpPr>
        <p:spPr>
          <a:xfrm>
            <a:off x="5552245" y="2832437"/>
            <a:ext cx="2430097" cy="646331"/>
          </a:xfrm>
          <a:prstGeom prst="rect">
            <a:avLst/>
          </a:prstGeom>
          <a:noFill/>
        </p:spPr>
        <p:txBody>
          <a:bodyPr wrap="none" rtlCol="0">
            <a:spAutoFit/>
          </a:bodyPr>
          <a:lstStyle/>
          <a:p>
            <a:pPr algn="ctr"/>
            <a:r>
              <a:rPr lang="en-US" dirty="0" smtClean="0"/>
              <a:t>Charge stabilization &amp; </a:t>
            </a:r>
          </a:p>
          <a:p>
            <a:pPr algn="ctr"/>
            <a:r>
              <a:rPr lang="en-US" dirty="0" smtClean="0"/>
              <a:t>photosynthesis</a:t>
            </a:r>
            <a:endParaRPr lang="en-US" dirty="0"/>
          </a:p>
        </p:txBody>
      </p:sp>
      <p:sp>
        <p:nvSpPr>
          <p:cNvPr id="16" name="TextBox 15"/>
          <p:cNvSpPr txBox="1"/>
          <p:nvPr/>
        </p:nvSpPr>
        <p:spPr>
          <a:xfrm>
            <a:off x="4987095" y="1714669"/>
            <a:ext cx="672254" cy="369332"/>
          </a:xfrm>
          <a:prstGeom prst="rect">
            <a:avLst/>
          </a:prstGeom>
          <a:noFill/>
        </p:spPr>
        <p:txBody>
          <a:bodyPr wrap="none" rtlCol="0">
            <a:spAutoFit/>
          </a:bodyPr>
          <a:lstStyle/>
          <a:p>
            <a:pPr algn="ctr"/>
            <a:r>
              <a:rPr lang="en-US" dirty="0" smtClean="0"/>
              <a:t>Heat</a:t>
            </a:r>
            <a:endParaRPr lang="en-US" dirty="0"/>
          </a:p>
        </p:txBody>
      </p:sp>
      <p:sp>
        <p:nvSpPr>
          <p:cNvPr id="17" name="TextBox 16"/>
          <p:cNvSpPr txBox="1"/>
          <p:nvPr/>
        </p:nvSpPr>
        <p:spPr>
          <a:xfrm>
            <a:off x="5161202" y="4012337"/>
            <a:ext cx="1570337" cy="369332"/>
          </a:xfrm>
          <a:prstGeom prst="rect">
            <a:avLst/>
          </a:prstGeom>
          <a:noFill/>
        </p:spPr>
        <p:txBody>
          <a:bodyPr wrap="none" rtlCol="0">
            <a:spAutoFit/>
          </a:bodyPr>
          <a:lstStyle/>
          <a:p>
            <a:pPr algn="ctr"/>
            <a:r>
              <a:rPr lang="en-US" dirty="0" smtClean="0"/>
              <a:t>Fluorescence</a:t>
            </a:r>
            <a:endParaRPr lang="en-US" dirty="0"/>
          </a:p>
        </p:txBody>
      </p:sp>
    </p:spTree>
    <p:extLst>
      <p:ext uri="{BB962C8B-B14F-4D97-AF65-F5344CB8AC3E}">
        <p14:creationId xmlns:p14="http://schemas.microsoft.com/office/powerpoint/2010/main" val="25686328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00752"/>
          <p:cNvPicPr>
            <a:picLocks noChangeAspect="1" noChangeArrowheads="1"/>
          </p:cNvPicPr>
          <p:nvPr/>
        </p:nvPicPr>
        <p:blipFill>
          <a:blip r:embed="rId2"/>
          <a:srcRect b="8519"/>
          <a:stretch>
            <a:fillRect/>
          </a:stretch>
        </p:blipFill>
        <p:spPr bwMode="auto">
          <a:xfrm>
            <a:off x="0" y="0"/>
            <a:ext cx="9144000" cy="6273800"/>
          </a:xfrm>
          <a:prstGeom prst="rect">
            <a:avLst/>
          </a:prstGeom>
          <a:noFill/>
        </p:spPr>
      </p:pic>
      <p:sp>
        <p:nvSpPr>
          <p:cNvPr id="3" name="TextBox 2"/>
          <p:cNvSpPr txBox="1"/>
          <p:nvPr/>
        </p:nvSpPr>
        <p:spPr>
          <a:xfrm>
            <a:off x="6951133" y="440267"/>
            <a:ext cx="1570337" cy="369332"/>
          </a:xfrm>
          <a:prstGeom prst="rect">
            <a:avLst/>
          </a:prstGeom>
          <a:noFill/>
        </p:spPr>
        <p:txBody>
          <a:bodyPr wrap="none" rtlCol="0">
            <a:spAutoFit/>
          </a:bodyPr>
          <a:lstStyle/>
          <a:p>
            <a:r>
              <a:rPr lang="en-US" dirty="0" smtClean="0">
                <a:solidFill>
                  <a:srgbClr val="FF0000"/>
                </a:solidFill>
              </a:rPr>
              <a:t>Fluorescence</a:t>
            </a:r>
            <a:endParaRPr lang="en-US"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ChangeArrowheads="1"/>
          </p:cNvSpPr>
          <p:nvPr/>
        </p:nvSpPr>
        <p:spPr bwMode="auto">
          <a:xfrm>
            <a:off x="215900" y="188912"/>
            <a:ext cx="8661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a:r>
              <a:rPr lang="en-GB" sz="3600" dirty="0">
                <a:solidFill>
                  <a:schemeClr val="tx2"/>
                </a:solidFill>
                <a:latin typeface="Arial" charset="0"/>
              </a:rPr>
              <a:t>Use of sun-induced chlorophyll fluorescence to estimate the rate of carbon fixation -Example</a:t>
            </a:r>
            <a:endParaRPr lang="en-GB" sz="4400" dirty="0">
              <a:solidFill>
                <a:schemeClr val="tx2"/>
              </a:solidFill>
              <a:latin typeface="Arial" charset="0"/>
            </a:endParaRPr>
          </a:p>
        </p:txBody>
      </p:sp>
      <p:pic>
        <p:nvPicPr>
          <p:cNvPr id="385027" name="Picture 3" descr="Stegmann_et_al_1992_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752600"/>
            <a:ext cx="5100637" cy="4383087"/>
          </a:xfrm>
          <a:prstGeom prst="rect">
            <a:avLst/>
          </a:prstGeom>
          <a:noFill/>
          <a:extLst>
            <a:ext uri="{909E8E84-426E-40dd-AFC4-6F175D3DCCD1}">
              <a14:hiddenFill xmlns:a14="http://schemas.microsoft.com/office/drawing/2010/main">
                <a:solidFill>
                  <a:srgbClr val="FFFFFF"/>
                </a:solidFill>
              </a14:hiddenFill>
            </a:ext>
          </a:extLst>
        </p:spPr>
      </p:pic>
      <p:sp>
        <p:nvSpPr>
          <p:cNvPr id="385028" name="Text Box 4"/>
          <p:cNvSpPr txBox="1">
            <a:spLocks noChangeArrowheads="1"/>
          </p:cNvSpPr>
          <p:nvPr/>
        </p:nvSpPr>
        <p:spPr bwMode="auto">
          <a:xfrm>
            <a:off x="6029325" y="5187950"/>
            <a:ext cx="29749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GB" sz="2400" dirty="0" err="1">
                <a:latin typeface="Times New Roman" charset="0"/>
              </a:rPr>
              <a:t>Stegmann</a:t>
            </a:r>
            <a:r>
              <a:rPr lang="en-GB" sz="2400" dirty="0">
                <a:latin typeface="Times New Roman" charset="0"/>
              </a:rPr>
              <a:t> </a:t>
            </a:r>
            <a:r>
              <a:rPr lang="en-GB" sz="2400" i="1" dirty="0">
                <a:latin typeface="Times New Roman" charset="0"/>
              </a:rPr>
              <a:t>et al.</a:t>
            </a:r>
            <a:r>
              <a:rPr lang="en-GB" sz="2400" dirty="0">
                <a:latin typeface="Times New Roman" charset="0"/>
              </a:rPr>
              <a:t> (1992)</a:t>
            </a:r>
          </a:p>
          <a:p>
            <a:pPr eaLnBrk="0" hangingPunct="0"/>
            <a:r>
              <a:rPr lang="en-GB" sz="2400" dirty="0">
                <a:latin typeface="Times New Roman" charset="0"/>
              </a:rPr>
              <a:t>JGR</a:t>
            </a:r>
          </a:p>
        </p:txBody>
      </p:sp>
      <p:sp>
        <p:nvSpPr>
          <p:cNvPr id="385029" name="Text Box 5"/>
          <p:cNvSpPr txBox="1">
            <a:spLocks noChangeArrowheads="1"/>
          </p:cNvSpPr>
          <p:nvPr/>
        </p:nvSpPr>
        <p:spPr bwMode="auto">
          <a:xfrm>
            <a:off x="6029325" y="4727575"/>
            <a:ext cx="1028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GB" sz="2400">
                <a:latin typeface="Times New Roman" charset="0"/>
              </a:rPr>
              <a:t>Pacific</a:t>
            </a:r>
          </a:p>
        </p:txBody>
      </p:sp>
    </p:spTree>
    <p:extLst>
      <p:ext uri="{BB962C8B-B14F-4D97-AF65-F5344CB8AC3E}">
        <p14:creationId xmlns:p14="http://schemas.microsoft.com/office/powerpoint/2010/main" val="2117841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800" y="-50801"/>
            <a:ext cx="9372600" cy="6294009"/>
          </a:xfrm>
          <a:prstGeom prst="rect">
            <a:avLst/>
          </a:prstGeom>
        </p:spPr>
      </p:pic>
      <p:sp>
        <p:nvSpPr>
          <p:cNvPr id="5" name="Rectangle 4"/>
          <p:cNvSpPr/>
          <p:nvPr/>
        </p:nvSpPr>
        <p:spPr>
          <a:xfrm>
            <a:off x="5308600" y="-15121"/>
            <a:ext cx="3848100" cy="3046988"/>
          </a:xfrm>
          <a:prstGeom prst="rect">
            <a:avLst/>
          </a:prstGeom>
        </p:spPr>
        <p:txBody>
          <a:bodyPr wrap="square">
            <a:spAutoFit/>
          </a:bodyPr>
          <a:lstStyle/>
          <a:p>
            <a:pPr algn="ctr"/>
            <a:r>
              <a:rPr lang="en-US" sz="1600" dirty="0" smtClean="0">
                <a:solidFill>
                  <a:schemeClr val="tx2"/>
                </a:solidFill>
                <a:effectLst>
                  <a:outerShdw blurRad="38100" dist="38100" dir="2700000" algn="tl">
                    <a:srgbClr val="DDDDDD"/>
                  </a:outerShdw>
                </a:effectLst>
                <a:latin typeface="Comic Sans MS" charset="0"/>
              </a:rPr>
              <a:t>“Every day, the ocean changes </a:t>
            </a:r>
            <a:r>
              <a:rPr lang="en-US" sz="1600" dirty="0" err="1" smtClean="0">
                <a:solidFill>
                  <a:schemeClr val="tx2"/>
                </a:solidFill>
                <a:effectLst>
                  <a:outerShdw blurRad="38100" dist="38100" dir="2700000" algn="tl">
                    <a:srgbClr val="DDDDDD"/>
                  </a:outerShdw>
                </a:effectLst>
                <a:latin typeface="Comic Sans MS" charset="0"/>
              </a:rPr>
              <a:t>colour</a:t>
            </a:r>
            <a:r>
              <a:rPr lang="en-US" sz="1600" dirty="0" smtClean="0">
                <a:solidFill>
                  <a:schemeClr val="tx2"/>
                </a:solidFill>
                <a:effectLst>
                  <a:outerShdw blurRad="38100" dist="38100" dir="2700000" algn="tl">
                    <a:srgbClr val="DDDDDD"/>
                  </a:outerShdw>
                </a:effectLst>
                <a:latin typeface="Comic Sans MS" charset="0"/>
              </a:rPr>
              <a:t> – or rather, it passes though a variety of hues between the morning, noon and night of a single day.  The subtle shapes of clouds, the glittering light of the sun, and the shifts in atmospheric pressure tint the sea with deep tones, cheerful tomes, plaintive tones that would cause any painter to pause in wonder.”</a:t>
            </a:r>
          </a:p>
          <a:p>
            <a:pPr algn="ctr"/>
            <a:r>
              <a:rPr lang="en-US" sz="1600" dirty="0" smtClean="0">
                <a:solidFill>
                  <a:schemeClr val="tx2"/>
                </a:solidFill>
                <a:effectLst>
                  <a:outerShdw blurRad="38100" dist="38100" dir="2700000" algn="tl">
                    <a:srgbClr val="DDDDDD"/>
                  </a:outerShdw>
                </a:effectLst>
                <a:latin typeface="Comic Sans MS" charset="0"/>
              </a:rPr>
              <a:t>from </a:t>
            </a:r>
            <a:r>
              <a:rPr lang="en-US" sz="1600" u="sng" dirty="0" smtClean="0">
                <a:solidFill>
                  <a:schemeClr val="tx2"/>
                </a:solidFill>
                <a:effectLst>
                  <a:outerShdw blurRad="38100" dist="38100" dir="2700000" algn="tl">
                    <a:srgbClr val="DDDDDD"/>
                  </a:outerShdw>
                </a:effectLst>
                <a:latin typeface="Comic Sans MS" charset="0"/>
              </a:rPr>
              <a:t>The Samurai</a:t>
            </a:r>
            <a:r>
              <a:rPr lang="en-US" sz="1600" dirty="0" smtClean="0">
                <a:solidFill>
                  <a:schemeClr val="tx2"/>
                </a:solidFill>
                <a:effectLst>
                  <a:outerShdw blurRad="38100" dist="38100" dir="2700000" algn="tl">
                    <a:srgbClr val="DDDDDD"/>
                  </a:outerShdw>
                </a:effectLst>
                <a:latin typeface="Comic Sans MS" charset="0"/>
              </a:rPr>
              <a:t> by </a:t>
            </a:r>
            <a:r>
              <a:rPr lang="en-US" sz="1600" dirty="0" err="1" smtClean="0">
                <a:solidFill>
                  <a:schemeClr val="tx2"/>
                </a:solidFill>
                <a:effectLst>
                  <a:outerShdw blurRad="38100" dist="38100" dir="2700000" algn="tl">
                    <a:srgbClr val="DDDDDD"/>
                  </a:outerShdw>
                </a:effectLst>
                <a:latin typeface="Comic Sans MS" charset="0"/>
              </a:rPr>
              <a:t>Shusaku</a:t>
            </a:r>
            <a:r>
              <a:rPr lang="en-US" sz="1600" dirty="0" smtClean="0">
                <a:solidFill>
                  <a:schemeClr val="tx2"/>
                </a:solidFill>
                <a:effectLst>
                  <a:outerShdw blurRad="38100" dist="38100" dir="2700000" algn="tl">
                    <a:srgbClr val="DDDDDD"/>
                  </a:outerShdw>
                </a:effectLst>
                <a:latin typeface="Comic Sans MS" charset="0"/>
              </a:rPr>
              <a:t> Endo (1980)</a:t>
            </a:r>
            <a:endParaRPr lang="en-US" sz="1600" dirty="0">
              <a:solidFill>
                <a:schemeClr val="tx2"/>
              </a:solidFill>
              <a:effectLst>
                <a:outerShdw blurRad="38100" dist="38100" dir="2700000" algn="tl">
                  <a:srgbClr val="DDDDDD"/>
                </a:outerShdw>
              </a:effectLst>
              <a:latin typeface="Comic Sans MS" charset="0"/>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08666" y="668867"/>
            <a:ext cx="6307667" cy="4826000"/>
          </a:xfrm>
          <a:prstGeom prst="rect">
            <a:avLst/>
          </a:prstGeom>
          <a:noFill/>
          <a:ln w="285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rot="16200000">
            <a:off x="-109963" y="2667000"/>
            <a:ext cx="2712326" cy="369332"/>
          </a:xfrm>
          <a:prstGeom prst="rect">
            <a:avLst/>
          </a:prstGeom>
          <a:noFill/>
        </p:spPr>
        <p:txBody>
          <a:bodyPr wrap="none" rtlCol="0">
            <a:spAutoFit/>
          </a:bodyPr>
          <a:lstStyle/>
          <a:p>
            <a:r>
              <a:rPr lang="en-US" dirty="0" smtClean="0"/>
              <a:t>Chlorophyll fluorescence</a:t>
            </a:r>
            <a:endParaRPr lang="en-US" dirty="0"/>
          </a:p>
        </p:txBody>
      </p:sp>
      <p:sp>
        <p:nvSpPr>
          <p:cNvPr id="6" name="TextBox 5"/>
          <p:cNvSpPr txBox="1"/>
          <p:nvPr/>
        </p:nvSpPr>
        <p:spPr>
          <a:xfrm>
            <a:off x="3530703" y="5494867"/>
            <a:ext cx="2789420" cy="369332"/>
          </a:xfrm>
          <a:prstGeom prst="rect">
            <a:avLst/>
          </a:prstGeom>
          <a:noFill/>
        </p:spPr>
        <p:txBody>
          <a:bodyPr wrap="none" rtlCol="0">
            <a:spAutoFit/>
          </a:bodyPr>
          <a:lstStyle/>
          <a:p>
            <a:r>
              <a:rPr lang="en-US" dirty="0" smtClean="0"/>
              <a:t>Chlorophyll concentration</a:t>
            </a:r>
            <a:endParaRPr lang="en-US" dirty="0"/>
          </a:p>
        </p:txBody>
      </p:sp>
      <p:cxnSp>
        <p:nvCxnSpPr>
          <p:cNvPr id="8" name="Straight Arrow Connector 7"/>
          <p:cNvCxnSpPr/>
          <p:nvPr/>
        </p:nvCxnSpPr>
        <p:spPr>
          <a:xfrm flipV="1">
            <a:off x="1837267" y="1253067"/>
            <a:ext cx="5444066" cy="3953933"/>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9329032">
            <a:off x="3581399" y="2709334"/>
            <a:ext cx="1647406" cy="369332"/>
          </a:xfrm>
          <a:prstGeom prst="rect">
            <a:avLst/>
          </a:prstGeom>
          <a:noFill/>
        </p:spPr>
        <p:txBody>
          <a:bodyPr wrap="none" rtlCol="0">
            <a:spAutoFit/>
          </a:bodyPr>
          <a:lstStyle/>
          <a:p>
            <a:r>
              <a:rPr lang="en-US" dirty="0" smtClean="0"/>
              <a:t>An ideal world</a:t>
            </a:r>
            <a:endParaRPr lang="en-US" dirty="0"/>
          </a:p>
        </p:txBody>
      </p:sp>
      <p:cxnSp>
        <p:nvCxnSpPr>
          <p:cNvPr id="10" name="Straight Arrow Connector 9"/>
          <p:cNvCxnSpPr/>
          <p:nvPr/>
        </p:nvCxnSpPr>
        <p:spPr>
          <a:xfrm flipV="1">
            <a:off x="1989667" y="2802467"/>
            <a:ext cx="5291666" cy="2556934"/>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16200000" flipH="1">
            <a:off x="5490184" y="2797786"/>
            <a:ext cx="1033833" cy="59266"/>
          </a:xfrm>
          <a:prstGeom prst="straightConnector1">
            <a:avLst/>
          </a:prstGeom>
          <a:ln>
            <a:solidFill>
              <a:srgbClr val="00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6036734" y="2125836"/>
            <a:ext cx="1775471" cy="646331"/>
          </a:xfrm>
          <a:prstGeom prst="rect">
            <a:avLst/>
          </a:prstGeom>
        </p:spPr>
        <p:txBody>
          <a:bodyPr wrap="none">
            <a:spAutoFit/>
          </a:bodyPr>
          <a:lstStyle/>
          <a:p>
            <a:r>
              <a:rPr lang="en-US" dirty="0" smtClean="0"/>
              <a:t>Stress </a:t>
            </a:r>
          </a:p>
          <a:p>
            <a:r>
              <a:rPr lang="en-US" dirty="0" smtClean="0"/>
              <a:t>(light, nutrients)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Picture 154"/>
          <p:cNvPicPr>
            <a:picLocks noChangeAspect="1"/>
          </p:cNvPicPr>
          <p:nvPr/>
        </p:nvPicPr>
        <p:blipFill>
          <a:blip r:embed="rId2"/>
          <a:srcRect b="3463"/>
          <a:stretch>
            <a:fillRect/>
          </a:stretch>
        </p:blipFill>
        <p:spPr>
          <a:xfrm>
            <a:off x="875409" y="592666"/>
            <a:ext cx="7316982" cy="530013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srcRect/>
          <a:stretch>
            <a:fillRect/>
          </a:stretch>
        </p:blipFill>
        <p:spPr bwMode="auto">
          <a:xfrm>
            <a:off x="1417638" y="1454150"/>
            <a:ext cx="2495550" cy="2833688"/>
          </a:xfrm>
          <a:prstGeom prst="rect">
            <a:avLst/>
          </a:prstGeom>
          <a:noFill/>
        </p:spPr>
      </p:pic>
      <p:sp>
        <p:nvSpPr>
          <p:cNvPr id="6" name="Line 4"/>
          <p:cNvSpPr>
            <a:spLocks noChangeShapeType="1"/>
          </p:cNvSpPr>
          <p:nvPr/>
        </p:nvSpPr>
        <p:spPr bwMode="auto">
          <a:xfrm>
            <a:off x="1425575" y="4275138"/>
            <a:ext cx="0" cy="111125"/>
          </a:xfrm>
          <a:prstGeom prst="line">
            <a:avLst/>
          </a:prstGeom>
          <a:noFill/>
          <a:ln w="17463">
            <a:solidFill>
              <a:srgbClr val="000000"/>
            </a:solidFill>
            <a:round/>
            <a:headEnd/>
            <a:tailEnd/>
          </a:ln>
        </p:spPr>
        <p:txBody>
          <a:bodyPr>
            <a:prstTxWarp prst="textNoShape">
              <a:avLst/>
            </a:prstTxWarp>
          </a:bodyPr>
          <a:lstStyle/>
          <a:p>
            <a:endParaRPr lang="en-US"/>
          </a:p>
        </p:txBody>
      </p:sp>
      <p:sp>
        <p:nvSpPr>
          <p:cNvPr id="7" name="Line 5"/>
          <p:cNvSpPr>
            <a:spLocks noChangeShapeType="1"/>
          </p:cNvSpPr>
          <p:nvPr/>
        </p:nvSpPr>
        <p:spPr bwMode="auto">
          <a:xfrm>
            <a:off x="2244725" y="4275138"/>
            <a:ext cx="0" cy="111125"/>
          </a:xfrm>
          <a:prstGeom prst="line">
            <a:avLst/>
          </a:prstGeom>
          <a:noFill/>
          <a:ln w="17463">
            <a:solidFill>
              <a:srgbClr val="000000"/>
            </a:solidFill>
            <a:round/>
            <a:headEnd/>
            <a:tailEnd/>
          </a:ln>
        </p:spPr>
        <p:txBody>
          <a:bodyPr>
            <a:prstTxWarp prst="textNoShape">
              <a:avLst/>
            </a:prstTxWarp>
          </a:bodyPr>
          <a:lstStyle/>
          <a:p>
            <a:endParaRPr lang="en-US"/>
          </a:p>
        </p:txBody>
      </p:sp>
      <p:sp>
        <p:nvSpPr>
          <p:cNvPr id="8" name="Line 6"/>
          <p:cNvSpPr>
            <a:spLocks noChangeShapeType="1"/>
          </p:cNvSpPr>
          <p:nvPr/>
        </p:nvSpPr>
        <p:spPr bwMode="auto">
          <a:xfrm>
            <a:off x="3076575" y="4275138"/>
            <a:ext cx="0" cy="111125"/>
          </a:xfrm>
          <a:prstGeom prst="line">
            <a:avLst/>
          </a:prstGeom>
          <a:noFill/>
          <a:ln w="17463">
            <a:solidFill>
              <a:srgbClr val="000000"/>
            </a:solidFill>
            <a:round/>
            <a:headEnd/>
            <a:tailEnd/>
          </a:ln>
        </p:spPr>
        <p:txBody>
          <a:bodyPr>
            <a:prstTxWarp prst="textNoShape">
              <a:avLst/>
            </a:prstTxWarp>
          </a:bodyPr>
          <a:lstStyle/>
          <a:p>
            <a:endParaRPr lang="en-US"/>
          </a:p>
        </p:txBody>
      </p:sp>
      <p:sp>
        <p:nvSpPr>
          <p:cNvPr id="9" name="Line 7"/>
          <p:cNvSpPr>
            <a:spLocks noChangeShapeType="1"/>
          </p:cNvSpPr>
          <p:nvPr/>
        </p:nvSpPr>
        <p:spPr bwMode="auto">
          <a:xfrm>
            <a:off x="3895725" y="4275138"/>
            <a:ext cx="0" cy="111125"/>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0" name="Rectangle 8"/>
          <p:cNvSpPr>
            <a:spLocks noChangeArrowheads="1"/>
          </p:cNvSpPr>
          <p:nvPr/>
        </p:nvSpPr>
        <p:spPr bwMode="auto">
          <a:xfrm>
            <a:off x="1231900" y="4435475"/>
            <a:ext cx="361950" cy="24447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8:00</a:t>
            </a:r>
            <a:endParaRPr lang="en-US" sz="1600">
              <a:latin typeface="Times New Roman" pitchFamily="-111" charset="0"/>
            </a:endParaRPr>
          </a:p>
        </p:txBody>
      </p:sp>
      <p:sp>
        <p:nvSpPr>
          <p:cNvPr id="11" name="Rectangle 9"/>
          <p:cNvSpPr>
            <a:spLocks noChangeArrowheads="1"/>
          </p:cNvSpPr>
          <p:nvPr/>
        </p:nvSpPr>
        <p:spPr bwMode="auto">
          <a:xfrm>
            <a:off x="2028825" y="4435475"/>
            <a:ext cx="463550" cy="24447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12:00</a:t>
            </a:r>
            <a:endParaRPr lang="en-US" sz="1600">
              <a:latin typeface="Times New Roman" pitchFamily="-111" charset="0"/>
            </a:endParaRPr>
          </a:p>
        </p:txBody>
      </p:sp>
      <p:sp>
        <p:nvSpPr>
          <p:cNvPr id="12" name="Rectangle 10"/>
          <p:cNvSpPr>
            <a:spLocks noChangeArrowheads="1"/>
          </p:cNvSpPr>
          <p:nvPr/>
        </p:nvSpPr>
        <p:spPr bwMode="auto">
          <a:xfrm>
            <a:off x="2865438" y="4435475"/>
            <a:ext cx="463550" cy="24447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18:00</a:t>
            </a:r>
            <a:endParaRPr lang="en-US" sz="1600">
              <a:latin typeface="Times New Roman" pitchFamily="-111" charset="0"/>
            </a:endParaRPr>
          </a:p>
        </p:txBody>
      </p:sp>
      <p:sp>
        <p:nvSpPr>
          <p:cNvPr id="13" name="Rectangle 11"/>
          <p:cNvSpPr>
            <a:spLocks noChangeArrowheads="1"/>
          </p:cNvSpPr>
          <p:nvPr/>
        </p:nvSpPr>
        <p:spPr bwMode="auto">
          <a:xfrm>
            <a:off x="3727450" y="4435475"/>
            <a:ext cx="463550" cy="24447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22:00</a:t>
            </a:r>
            <a:endParaRPr lang="en-US" sz="1600">
              <a:latin typeface="Times New Roman" pitchFamily="-111" charset="0"/>
            </a:endParaRPr>
          </a:p>
        </p:txBody>
      </p:sp>
      <p:sp>
        <p:nvSpPr>
          <p:cNvPr id="14" name="Line 12"/>
          <p:cNvSpPr>
            <a:spLocks noChangeShapeType="1"/>
          </p:cNvSpPr>
          <p:nvPr/>
        </p:nvSpPr>
        <p:spPr bwMode="auto">
          <a:xfrm flipH="1">
            <a:off x="1312863" y="1982788"/>
            <a:ext cx="100012" cy="1587"/>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5" name="Line 13"/>
          <p:cNvSpPr>
            <a:spLocks noChangeShapeType="1"/>
          </p:cNvSpPr>
          <p:nvPr/>
        </p:nvSpPr>
        <p:spPr bwMode="auto">
          <a:xfrm flipH="1">
            <a:off x="1312863" y="2616200"/>
            <a:ext cx="100012" cy="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6" name="Line 14"/>
          <p:cNvSpPr>
            <a:spLocks noChangeShapeType="1"/>
          </p:cNvSpPr>
          <p:nvPr/>
        </p:nvSpPr>
        <p:spPr bwMode="auto">
          <a:xfrm flipH="1">
            <a:off x="1312863" y="3233738"/>
            <a:ext cx="100012" cy="1587"/>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7" name="Line 15"/>
          <p:cNvSpPr>
            <a:spLocks noChangeShapeType="1"/>
          </p:cNvSpPr>
          <p:nvPr/>
        </p:nvSpPr>
        <p:spPr bwMode="auto">
          <a:xfrm flipH="1">
            <a:off x="1312863" y="3863975"/>
            <a:ext cx="100012" cy="1588"/>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8" name="Rectangle 16"/>
          <p:cNvSpPr>
            <a:spLocks noChangeArrowheads="1"/>
          </p:cNvSpPr>
          <p:nvPr/>
        </p:nvSpPr>
        <p:spPr bwMode="auto">
          <a:xfrm>
            <a:off x="1182688" y="1879600"/>
            <a:ext cx="101600" cy="24447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5</a:t>
            </a:r>
            <a:endParaRPr lang="en-US" sz="1600">
              <a:latin typeface="Times New Roman" pitchFamily="-111" charset="0"/>
            </a:endParaRPr>
          </a:p>
        </p:txBody>
      </p:sp>
      <p:sp>
        <p:nvSpPr>
          <p:cNvPr id="19" name="Rectangle 17"/>
          <p:cNvSpPr>
            <a:spLocks noChangeArrowheads="1"/>
          </p:cNvSpPr>
          <p:nvPr/>
        </p:nvSpPr>
        <p:spPr bwMode="auto">
          <a:xfrm>
            <a:off x="1093788" y="2511425"/>
            <a:ext cx="204787" cy="24447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10</a:t>
            </a:r>
            <a:endParaRPr lang="en-US" sz="1600">
              <a:latin typeface="Times New Roman" pitchFamily="-111" charset="0"/>
            </a:endParaRPr>
          </a:p>
        </p:txBody>
      </p:sp>
      <p:sp>
        <p:nvSpPr>
          <p:cNvPr id="20" name="Rectangle 18"/>
          <p:cNvSpPr>
            <a:spLocks noChangeArrowheads="1"/>
          </p:cNvSpPr>
          <p:nvPr/>
        </p:nvSpPr>
        <p:spPr bwMode="auto">
          <a:xfrm>
            <a:off x="1093788" y="3128963"/>
            <a:ext cx="204787" cy="24447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15</a:t>
            </a:r>
            <a:endParaRPr lang="en-US" sz="1600">
              <a:latin typeface="Times New Roman" pitchFamily="-111" charset="0"/>
            </a:endParaRPr>
          </a:p>
        </p:txBody>
      </p:sp>
      <p:sp>
        <p:nvSpPr>
          <p:cNvPr id="21" name="Rectangle 19"/>
          <p:cNvSpPr>
            <a:spLocks noChangeArrowheads="1"/>
          </p:cNvSpPr>
          <p:nvPr/>
        </p:nvSpPr>
        <p:spPr bwMode="auto">
          <a:xfrm>
            <a:off x="1093788" y="3762375"/>
            <a:ext cx="204787" cy="24447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20</a:t>
            </a:r>
            <a:endParaRPr lang="en-US" sz="1600">
              <a:latin typeface="Times New Roman" pitchFamily="-111" charset="0"/>
            </a:endParaRPr>
          </a:p>
        </p:txBody>
      </p:sp>
      <p:sp>
        <p:nvSpPr>
          <p:cNvPr id="22" name="Rectangle 20"/>
          <p:cNvSpPr>
            <a:spLocks noChangeArrowheads="1"/>
          </p:cNvSpPr>
          <p:nvPr/>
        </p:nvSpPr>
        <p:spPr bwMode="auto">
          <a:xfrm>
            <a:off x="1412875" y="1449388"/>
            <a:ext cx="2506663" cy="2835275"/>
          </a:xfrm>
          <a:prstGeom prst="rect">
            <a:avLst/>
          </a:prstGeom>
          <a:noFill/>
          <a:ln w="17463">
            <a:solidFill>
              <a:srgbClr val="000000"/>
            </a:solidFill>
            <a:miter lim="800000"/>
            <a:headEnd/>
            <a:tailEnd/>
          </a:ln>
        </p:spPr>
        <p:txBody>
          <a:bodyPr>
            <a:prstTxWarp prst="textNoShape">
              <a:avLst/>
            </a:prstTxWarp>
          </a:bodyPr>
          <a:lstStyle/>
          <a:p>
            <a:endParaRPr lang="en-US"/>
          </a:p>
        </p:txBody>
      </p:sp>
      <p:sp>
        <p:nvSpPr>
          <p:cNvPr id="23" name="Text Box 21"/>
          <p:cNvSpPr txBox="1">
            <a:spLocks noChangeArrowheads="1"/>
          </p:cNvSpPr>
          <p:nvPr/>
        </p:nvSpPr>
        <p:spPr bwMode="auto">
          <a:xfrm>
            <a:off x="1743075" y="4675188"/>
            <a:ext cx="2133600" cy="366712"/>
          </a:xfrm>
          <a:prstGeom prst="rect">
            <a:avLst/>
          </a:prstGeom>
          <a:noFill/>
          <a:ln w="9525">
            <a:noFill/>
            <a:miter lim="800000"/>
            <a:headEnd/>
            <a:tailEnd/>
          </a:ln>
          <a:effectLst/>
        </p:spPr>
        <p:txBody>
          <a:bodyPr wrap="none">
            <a:prstTxWarp prst="textNoShape">
              <a:avLst/>
            </a:prstTxWarp>
            <a:spAutoFit/>
          </a:bodyPr>
          <a:lstStyle/>
          <a:p>
            <a:pPr eaLnBrk="0" hangingPunct="0"/>
            <a:r>
              <a:rPr lang="en-US" b="1">
                <a:latin typeface="Times New Roman" pitchFamily="-111" charset="0"/>
              </a:rPr>
              <a:t>Local DaylightTime</a:t>
            </a:r>
          </a:p>
        </p:txBody>
      </p:sp>
      <p:sp>
        <p:nvSpPr>
          <p:cNvPr id="24" name="Rectangle 22"/>
          <p:cNvSpPr>
            <a:spLocks noChangeArrowheads="1"/>
          </p:cNvSpPr>
          <p:nvPr/>
        </p:nvSpPr>
        <p:spPr bwMode="auto">
          <a:xfrm>
            <a:off x="1122363" y="1336675"/>
            <a:ext cx="285750" cy="336550"/>
          </a:xfrm>
          <a:prstGeom prst="rect">
            <a:avLst/>
          </a:prstGeom>
          <a:noFill/>
          <a:ln w="9525">
            <a:noFill/>
            <a:miter lim="800000"/>
            <a:headEnd/>
            <a:tailEnd/>
          </a:ln>
          <a:effectLst/>
        </p:spPr>
        <p:txBody>
          <a:bodyPr wrap="none">
            <a:prstTxWarp prst="textNoShape">
              <a:avLst/>
            </a:prstTxWarp>
            <a:spAutoFit/>
          </a:bodyPr>
          <a:lstStyle/>
          <a:p>
            <a:pPr eaLnBrk="0" hangingPunct="0"/>
            <a:r>
              <a:rPr lang="en-US" sz="1600">
                <a:solidFill>
                  <a:srgbClr val="000000"/>
                </a:solidFill>
                <a:latin typeface="Times New Roman" pitchFamily="-111" charset="0"/>
              </a:rPr>
              <a:t>0</a:t>
            </a:r>
          </a:p>
        </p:txBody>
      </p:sp>
      <p:sp>
        <p:nvSpPr>
          <p:cNvPr id="25" name="Line 23"/>
          <p:cNvSpPr>
            <a:spLocks noChangeShapeType="1"/>
          </p:cNvSpPr>
          <p:nvPr/>
        </p:nvSpPr>
        <p:spPr bwMode="auto">
          <a:xfrm flipH="1">
            <a:off x="1331913" y="1441450"/>
            <a:ext cx="98425" cy="1588"/>
          </a:xfrm>
          <a:prstGeom prst="line">
            <a:avLst/>
          </a:prstGeom>
          <a:noFill/>
          <a:ln w="17463">
            <a:solidFill>
              <a:srgbClr val="000000"/>
            </a:solidFill>
            <a:round/>
            <a:headEnd/>
            <a:tailEnd/>
          </a:ln>
        </p:spPr>
        <p:txBody>
          <a:bodyPr>
            <a:prstTxWarp prst="textNoShape">
              <a:avLst/>
            </a:prstTxWarp>
          </a:bodyPr>
          <a:lstStyle/>
          <a:p>
            <a:endParaRPr lang="en-US"/>
          </a:p>
        </p:txBody>
      </p:sp>
      <p:sp>
        <p:nvSpPr>
          <p:cNvPr id="26" name="Text Box 24"/>
          <p:cNvSpPr txBox="1">
            <a:spLocks noChangeArrowheads="1"/>
          </p:cNvSpPr>
          <p:nvPr/>
        </p:nvSpPr>
        <p:spPr bwMode="auto">
          <a:xfrm rot="16200000">
            <a:off x="345282" y="2591593"/>
            <a:ext cx="1181100" cy="366713"/>
          </a:xfrm>
          <a:prstGeom prst="rect">
            <a:avLst/>
          </a:prstGeom>
          <a:noFill/>
          <a:ln w="9525">
            <a:noFill/>
            <a:miter lim="800000"/>
            <a:headEnd/>
            <a:tailEnd/>
          </a:ln>
          <a:effectLst/>
        </p:spPr>
        <p:txBody>
          <a:bodyPr wrap="none">
            <a:prstTxWarp prst="textNoShape">
              <a:avLst/>
            </a:prstTxWarp>
            <a:spAutoFit/>
          </a:bodyPr>
          <a:lstStyle/>
          <a:p>
            <a:pPr eaLnBrk="0" hangingPunct="0"/>
            <a:r>
              <a:rPr lang="en-US" b="1">
                <a:latin typeface="Times New Roman" pitchFamily="-111" charset="0"/>
              </a:rPr>
              <a:t>Depth (m)</a:t>
            </a:r>
          </a:p>
        </p:txBody>
      </p:sp>
      <p:sp>
        <p:nvSpPr>
          <p:cNvPr id="27" name="Text Box 25"/>
          <p:cNvSpPr txBox="1">
            <a:spLocks noChangeArrowheads="1"/>
          </p:cNvSpPr>
          <p:nvPr/>
        </p:nvSpPr>
        <p:spPr bwMode="auto">
          <a:xfrm>
            <a:off x="1412875" y="3954463"/>
            <a:ext cx="908050" cy="366712"/>
          </a:xfrm>
          <a:prstGeom prst="rect">
            <a:avLst/>
          </a:prstGeom>
          <a:noFill/>
          <a:ln w="9525">
            <a:noFill/>
            <a:miter lim="800000"/>
            <a:headEnd/>
            <a:tailEnd/>
          </a:ln>
          <a:effectLst/>
        </p:spPr>
        <p:txBody>
          <a:bodyPr wrap="none">
            <a:prstTxWarp prst="textNoShape">
              <a:avLst/>
            </a:prstTxWarp>
            <a:spAutoFit/>
          </a:bodyPr>
          <a:lstStyle/>
          <a:p>
            <a:pPr eaLnBrk="0" hangingPunct="0"/>
            <a:r>
              <a:rPr lang="en-US" b="1">
                <a:latin typeface="Times New Roman" pitchFamily="-111" charset="0"/>
              </a:rPr>
              <a:t>CDOM</a:t>
            </a:r>
          </a:p>
        </p:txBody>
      </p:sp>
      <p:pic>
        <p:nvPicPr>
          <p:cNvPr id="28" name="Picture 26"/>
          <p:cNvPicPr>
            <a:picLocks noChangeAspect="1" noChangeArrowheads="1"/>
          </p:cNvPicPr>
          <p:nvPr/>
        </p:nvPicPr>
        <p:blipFill>
          <a:blip r:embed="rId3"/>
          <a:srcRect/>
          <a:stretch>
            <a:fillRect/>
          </a:stretch>
        </p:blipFill>
        <p:spPr bwMode="auto">
          <a:xfrm>
            <a:off x="4908550" y="1489075"/>
            <a:ext cx="2495550" cy="2833688"/>
          </a:xfrm>
          <a:prstGeom prst="rect">
            <a:avLst/>
          </a:prstGeom>
          <a:noFill/>
        </p:spPr>
      </p:pic>
      <p:sp>
        <p:nvSpPr>
          <p:cNvPr id="29" name="Line 27"/>
          <p:cNvSpPr>
            <a:spLocks noChangeShapeType="1"/>
          </p:cNvSpPr>
          <p:nvPr/>
        </p:nvSpPr>
        <p:spPr bwMode="auto">
          <a:xfrm>
            <a:off x="4911725" y="4308475"/>
            <a:ext cx="1588" cy="112713"/>
          </a:xfrm>
          <a:prstGeom prst="line">
            <a:avLst/>
          </a:prstGeom>
          <a:noFill/>
          <a:ln w="17463">
            <a:solidFill>
              <a:srgbClr val="000000"/>
            </a:solidFill>
            <a:round/>
            <a:headEnd/>
            <a:tailEnd/>
          </a:ln>
        </p:spPr>
        <p:txBody>
          <a:bodyPr>
            <a:prstTxWarp prst="textNoShape">
              <a:avLst/>
            </a:prstTxWarp>
          </a:bodyPr>
          <a:lstStyle/>
          <a:p>
            <a:endParaRPr lang="en-US"/>
          </a:p>
        </p:txBody>
      </p:sp>
      <p:sp>
        <p:nvSpPr>
          <p:cNvPr id="30" name="Line 28"/>
          <p:cNvSpPr>
            <a:spLocks noChangeShapeType="1"/>
          </p:cNvSpPr>
          <p:nvPr/>
        </p:nvSpPr>
        <p:spPr bwMode="auto">
          <a:xfrm>
            <a:off x="5730875" y="4308475"/>
            <a:ext cx="1588" cy="112713"/>
          </a:xfrm>
          <a:prstGeom prst="line">
            <a:avLst/>
          </a:prstGeom>
          <a:noFill/>
          <a:ln w="17463">
            <a:solidFill>
              <a:srgbClr val="000000"/>
            </a:solidFill>
            <a:round/>
            <a:headEnd/>
            <a:tailEnd/>
          </a:ln>
        </p:spPr>
        <p:txBody>
          <a:bodyPr>
            <a:prstTxWarp prst="textNoShape">
              <a:avLst/>
            </a:prstTxWarp>
          </a:bodyPr>
          <a:lstStyle/>
          <a:p>
            <a:endParaRPr lang="en-US"/>
          </a:p>
        </p:txBody>
      </p:sp>
      <p:sp>
        <p:nvSpPr>
          <p:cNvPr id="31" name="Line 29"/>
          <p:cNvSpPr>
            <a:spLocks noChangeShapeType="1"/>
          </p:cNvSpPr>
          <p:nvPr/>
        </p:nvSpPr>
        <p:spPr bwMode="auto">
          <a:xfrm>
            <a:off x="6562725" y="4308475"/>
            <a:ext cx="1588" cy="112713"/>
          </a:xfrm>
          <a:prstGeom prst="line">
            <a:avLst/>
          </a:prstGeom>
          <a:noFill/>
          <a:ln w="17463">
            <a:solidFill>
              <a:srgbClr val="000000"/>
            </a:solidFill>
            <a:round/>
            <a:headEnd/>
            <a:tailEnd/>
          </a:ln>
        </p:spPr>
        <p:txBody>
          <a:bodyPr>
            <a:prstTxWarp prst="textNoShape">
              <a:avLst/>
            </a:prstTxWarp>
          </a:bodyPr>
          <a:lstStyle/>
          <a:p>
            <a:endParaRPr lang="en-US"/>
          </a:p>
        </p:txBody>
      </p:sp>
      <p:sp>
        <p:nvSpPr>
          <p:cNvPr id="32" name="Line 30"/>
          <p:cNvSpPr>
            <a:spLocks noChangeShapeType="1"/>
          </p:cNvSpPr>
          <p:nvPr/>
        </p:nvSpPr>
        <p:spPr bwMode="auto">
          <a:xfrm>
            <a:off x="7381875" y="4308475"/>
            <a:ext cx="1588" cy="112713"/>
          </a:xfrm>
          <a:prstGeom prst="line">
            <a:avLst/>
          </a:prstGeom>
          <a:noFill/>
          <a:ln w="17463">
            <a:solidFill>
              <a:srgbClr val="000000"/>
            </a:solidFill>
            <a:round/>
            <a:headEnd/>
            <a:tailEnd/>
          </a:ln>
        </p:spPr>
        <p:txBody>
          <a:bodyPr>
            <a:prstTxWarp prst="textNoShape">
              <a:avLst/>
            </a:prstTxWarp>
          </a:bodyPr>
          <a:lstStyle/>
          <a:p>
            <a:endParaRPr lang="en-US"/>
          </a:p>
        </p:txBody>
      </p:sp>
      <p:sp>
        <p:nvSpPr>
          <p:cNvPr id="33" name="Rectangle 31"/>
          <p:cNvSpPr>
            <a:spLocks noChangeArrowheads="1"/>
          </p:cNvSpPr>
          <p:nvPr/>
        </p:nvSpPr>
        <p:spPr bwMode="auto">
          <a:xfrm>
            <a:off x="4718050" y="4467225"/>
            <a:ext cx="363538" cy="24447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8:00</a:t>
            </a:r>
            <a:endParaRPr lang="en-US" sz="1600">
              <a:latin typeface="Times New Roman" pitchFamily="-111" charset="0"/>
            </a:endParaRPr>
          </a:p>
        </p:txBody>
      </p:sp>
      <p:sp>
        <p:nvSpPr>
          <p:cNvPr id="34" name="Rectangle 32"/>
          <p:cNvSpPr>
            <a:spLocks noChangeArrowheads="1"/>
          </p:cNvSpPr>
          <p:nvPr/>
        </p:nvSpPr>
        <p:spPr bwMode="auto">
          <a:xfrm>
            <a:off x="5514975" y="4467225"/>
            <a:ext cx="463550" cy="24447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12:00</a:t>
            </a:r>
            <a:endParaRPr lang="en-US" sz="1600">
              <a:latin typeface="Times New Roman" pitchFamily="-111" charset="0"/>
            </a:endParaRPr>
          </a:p>
        </p:txBody>
      </p:sp>
      <p:sp>
        <p:nvSpPr>
          <p:cNvPr id="35" name="Rectangle 33"/>
          <p:cNvSpPr>
            <a:spLocks noChangeArrowheads="1"/>
          </p:cNvSpPr>
          <p:nvPr/>
        </p:nvSpPr>
        <p:spPr bwMode="auto">
          <a:xfrm>
            <a:off x="6351588" y="4467225"/>
            <a:ext cx="463550" cy="24447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18:00</a:t>
            </a:r>
            <a:endParaRPr lang="en-US" sz="1600">
              <a:latin typeface="Times New Roman" pitchFamily="-111" charset="0"/>
            </a:endParaRPr>
          </a:p>
        </p:txBody>
      </p:sp>
      <p:sp>
        <p:nvSpPr>
          <p:cNvPr id="36" name="Rectangle 34"/>
          <p:cNvSpPr>
            <a:spLocks noChangeArrowheads="1"/>
          </p:cNvSpPr>
          <p:nvPr/>
        </p:nvSpPr>
        <p:spPr bwMode="auto">
          <a:xfrm>
            <a:off x="7212013" y="4467225"/>
            <a:ext cx="463550" cy="24447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22:00</a:t>
            </a:r>
            <a:endParaRPr lang="en-US" sz="1600">
              <a:latin typeface="Times New Roman" pitchFamily="-111" charset="0"/>
            </a:endParaRPr>
          </a:p>
        </p:txBody>
      </p:sp>
      <p:sp>
        <p:nvSpPr>
          <p:cNvPr id="37" name="Line 35"/>
          <p:cNvSpPr>
            <a:spLocks noChangeShapeType="1"/>
          </p:cNvSpPr>
          <p:nvPr/>
        </p:nvSpPr>
        <p:spPr bwMode="auto">
          <a:xfrm flipH="1">
            <a:off x="4799013" y="2017713"/>
            <a:ext cx="100012" cy="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38" name="Line 36"/>
          <p:cNvSpPr>
            <a:spLocks noChangeShapeType="1"/>
          </p:cNvSpPr>
          <p:nvPr/>
        </p:nvSpPr>
        <p:spPr bwMode="auto">
          <a:xfrm flipH="1">
            <a:off x="4799013" y="2649538"/>
            <a:ext cx="100012" cy="1587"/>
          </a:xfrm>
          <a:prstGeom prst="line">
            <a:avLst/>
          </a:prstGeom>
          <a:noFill/>
          <a:ln w="17463">
            <a:solidFill>
              <a:srgbClr val="000000"/>
            </a:solidFill>
            <a:round/>
            <a:headEnd/>
            <a:tailEnd/>
          </a:ln>
        </p:spPr>
        <p:txBody>
          <a:bodyPr>
            <a:prstTxWarp prst="textNoShape">
              <a:avLst/>
            </a:prstTxWarp>
          </a:bodyPr>
          <a:lstStyle/>
          <a:p>
            <a:endParaRPr lang="en-US"/>
          </a:p>
        </p:txBody>
      </p:sp>
      <p:sp>
        <p:nvSpPr>
          <p:cNvPr id="39" name="Line 37"/>
          <p:cNvSpPr>
            <a:spLocks noChangeShapeType="1"/>
          </p:cNvSpPr>
          <p:nvPr/>
        </p:nvSpPr>
        <p:spPr bwMode="auto">
          <a:xfrm flipH="1">
            <a:off x="4799013" y="3267075"/>
            <a:ext cx="100012" cy="1588"/>
          </a:xfrm>
          <a:prstGeom prst="line">
            <a:avLst/>
          </a:prstGeom>
          <a:noFill/>
          <a:ln w="17463">
            <a:solidFill>
              <a:srgbClr val="000000"/>
            </a:solidFill>
            <a:round/>
            <a:headEnd/>
            <a:tailEnd/>
          </a:ln>
        </p:spPr>
        <p:txBody>
          <a:bodyPr>
            <a:prstTxWarp prst="textNoShape">
              <a:avLst/>
            </a:prstTxWarp>
          </a:bodyPr>
          <a:lstStyle/>
          <a:p>
            <a:endParaRPr lang="en-US"/>
          </a:p>
        </p:txBody>
      </p:sp>
      <p:sp>
        <p:nvSpPr>
          <p:cNvPr id="40" name="Line 38"/>
          <p:cNvSpPr>
            <a:spLocks noChangeShapeType="1"/>
          </p:cNvSpPr>
          <p:nvPr/>
        </p:nvSpPr>
        <p:spPr bwMode="auto">
          <a:xfrm flipH="1">
            <a:off x="4799013" y="3898900"/>
            <a:ext cx="100012" cy="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41" name="Rectangle 39"/>
          <p:cNvSpPr>
            <a:spLocks noChangeArrowheads="1"/>
          </p:cNvSpPr>
          <p:nvPr/>
        </p:nvSpPr>
        <p:spPr bwMode="auto">
          <a:xfrm>
            <a:off x="4667250" y="1911350"/>
            <a:ext cx="101600" cy="24447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5</a:t>
            </a:r>
            <a:endParaRPr lang="en-US" sz="1600">
              <a:latin typeface="Times New Roman" pitchFamily="-111" charset="0"/>
            </a:endParaRPr>
          </a:p>
        </p:txBody>
      </p:sp>
      <p:sp>
        <p:nvSpPr>
          <p:cNvPr id="42" name="Rectangle 40"/>
          <p:cNvSpPr>
            <a:spLocks noChangeArrowheads="1"/>
          </p:cNvSpPr>
          <p:nvPr/>
        </p:nvSpPr>
        <p:spPr bwMode="auto">
          <a:xfrm>
            <a:off x="4581525" y="2546350"/>
            <a:ext cx="203200" cy="24447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10</a:t>
            </a:r>
            <a:endParaRPr lang="en-US" sz="1600">
              <a:latin typeface="Times New Roman" pitchFamily="-111" charset="0"/>
            </a:endParaRPr>
          </a:p>
        </p:txBody>
      </p:sp>
      <p:sp>
        <p:nvSpPr>
          <p:cNvPr id="43" name="Rectangle 41"/>
          <p:cNvSpPr>
            <a:spLocks noChangeArrowheads="1"/>
          </p:cNvSpPr>
          <p:nvPr/>
        </p:nvSpPr>
        <p:spPr bwMode="auto">
          <a:xfrm>
            <a:off x="4581525" y="3163888"/>
            <a:ext cx="203200" cy="24447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15</a:t>
            </a:r>
            <a:endParaRPr lang="en-US" sz="1600">
              <a:latin typeface="Times New Roman" pitchFamily="-111" charset="0"/>
            </a:endParaRPr>
          </a:p>
        </p:txBody>
      </p:sp>
      <p:sp>
        <p:nvSpPr>
          <p:cNvPr id="44" name="Rectangle 42"/>
          <p:cNvSpPr>
            <a:spLocks noChangeArrowheads="1"/>
          </p:cNvSpPr>
          <p:nvPr/>
        </p:nvSpPr>
        <p:spPr bwMode="auto">
          <a:xfrm>
            <a:off x="4581525" y="3795713"/>
            <a:ext cx="203200" cy="24447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20</a:t>
            </a:r>
            <a:endParaRPr lang="en-US" sz="1600">
              <a:latin typeface="Times New Roman" pitchFamily="-111" charset="0"/>
            </a:endParaRPr>
          </a:p>
        </p:txBody>
      </p:sp>
      <p:sp>
        <p:nvSpPr>
          <p:cNvPr id="45" name="Rectangle 43"/>
          <p:cNvSpPr>
            <a:spLocks noChangeArrowheads="1"/>
          </p:cNvSpPr>
          <p:nvPr/>
        </p:nvSpPr>
        <p:spPr bwMode="auto">
          <a:xfrm>
            <a:off x="4899025" y="1482725"/>
            <a:ext cx="2506663" cy="2836863"/>
          </a:xfrm>
          <a:prstGeom prst="rect">
            <a:avLst/>
          </a:prstGeom>
          <a:noFill/>
          <a:ln w="17463">
            <a:solidFill>
              <a:srgbClr val="000000"/>
            </a:solidFill>
            <a:miter lim="800000"/>
            <a:headEnd/>
            <a:tailEnd/>
          </a:ln>
        </p:spPr>
        <p:txBody>
          <a:bodyPr>
            <a:prstTxWarp prst="textNoShape">
              <a:avLst/>
            </a:prstTxWarp>
          </a:bodyPr>
          <a:lstStyle/>
          <a:p>
            <a:endParaRPr lang="en-US"/>
          </a:p>
        </p:txBody>
      </p:sp>
      <p:sp>
        <p:nvSpPr>
          <p:cNvPr id="46" name="Rectangle 44"/>
          <p:cNvSpPr>
            <a:spLocks noChangeArrowheads="1"/>
          </p:cNvSpPr>
          <p:nvPr/>
        </p:nvSpPr>
        <p:spPr bwMode="auto">
          <a:xfrm>
            <a:off x="4608513" y="1371600"/>
            <a:ext cx="285750" cy="336550"/>
          </a:xfrm>
          <a:prstGeom prst="rect">
            <a:avLst/>
          </a:prstGeom>
          <a:noFill/>
          <a:ln w="9525">
            <a:noFill/>
            <a:miter lim="800000"/>
            <a:headEnd/>
            <a:tailEnd/>
          </a:ln>
          <a:effectLst/>
        </p:spPr>
        <p:txBody>
          <a:bodyPr wrap="none">
            <a:prstTxWarp prst="textNoShape">
              <a:avLst/>
            </a:prstTxWarp>
            <a:spAutoFit/>
          </a:bodyPr>
          <a:lstStyle/>
          <a:p>
            <a:pPr eaLnBrk="0" hangingPunct="0"/>
            <a:r>
              <a:rPr lang="en-US" sz="1600">
                <a:solidFill>
                  <a:srgbClr val="000000"/>
                </a:solidFill>
                <a:latin typeface="Times New Roman" pitchFamily="-111" charset="0"/>
              </a:rPr>
              <a:t>0</a:t>
            </a:r>
          </a:p>
        </p:txBody>
      </p:sp>
      <p:sp>
        <p:nvSpPr>
          <p:cNvPr id="47" name="Line 45"/>
          <p:cNvSpPr>
            <a:spLocks noChangeShapeType="1"/>
          </p:cNvSpPr>
          <p:nvPr/>
        </p:nvSpPr>
        <p:spPr bwMode="auto">
          <a:xfrm flipH="1">
            <a:off x="4818063" y="1474788"/>
            <a:ext cx="100012" cy="1587"/>
          </a:xfrm>
          <a:prstGeom prst="line">
            <a:avLst/>
          </a:prstGeom>
          <a:noFill/>
          <a:ln w="17463">
            <a:solidFill>
              <a:srgbClr val="000000"/>
            </a:solidFill>
            <a:round/>
            <a:headEnd/>
            <a:tailEnd/>
          </a:ln>
        </p:spPr>
        <p:txBody>
          <a:bodyPr>
            <a:prstTxWarp prst="textNoShape">
              <a:avLst/>
            </a:prstTxWarp>
          </a:bodyPr>
          <a:lstStyle/>
          <a:p>
            <a:endParaRPr lang="en-US"/>
          </a:p>
        </p:txBody>
      </p:sp>
      <p:sp>
        <p:nvSpPr>
          <p:cNvPr id="48" name="Text Box 46"/>
          <p:cNvSpPr txBox="1">
            <a:spLocks noChangeArrowheads="1"/>
          </p:cNvSpPr>
          <p:nvPr/>
        </p:nvSpPr>
        <p:spPr bwMode="auto">
          <a:xfrm rot="16200000">
            <a:off x="3774282" y="2637631"/>
            <a:ext cx="1181100" cy="366713"/>
          </a:xfrm>
          <a:prstGeom prst="rect">
            <a:avLst/>
          </a:prstGeom>
          <a:noFill/>
          <a:ln w="9525">
            <a:noFill/>
            <a:miter lim="800000"/>
            <a:headEnd/>
            <a:tailEnd/>
          </a:ln>
          <a:effectLst/>
        </p:spPr>
        <p:txBody>
          <a:bodyPr wrap="none">
            <a:prstTxWarp prst="textNoShape">
              <a:avLst/>
            </a:prstTxWarp>
            <a:spAutoFit/>
          </a:bodyPr>
          <a:lstStyle/>
          <a:p>
            <a:pPr eaLnBrk="0" hangingPunct="0"/>
            <a:r>
              <a:rPr lang="en-US" b="1">
                <a:latin typeface="Times New Roman" pitchFamily="-111" charset="0"/>
              </a:rPr>
              <a:t>Depth (m)</a:t>
            </a:r>
          </a:p>
        </p:txBody>
      </p:sp>
      <p:sp>
        <p:nvSpPr>
          <p:cNvPr id="49" name="Text Box 47"/>
          <p:cNvSpPr txBox="1">
            <a:spLocks noChangeArrowheads="1"/>
          </p:cNvSpPr>
          <p:nvPr/>
        </p:nvSpPr>
        <p:spPr bwMode="auto">
          <a:xfrm>
            <a:off x="4935538" y="4041775"/>
            <a:ext cx="652462" cy="336550"/>
          </a:xfrm>
          <a:prstGeom prst="rect">
            <a:avLst/>
          </a:prstGeom>
          <a:noFill/>
          <a:ln w="9525">
            <a:noFill/>
            <a:miter lim="800000"/>
            <a:headEnd/>
            <a:tailEnd/>
          </a:ln>
          <a:effectLst/>
        </p:spPr>
        <p:txBody>
          <a:bodyPr wrap="none">
            <a:prstTxWarp prst="textNoShape">
              <a:avLst/>
            </a:prstTxWarp>
            <a:spAutoFit/>
          </a:bodyPr>
          <a:lstStyle/>
          <a:p>
            <a:pPr eaLnBrk="0" hangingPunct="0"/>
            <a:r>
              <a:rPr lang="en-US" sz="1600" b="1">
                <a:latin typeface="Times New Roman" pitchFamily="-111" charset="0"/>
              </a:rPr>
              <a:t>Chl </a:t>
            </a:r>
            <a:r>
              <a:rPr lang="en-US" sz="1600" b="1" u="sng">
                <a:latin typeface="Times New Roman" pitchFamily="-111" charset="0"/>
              </a:rPr>
              <a:t>a</a:t>
            </a:r>
            <a:endParaRPr lang="en-US" sz="1600" b="1">
              <a:latin typeface="Times New Roman" pitchFamily="-111" charset="0"/>
            </a:endParaRPr>
          </a:p>
        </p:txBody>
      </p:sp>
      <p:sp>
        <p:nvSpPr>
          <p:cNvPr id="50" name="Line 48"/>
          <p:cNvSpPr>
            <a:spLocks noChangeShapeType="1"/>
          </p:cNvSpPr>
          <p:nvPr/>
        </p:nvSpPr>
        <p:spPr bwMode="auto">
          <a:xfrm>
            <a:off x="7488238" y="3527425"/>
            <a:ext cx="0" cy="817563"/>
          </a:xfrm>
          <a:prstGeom prst="line">
            <a:avLst/>
          </a:prstGeom>
          <a:noFill/>
          <a:ln w="9525">
            <a:solidFill>
              <a:schemeClr val="tx1"/>
            </a:solidFill>
            <a:round/>
            <a:headEnd type="triangle" w="med" len="med"/>
            <a:tailEnd type="triangle" w="med" len="med"/>
          </a:ln>
          <a:effectLst/>
        </p:spPr>
        <p:txBody>
          <a:bodyPr wrap="none" anchor="ctr">
            <a:prstTxWarp prst="textNoShape">
              <a:avLst/>
            </a:prstTxWarp>
          </a:bodyPr>
          <a:lstStyle/>
          <a:p>
            <a:endParaRPr lang="en-US"/>
          </a:p>
        </p:txBody>
      </p:sp>
      <p:sp>
        <p:nvSpPr>
          <p:cNvPr id="51" name="Line 49"/>
          <p:cNvSpPr>
            <a:spLocks noChangeShapeType="1"/>
          </p:cNvSpPr>
          <p:nvPr/>
        </p:nvSpPr>
        <p:spPr bwMode="auto">
          <a:xfrm>
            <a:off x="7488238" y="1511300"/>
            <a:ext cx="0" cy="819150"/>
          </a:xfrm>
          <a:prstGeom prst="line">
            <a:avLst/>
          </a:prstGeom>
          <a:noFill/>
          <a:ln w="9525">
            <a:solidFill>
              <a:schemeClr val="tx1"/>
            </a:solidFill>
            <a:round/>
            <a:headEnd type="triangle" w="med" len="med"/>
            <a:tailEnd type="triangle" w="med" len="med"/>
          </a:ln>
          <a:effectLst/>
        </p:spPr>
        <p:txBody>
          <a:bodyPr wrap="none" anchor="ctr">
            <a:prstTxWarp prst="textNoShape">
              <a:avLst/>
            </a:prstTxWarp>
          </a:bodyPr>
          <a:lstStyle/>
          <a:p>
            <a:endParaRPr lang="en-US"/>
          </a:p>
        </p:txBody>
      </p:sp>
      <p:sp>
        <p:nvSpPr>
          <p:cNvPr id="52" name="Text Box 50"/>
          <p:cNvSpPr txBox="1">
            <a:spLocks noChangeArrowheads="1"/>
          </p:cNvSpPr>
          <p:nvPr/>
        </p:nvSpPr>
        <p:spPr bwMode="auto">
          <a:xfrm rot="5400000">
            <a:off x="7335043" y="3526632"/>
            <a:ext cx="1389063" cy="825500"/>
          </a:xfrm>
          <a:prstGeom prst="rect">
            <a:avLst/>
          </a:prstGeom>
          <a:noFill/>
          <a:ln w="9525">
            <a:noFill/>
            <a:miter lim="800000"/>
            <a:headEnd/>
            <a:tailEnd/>
          </a:ln>
          <a:effectLst/>
        </p:spPr>
        <p:txBody>
          <a:bodyPr wrap="none">
            <a:prstTxWarp prst="textNoShape">
              <a:avLst/>
            </a:prstTxWarp>
            <a:spAutoFit/>
          </a:bodyPr>
          <a:lstStyle/>
          <a:p>
            <a:pPr algn="ctr" eaLnBrk="0" hangingPunct="0"/>
            <a:r>
              <a:rPr lang="en-US" sz="1600" b="1">
                <a:latin typeface="Times" pitchFamily="-111" charset="0"/>
              </a:rPr>
              <a:t>mixed</a:t>
            </a:r>
          </a:p>
          <a:p>
            <a:pPr algn="ctr" eaLnBrk="0" hangingPunct="0"/>
            <a:r>
              <a:rPr lang="en-US" sz="1600" b="1">
                <a:latin typeface="Times" pitchFamily="-111" charset="0"/>
              </a:rPr>
              <a:t>chromophyte </a:t>
            </a:r>
          </a:p>
          <a:p>
            <a:pPr algn="ctr" eaLnBrk="0" hangingPunct="0"/>
            <a:r>
              <a:rPr lang="en-US" sz="1600" b="1">
                <a:latin typeface="Times" pitchFamily="-111" charset="0"/>
              </a:rPr>
              <a:t>community</a:t>
            </a:r>
          </a:p>
        </p:txBody>
      </p:sp>
      <p:sp>
        <p:nvSpPr>
          <p:cNvPr id="53" name="Text Box 51"/>
          <p:cNvSpPr txBox="1">
            <a:spLocks noChangeArrowheads="1"/>
          </p:cNvSpPr>
          <p:nvPr/>
        </p:nvSpPr>
        <p:spPr bwMode="auto">
          <a:xfrm rot="5400000">
            <a:off x="7377112" y="1535113"/>
            <a:ext cx="1317625" cy="825500"/>
          </a:xfrm>
          <a:prstGeom prst="rect">
            <a:avLst/>
          </a:prstGeom>
          <a:noFill/>
          <a:ln w="9525">
            <a:noFill/>
            <a:miter lim="800000"/>
            <a:headEnd/>
            <a:tailEnd/>
          </a:ln>
          <a:effectLst/>
        </p:spPr>
        <p:txBody>
          <a:bodyPr wrap="none">
            <a:prstTxWarp prst="textNoShape">
              <a:avLst/>
            </a:prstTxWarp>
            <a:spAutoFit/>
          </a:bodyPr>
          <a:lstStyle/>
          <a:p>
            <a:pPr algn="ctr" eaLnBrk="0" hangingPunct="0"/>
            <a:r>
              <a:rPr lang="en-US" sz="1600" b="1">
                <a:latin typeface="Times" pitchFamily="-111" charset="0"/>
              </a:rPr>
              <a:t>monospecific</a:t>
            </a:r>
          </a:p>
          <a:p>
            <a:pPr algn="ctr" eaLnBrk="0" hangingPunct="0"/>
            <a:r>
              <a:rPr lang="en-US" sz="1600" b="1">
                <a:latin typeface="Times" pitchFamily="-111" charset="0"/>
              </a:rPr>
              <a:t>G. breve </a:t>
            </a:r>
          </a:p>
          <a:p>
            <a:pPr algn="ctr" eaLnBrk="0" hangingPunct="0"/>
            <a:r>
              <a:rPr lang="en-US" sz="1600" b="1">
                <a:latin typeface="Times" pitchFamily="-111" charset="0"/>
              </a:rPr>
              <a:t>community</a:t>
            </a:r>
          </a:p>
        </p:txBody>
      </p:sp>
      <p:sp>
        <p:nvSpPr>
          <p:cNvPr id="54" name="Text Box 52"/>
          <p:cNvSpPr txBox="1">
            <a:spLocks noChangeArrowheads="1"/>
          </p:cNvSpPr>
          <p:nvPr/>
        </p:nvSpPr>
        <p:spPr bwMode="auto">
          <a:xfrm>
            <a:off x="5172075" y="4689475"/>
            <a:ext cx="2133600" cy="366713"/>
          </a:xfrm>
          <a:prstGeom prst="rect">
            <a:avLst/>
          </a:prstGeom>
          <a:noFill/>
          <a:ln w="9525">
            <a:noFill/>
            <a:miter lim="800000"/>
            <a:headEnd/>
            <a:tailEnd/>
          </a:ln>
          <a:effectLst/>
        </p:spPr>
        <p:txBody>
          <a:bodyPr wrap="none">
            <a:prstTxWarp prst="textNoShape">
              <a:avLst/>
            </a:prstTxWarp>
            <a:spAutoFit/>
          </a:bodyPr>
          <a:lstStyle/>
          <a:p>
            <a:pPr eaLnBrk="0" hangingPunct="0"/>
            <a:r>
              <a:rPr lang="en-US" b="1" dirty="0">
                <a:latin typeface="Times New Roman" pitchFamily="-111" charset="0"/>
              </a:rPr>
              <a:t>Local </a:t>
            </a:r>
            <a:r>
              <a:rPr lang="en-US" b="1" dirty="0" err="1">
                <a:latin typeface="Times New Roman" pitchFamily="-111" charset="0"/>
              </a:rPr>
              <a:t>DaylightTime</a:t>
            </a:r>
            <a:endParaRPr lang="en-US" b="1" dirty="0">
              <a:latin typeface="Times New Roman" pitchFamily="-111" charset="0"/>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01" y="274638"/>
            <a:ext cx="7581900" cy="5687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21804741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p:cNvGrpSpPr>
          <p:nvPr/>
        </p:nvGrpSpPr>
        <p:grpSpPr bwMode="auto">
          <a:xfrm>
            <a:off x="100013" y="1512788"/>
            <a:ext cx="4568825" cy="4335561"/>
            <a:chOff x="191" y="969"/>
            <a:chExt cx="2878" cy="2750"/>
          </a:xfrm>
        </p:grpSpPr>
        <p:sp>
          <p:nvSpPr>
            <p:cNvPr id="5" name="Freeform 3"/>
            <p:cNvSpPr>
              <a:spLocks/>
            </p:cNvSpPr>
            <p:nvPr/>
          </p:nvSpPr>
          <p:spPr bwMode="auto">
            <a:xfrm>
              <a:off x="655" y="1083"/>
              <a:ext cx="1940" cy="2132"/>
            </a:xfrm>
            <a:custGeom>
              <a:avLst/>
              <a:gdLst/>
              <a:ahLst/>
              <a:cxnLst>
                <a:cxn ang="0">
                  <a:pos x="0" y="0"/>
                </a:cxn>
                <a:cxn ang="0">
                  <a:pos x="1761" y="0"/>
                </a:cxn>
                <a:cxn ang="0">
                  <a:pos x="1761" y="1066"/>
                </a:cxn>
                <a:cxn ang="0">
                  <a:pos x="0" y="1066"/>
                </a:cxn>
                <a:cxn ang="0">
                  <a:pos x="0" y="0"/>
                </a:cxn>
              </a:cxnLst>
              <a:rect l="0" t="0" r="r" b="b"/>
              <a:pathLst>
                <a:path w="1762" h="1067">
                  <a:moveTo>
                    <a:pt x="0" y="0"/>
                  </a:moveTo>
                  <a:lnTo>
                    <a:pt x="1761" y="0"/>
                  </a:lnTo>
                  <a:lnTo>
                    <a:pt x="1761" y="1066"/>
                  </a:lnTo>
                  <a:lnTo>
                    <a:pt x="0" y="1066"/>
                  </a:lnTo>
                  <a:lnTo>
                    <a:pt x="0" y="0"/>
                  </a:lnTo>
                </a:path>
              </a:pathLst>
            </a:custGeom>
            <a:noFill/>
            <a:ln w="9525" cap="rnd">
              <a:noFill/>
              <a:round/>
              <a:headEnd type="none" w="sm" len="sm"/>
              <a:tailEnd type="none" w="sm" len="sm"/>
            </a:ln>
            <a:effectLst/>
          </p:spPr>
          <p:txBody>
            <a:bodyPr>
              <a:prstTxWarp prst="textNoShape">
                <a:avLst/>
              </a:prstTxWarp>
            </a:bodyPr>
            <a:lstStyle/>
            <a:p>
              <a:endParaRPr lang="en-US"/>
            </a:p>
          </p:txBody>
        </p:sp>
        <p:sp>
          <p:nvSpPr>
            <p:cNvPr id="6" name="Freeform 4"/>
            <p:cNvSpPr>
              <a:spLocks/>
            </p:cNvSpPr>
            <p:nvPr/>
          </p:nvSpPr>
          <p:spPr bwMode="auto">
            <a:xfrm>
              <a:off x="655" y="1083"/>
              <a:ext cx="1940" cy="2132"/>
            </a:xfrm>
            <a:custGeom>
              <a:avLst/>
              <a:gdLst/>
              <a:ahLst/>
              <a:cxnLst>
                <a:cxn ang="0">
                  <a:pos x="0" y="0"/>
                </a:cxn>
                <a:cxn ang="0">
                  <a:pos x="1761" y="0"/>
                </a:cxn>
                <a:cxn ang="0">
                  <a:pos x="1761" y="1066"/>
                </a:cxn>
                <a:cxn ang="0">
                  <a:pos x="0" y="1066"/>
                </a:cxn>
                <a:cxn ang="0">
                  <a:pos x="0" y="0"/>
                </a:cxn>
              </a:cxnLst>
              <a:rect l="0" t="0" r="r" b="b"/>
              <a:pathLst>
                <a:path w="1762" h="1067">
                  <a:moveTo>
                    <a:pt x="0" y="0"/>
                  </a:moveTo>
                  <a:lnTo>
                    <a:pt x="1761" y="0"/>
                  </a:lnTo>
                  <a:lnTo>
                    <a:pt x="1761" y="1066"/>
                  </a:lnTo>
                  <a:lnTo>
                    <a:pt x="0" y="1066"/>
                  </a:lnTo>
                  <a:lnTo>
                    <a:pt x="0" y="0"/>
                  </a:lnTo>
                </a:path>
              </a:pathLst>
            </a:custGeom>
            <a:noFill/>
            <a:ln w="12700" cap="rnd" cmpd="sng">
              <a:solidFill>
                <a:srgbClr val="808080"/>
              </a:solidFill>
              <a:prstDash val="solid"/>
              <a:round/>
              <a:headEnd type="none" w="sm" len="sm"/>
              <a:tailEnd type="none" w="sm" len="sm"/>
            </a:ln>
            <a:effectLst/>
          </p:spPr>
          <p:txBody>
            <a:bodyPr>
              <a:prstTxWarp prst="textNoShape">
                <a:avLst/>
              </a:prstTxWarp>
            </a:bodyPr>
            <a:lstStyle/>
            <a:p>
              <a:endParaRPr lang="en-US"/>
            </a:p>
          </p:txBody>
        </p:sp>
        <p:sp>
          <p:nvSpPr>
            <p:cNvPr id="7" name="Line 5"/>
            <p:cNvSpPr>
              <a:spLocks noChangeShapeType="1"/>
            </p:cNvSpPr>
            <p:nvPr/>
          </p:nvSpPr>
          <p:spPr bwMode="auto">
            <a:xfrm>
              <a:off x="641" y="3214"/>
              <a:ext cx="29" cy="0"/>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grpSp>
          <p:nvGrpSpPr>
            <p:cNvPr id="8" name="Group 6"/>
            <p:cNvGrpSpPr>
              <a:grpSpLocks/>
            </p:cNvGrpSpPr>
            <p:nvPr/>
          </p:nvGrpSpPr>
          <p:grpSpPr bwMode="auto">
            <a:xfrm>
              <a:off x="655" y="1083"/>
              <a:ext cx="295" cy="2131"/>
              <a:chOff x="1609" y="239"/>
              <a:chExt cx="295" cy="1633"/>
            </a:xfrm>
          </p:grpSpPr>
          <p:sp>
            <p:nvSpPr>
              <p:cNvPr id="134" name="Line 7"/>
              <p:cNvSpPr>
                <a:spLocks noChangeShapeType="1"/>
              </p:cNvSpPr>
              <p:nvPr/>
            </p:nvSpPr>
            <p:spPr bwMode="auto">
              <a:xfrm>
                <a:off x="1609" y="239"/>
                <a:ext cx="0" cy="1633"/>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135" name="Line 8"/>
              <p:cNvSpPr>
                <a:spLocks noChangeShapeType="1"/>
              </p:cNvSpPr>
              <p:nvPr/>
            </p:nvSpPr>
            <p:spPr bwMode="auto">
              <a:xfrm>
                <a:off x="1870" y="1328"/>
                <a:ext cx="34" cy="0"/>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136" name="Line 9"/>
              <p:cNvSpPr>
                <a:spLocks noChangeShapeType="1"/>
              </p:cNvSpPr>
              <p:nvPr/>
            </p:nvSpPr>
            <p:spPr bwMode="auto">
              <a:xfrm>
                <a:off x="1870" y="783"/>
                <a:ext cx="34" cy="0"/>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137" name="Line 10"/>
              <p:cNvSpPr>
                <a:spLocks noChangeShapeType="1"/>
              </p:cNvSpPr>
              <p:nvPr/>
            </p:nvSpPr>
            <p:spPr bwMode="auto">
              <a:xfrm>
                <a:off x="1870" y="239"/>
                <a:ext cx="34" cy="0"/>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grpSp>
        <p:sp>
          <p:nvSpPr>
            <p:cNvPr id="9" name="Line 11"/>
            <p:cNvSpPr>
              <a:spLocks noChangeShapeType="1"/>
            </p:cNvSpPr>
            <p:nvPr/>
          </p:nvSpPr>
          <p:spPr bwMode="auto">
            <a:xfrm>
              <a:off x="655" y="3214"/>
              <a:ext cx="1940" cy="0"/>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10" name="Line 12"/>
            <p:cNvSpPr>
              <a:spLocks noChangeShapeType="1"/>
            </p:cNvSpPr>
            <p:nvPr/>
          </p:nvSpPr>
          <p:spPr bwMode="auto">
            <a:xfrm flipV="1">
              <a:off x="655" y="3189"/>
              <a:ext cx="0" cy="47"/>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11" name="Line 13"/>
            <p:cNvSpPr>
              <a:spLocks noChangeShapeType="1"/>
            </p:cNvSpPr>
            <p:nvPr/>
          </p:nvSpPr>
          <p:spPr bwMode="auto">
            <a:xfrm flipV="1">
              <a:off x="1141" y="3189"/>
              <a:ext cx="0" cy="47"/>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12" name="Line 14"/>
            <p:cNvSpPr>
              <a:spLocks noChangeShapeType="1"/>
            </p:cNvSpPr>
            <p:nvPr/>
          </p:nvSpPr>
          <p:spPr bwMode="auto">
            <a:xfrm flipV="1">
              <a:off x="1626" y="3189"/>
              <a:ext cx="0" cy="47"/>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13" name="Line 15"/>
            <p:cNvSpPr>
              <a:spLocks noChangeShapeType="1"/>
            </p:cNvSpPr>
            <p:nvPr/>
          </p:nvSpPr>
          <p:spPr bwMode="auto">
            <a:xfrm flipV="1">
              <a:off x="2111" y="3189"/>
              <a:ext cx="0" cy="47"/>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14" name="Line 16"/>
            <p:cNvSpPr>
              <a:spLocks noChangeShapeType="1"/>
            </p:cNvSpPr>
            <p:nvPr/>
          </p:nvSpPr>
          <p:spPr bwMode="auto">
            <a:xfrm flipV="1">
              <a:off x="2595" y="3189"/>
              <a:ext cx="0" cy="47"/>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15" name="Line 17"/>
            <p:cNvSpPr>
              <a:spLocks noChangeShapeType="1"/>
            </p:cNvSpPr>
            <p:nvPr/>
          </p:nvSpPr>
          <p:spPr bwMode="auto">
            <a:xfrm>
              <a:off x="778" y="1577"/>
              <a:ext cx="363" cy="1066"/>
            </a:xfrm>
            <a:prstGeom prst="line">
              <a:avLst/>
            </a:prstGeom>
            <a:noFill/>
            <a:ln w="38100">
              <a:solidFill>
                <a:srgbClr val="000000"/>
              </a:solidFill>
              <a:round/>
              <a:headEnd type="none" w="sm" len="sm"/>
              <a:tailEnd type="none" w="sm" len="sm"/>
            </a:ln>
            <a:effectLst/>
          </p:spPr>
          <p:txBody>
            <a:bodyPr>
              <a:prstTxWarp prst="textNoShape">
                <a:avLst/>
              </a:prstTxWarp>
            </a:bodyPr>
            <a:lstStyle/>
            <a:p>
              <a:endParaRPr lang="en-US"/>
            </a:p>
          </p:txBody>
        </p:sp>
        <p:sp>
          <p:nvSpPr>
            <p:cNvPr id="16" name="Line 18"/>
            <p:cNvSpPr>
              <a:spLocks noChangeShapeType="1"/>
            </p:cNvSpPr>
            <p:nvPr/>
          </p:nvSpPr>
          <p:spPr bwMode="auto">
            <a:xfrm>
              <a:off x="1141" y="2643"/>
              <a:ext cx="363" cy="185"/>
            </a:xfrm>
            <a:prstGeom prst="line">
              <a:avLst/>
            </a:prstGeom>
            <a:noFill/>
            <a:ln w="38100">
              <a:solidFill>
                <a:srgbClr val="000000"/>
              </a:solidFill>
              <a:round/>
              <a:headEnd type="none" w="sm" len="sm"/>
              <a:tailEnd type="none" w="sm" len="sm"/>
            </a:ln>
            <a:effectLst/>
          </p:spPr>
          <p:txBody>
            <a:bodyPr>
              <a:prstTxWarp prst="textNoShape">
                <a:avLst/>
              </a:prstTxWarp>
            </a:bodyPr>
            <a:lstStyle/>
            <a:p>
              <a:endParaRPr lang="en-US"/>
            </a:p>
          </p:txBody>
        </p:sp>
        <p:sp>
          <p:nvSpPr>
            <p:cNvPr id="17" name="Line 19"/>
            <p:cNvSpPr>
              <a:spLocks noChangeShapeType="1"/>
            </p:cNvSpPr>
            <p:nvPr/>
          </p:nvSpPr>
          <p:spPr bwMode="auto">
            <a:xfrm>
              <a:off x="1504" y="2828"/>
              <a:ext cx="363" cy="176"/>
            </a:xfrm>
            <a:prstGeom prst="line">
              <a:avLst/>
            </a:prstGeom>
            <a:noFill/>
            <a:ln w="38100">
              <a:solidFill>
                <a:srgbClr val="000000"/>
              </a:solidFill>
              <a:round/>
              <a:headEnd type="none" w="sm" len="sm"/>
              <a:tailEnd type="none" w="sm" len="sm"/>
            </a:ln>
            <a:effectLst/>
          </p:spPr>
          <p:txBody>
            <a:bodyPr>
              <a:prstTxWarp prst="textNoShape">
                <a:avLst/>
              </a:prstTxWarp>
            </a:bodyPr>
            <a:lstStyle/>
            <a:p>
              <a:endParaRPr lang="en-US"/>
            </a:p>
          </p:txBody>
        </p:sp>
        <p:sp>
          <p:nvSpPr>
            <p:cNvPr id="18" name="Line 20"/>
            <p:cNvSpPr>
              <a:spLocks noChangeShapeType="1"/>
            </p:cNvSpPr>
            <p:nvPr/>
          </p:nvSpPr>
          <p:spPr bwMode="auto">
            <a:xfrm flipV="1">
              <a:off x="1867" y="2508"/>
              <a:ext cx="364" cy="495"/>
            </a:xfrm>
            <a:prstGeom prst="line">
              <a:avLst/>
            </a:prstGeom>
            <a:noFill/>
            <a:ln w="38100">
              <a:solidFill>
                <a:srgbClr val="000000"/>
              </a:solidFill>
              <a:round/>
              <a:headEnd type="none" w="sm" len="sm"/>
              <a:tailEnd type="none" w="sm" len="sm"/>
            </a:ln>
            <a:effectLst/>
          </p:spPr>
          <p:txBody>
            <a:bodyPr>
              <a:prstTxWarp prst="textNoShape">
                <a:avLst/>
              </a:prstTxWarp>
            </a:bodyPr>
            <a:lstStyle/>
            <a:p>
              <a:endParaRPr lang="en-US"/>
            </a:p>
          </p:txBody>
        </p:sp>
        <p:sp>
          <p:nvSpPr>
            <p:cNvPr id="19" name="Line 21"/>
            <p:cNvSpPr>
              <a:spLocks noChangeShapeType="1"/>
            </p:cNvSpPr>
            <p:nvPr/>
          </p:nvSpPr>
          <p:spPr bwMode="auto">
            <a:xfrm>
              <a:off x="2231" y="2511"/>
              <a:ext cx="304" cy="2"/>
            </a:xfrm>
            <a:prstGeom prst="line">
              <a:avLst/>
            </a:prstGeom>
            <a:noFill/>
            <a:ln w="38100">
              <a:solidFill>
                <a:srgbClr val="000000"/>
              </a:solidFill>
              <a:round/>
              <a:headEnd type="none" w="sm" len="sm"/>
              <a:tailEnd type="none" w="sm" len="sm"/>
            </a:ln>
            <a:effectLst/>
          </p:spPr>
          <p:txBody>
            <a:bodyPr>
              <a:prstTxWarp prst="textNoShape">
                <a:avLst/>
              </a:prstTxWarp>
            </a:bodyPr>
            <a:lstStyle/>
            <a:p>
              <a:endParaRPr lang="en-US"/>
            </a:p>
          </p:txBody>
        </p:sp>
        <p:sp>
          <p:nvSpPr>
            <p:cNvPr id="20" name="Line 22"/>
            <p:cNvSpPr>
              <a:spLocks noChangeShapeType="1"/>
            </p:cNvSpPr>
            <p:nvPr/>
          </p:nvSpPr>
          <p:spPr bwMode="auto">
            <a:xfrm flipV="1">
              <a:off x="1504" y="2801"/>
              <a:ext cx="0" cy="27"/>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21" name="Line 23"/>
            <p:cNvSpPr>
              <a:spLocks noChangeShapeType="1"/>
            </p:cNvSpPr>
            <p:nvPr/>
          </p:nvSpPr>
          <p:spPr bwMode="auto">
            <a:xfrm flipV="1">
              <a:off x="1867" y="2984"/>
              <a:ext cx="0" cy="20"/>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22" name="Line 24"/>
            <p:cNvSpPr>
              <a:spLocks noChangeShapeType="1"/>
            </p:cNvSpPr>
            <p:nvPr/>
          </p:nvSpPr>
          <p:spPr bwMode="auto">
            <a:xfrm flipV="1">
              <a:off x="2231" y="2507"/>
              <a:ext cx="0" cy="4"/>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23" name="Line 25"/>
            <p:cNvSpPr>
              <a:spLocks noChangeShapeType="1"/>
            </p:cNvSpPr>
            <p:nvPr/>
          </p:nvSpPr>
          <p:spPr bwMode="auto">
            <a:xfrm flipV="1">
              <a:off x="2535" y="2456"/>
              <a:ext cx="0" cy="55"/>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24" name="Line 26"/>
            <p:cNvSpPr>
              <a:spLocks noChangeShapeType="1"/>
            </p:cNvSpPr>
            <p:nvPr/>
          </p:nvSpPr>
          <p:spPr bwMode="auto">
            <a:xfrm>
              <a:off x="778" y="1577"/>
              <a:ext cx="0" cy="40"/>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25" name="Line 27"/>
            <p:cNvSpPr>
              <a:spLocks noChangeShapeType="1"/>
            </p:cNvSpPr>
            <p:nvPr/>
          </p:nvSpPr>
          <p:spPr bwMode="auto">
            <a:xfrm>
              <a:off x="1141" y="2643"/>
              <a:ext cx="0" cy="59"/>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26" name="Line 28"/>
            <p:cNvSpPr>
              <a:spLocks noChangeShapeType="1"/>
            </p:cNvSpPr>
            <p:nvPr/>
          </p:nvSpPr>
          <p:spPr bwMode="auto">
            <a:xfrm>
              <a:off x="1504" y="2828"/>
              <a:ext cx="0" cy="32"/>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27" name="Line 29"/>
            <p:cNvSpPr>
              <a:spLocks noChangeShapeType="1"/>
            </p:cNvSpPr>
            <p:nvPr/>
          </p:nvSpPr>
          <p:spPr bwMode="auto">
            <a:xfrm>
              <a:off x="1867" y="3004"/>
              <a:ext cx="0" cy="23"/>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28" name="Line 30"/>
            <p:cNvSpPr>
              <a:spLocks noChangeShapeType="1"/>
            </p:cNvSpPr>
            <p:nvPr/>
          </p:nvSpPr>
          <p:spPr bwMode="auto">
            <a:xfrm>
              <a:off x="2231" y="2511"/>
              <a:ext cx="0" cy="3"/>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29" name="Line 31"/>
            <p:cNvSpPr>
              <a:spLocks noChangeShapeType="1"/>
            </p:cNvSpPr>
            <p:nvPr/>
          </p:nvSpPr>
          <p:spPr bwMode="auto">
            <a:xfrm>
              <a:off x="2535" y="2513"/>
              <a:ext cx="0" cy="51"/>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30" name="Freeform 32"/>
            <p:cNvSpPr>
              <a:spLocks/>
            </p:cNvSpPr>
            <p:nvPr/>
          </p:nvSpPr>
          <p:spPr bwMode="auto">
            <a:xfrm>
              <a:off x="771" y="1535"/>
              <a:ext cx="36" cy="74"/>
            </a:xfrm>
            <a:custGeom>
              <a:avLst/>
              <a:gdLst/>
              <a:ahLst/>
              <a:cxnLst>
                <a:cxn ang="0">
                  <a:pos x="0" y="0"/>
                </a:cxn>
                <a:cxn ang="0">
                  <a:pos x="23" y="35"/>
                </a:cxn>
                <a:cxn ang="0">
                  <a:pos x="31" y="36"/>
                </a:cxn>
                <a:cxn ang="0">
                  <a:pos x="8" y="0"/>
                </a:cxn>
                <a:cxn ang="0">
                  <a:pos x="0" y="0"/>
                </a:cxn>
              </a:cxnLst>
              <a:rect l="0" t="0" r="r" b="b"/>
              <a:pathLst>
                <a:path w="32" h="37">
                  <a:moveTo>
                    <a:pt x="0" y="0"/>
                  </a:moveTo>
                  <a:lnTo>
                    <a:pt x="23" y="35"/>
                  </a:lnTo>
                  <a:lnTo>
                    <a:pt x="31" y="36"/>
                  </a:lnTo>
                  <a:lnTo>
                    <a:pt x="8" y="0"/>
                  </a:lnTo>
                  <a:lnTo>
                    <a:pt x="0" y="0"/>
                  </a:lnTo>
                </a:path>
              </a:pathLst>
            </a:custGeom>
            <a:solidFill>
              <a:srgbClr val="000000"/>
            </a:solidFill>
            <a:ln w="9525" cap="rnd">
              <a:noFill/>
              <a:round/>
              <a:headEnd type="none" w="sm" len="sm"/>
              <a:tailEnd type="none" w="sm" len="sm"/>
            </a:ln>
            <a:effectLst/>
          </p:spPr>
          <p:txBody>
            <a:bodyPr>
              <a:prstTxWarp prst="textNoShape">
                <a:avLst/>
              </a:prstTxWarp>
            </a:bodyPr>
            <a:lstStyle/>
            <a:p>
              <a:endParaRPr lang="en-US"/>
            </a:p>
          </p:txBody>
        </p:sp>
        <p:sp>
          <p:nvSpPr>
            <p:cNvPr id="31" name="Line 33"/>
            <p:cNvSpPr>
              <a:spLocks noChangeShapeType="1"/>
            </p:cNvSpPr>
            <p:nvPr/>
          </p:nvSpPr>
          <p:spPr bwMode="auto">
            <a:xfrm flipV="1">
              <a:off x="2535" y="2458"/>
              <a:ext cx="0" cy="24"/>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32" name="Line 34"/>
            <p:cNvSpPr>
              <a:spLocks noChangeShapeType="1"/>
            </p:cNvSpPr>
            <p:nvPr/>
          </p:nvSpPr>
          <p:spPr bwMode="auto">
            <a:xfrm>
              <a:off x="1867" y="2906"/>
              <a:ext cx="2" cy="67"/>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33" name="Line 35"/>
            <p:cNvSpPr>
              <a:spLocks noChangeShapeType="1"/>
            </p:cNvSpPr>
            <p:nvPr/>
          </p:nvSpPr>
          <p:spPr bwMode="auto">
            <a:xfrm>
              <a:off x="2231" y="2494"/>
              <a:ext cx="0" cy="33"/>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34" name="Line 36"/>
            <p:cNvSpPr>
              <a:spLocks noChangeShapeType="1"/>
            </p:cNvSpPr>
            <p:nvPr/>
          </p:nvSpPr>
          <p:spPr bwMode="auto">
            <a:xfrm>
              <a:off x="2535" y="2482"/>
              <a:ext cx="0" cy="29"/>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35" name="Freeform 37"/>
            <p:cNvSpPr>
              <a:spLocks/>
            </p:cNvSpPr>
            <p:nvPr/>
          </p:nvSpPr>
          <p:spPr bwMode="auto">
            <a:xfrm>
              <a:off x="753" y="1542"/>
              <a:ext cx="47" cy="75"/>
            </a:xfrm>
            <a:custGeom>
              <a:avLst/>
              <a:gdLst/>
              <a:ahLst/>
              <a:cxnLst>
                <a:cxn ang="0">
                  <a:pos x="20" y="0"/>
                </a:cxn>
                <a:cxn ang="0">
                  <a:pos x="41" y="18"/>
                </a:cxn>
                <a:cxn ang="0">
                  <a:pos x="20" y="37"/>
                </a:cxn>
                <a:cxn ang="0">
                  <a:pos x="0" y="18"/>
                </a:cxn>
                <a:cxn ang="0">
                  <a:pos x="20" y="0"/>
                </a:cxn>
              </a:cxnLst>
              <a:rect l="0" t="0" r="r" b="b"/>
              <a:pathLst>
                <a:path w="42" h="38">
                  <a:moveTo>
                    <a:pt x="20" y="0"/>
                  </a:moveTo>
                  <a:lnTo>
                    <a:pt x="41" y="18"/>
                  </a:lnTo>
                  <a:lnTo>
                    <a:pt x="20" y="37"/>
                  </a:lnTo>
                  <a:lnTo>
                    <a:pt x="0" y="18"/>
                  </a:lnTo>
                  <a:lnTo>
                    <a:pt x="20" y="0"/>
                  </a:lnTo>
                </a:path>
              </a:pathLst>
            </a:custGeom>
            <a:solidFill>
              <a:srgbClr val="000000"/>
            </a:solidFill>
            <a:ln w="12700" cap="rnd" cmpd="sng">
              <a:solidFill>
                <a:srgbClr val="000000"/>
              </a:solidFill>
              <a:prstDash val="solid"/>
              <a:round/>
              <a:headEnd type="none" w="sm" len="sm"/>
              <a:tailEnd type="none" w="sm" len="sm"/>
            </a:ln>
            <a:effectLst/>
          </p:spPr>
          <p:txBody>
            <a:bodyPr>
              <a:prstTxWarp prst="textNoShape">
                <a:avLst/>
              </a:prstTxWarp>
            </a:bodyPr>
            <a:lstStyle/>
            <a:p>
              <a:endParaRPr lang="en-US"/>
            </a:p>
          </p:txBody>
        </p:sp>
        <p:sp>
          <p:nvSpPr>
            <p:cNvPr id="36" name="Freeform 38"/>
            <p:cNvSpPr>
              <a:spLocks/>
            </p:cNvSpPr>
            <p:nvPr/>
          </p:nvSpPr>
          <p:spPr bwMode="auto">
            <a:xfrm>
              <a:off x="1119" y="2609"/>
              <a:ext cx="46" cy="73"/>
            </a:xfrm>
            <a:custGeom>
              <a:avLst/>
              <a:gdLst/>
              <a:ahLst/>
              <a:cxnLst>
                <a:cxn ang="0">
                  <a:pos x="20" y="0"/>
                </a:cxn>
                <a:cxn ang="0">
                  <a:pos x="42" y="18"/>
                </a:cxn>
                <a:cxn ang="0">
                  <a:pos x="20" y="36"/>
                </a:cxn>
                <a:cxn ang="0">
                  <a:pos x="0" y="18"/>
                </a:cxn>
                <a:cxn ang="0">
                  <a:pos x="20" y="0"/>
                </a:cxn>
              </a:cxnLst>
              <a:rect l="0" t="0" r="r" b="b"/>
              <a:pathLst>
                <a:path w="43" h="37">
                  <a:moveTo>
                    <a:pt x="20" y="0"/>
                  </a:moveTo>
                  <a:lnTo>
                    <a:pt x="42" y="18"/>
                  </a:lnTo>
                  <a:lnTo>
                    <a:pt x="20" y="36"/>
                  </a:lnTo>
                  <a:lnTo>
                    <a:pt x="0" y="18"/>
                  </a:lnTo>
                  <a:lnTo>
                    <a:pt x="20" y="0"/>
                  </a:lnTo>
                </a:path>
              </a:pathLst>
            </a:custGeom>
            <a:solidFill>
              <a:srgbClr val="000000"/>
            </a:solidFill>
            <a:ln w="12700" cap="rnd" cmpd="sng">
              <a:solidFill>
                <a:srgbClr val="000000"/>
              </a:solidFill>
              <a:prstDash val="solid"/>
              <a:round/>
              <a:headEnd type="none" w="sm" len="sm"/>
              <a:tailEnd type="none" w="sm" len="sm"/>
            </a:ln>
            <a:effectLst/>
          </p:spPr>
          <p:txBody>
            <a:bodyPr>
              <a:prstTxWarp prst="textNoShape">
                <a:avLst/>
              </a:prstTxWarp>
            </a:bodyPr>
            <a:lstStyle/>
            <a:p>
              <a:endParaRPr lang="en-US"/>
            </a:p>
          </p:txBody>
        </p:sp>
        <p:sp>
          <p:nvSpPr>
            <p:cNvPr id="37" name="Freeform 39"/>
            <p:cNvSpPr>
              <a:spLocks/>
            </p:cNvSpPr>
            <p:nvPr/>
          </p:nvSpPr>
          <p:spPr bwMode="auto">
            <a:xfrm>
              <a:off x="1481" y="2794"/>
              <a:ext cx="47" cy="74"/>
            </a:xfrm>
            <a:custGeom>
              <a:avLst/>
              <a:gdLst/>
              <a:ahLst/>
              <a:cxnLst>
                <a:cxn ang="0">
                  <a:pos x="20" y="0"/>
                </a:cxn>
                <a:cxn ang="0">
                  <a:pos x="42" y="18"/>
                </a:cxn>
                <a:cxn ang="0">
                  <a:pos x="20" y="36"/>
                </a:cxn>
                <a:cxn ang="0">
                  <a:pos x="0" y="18"/>
                </a:cxn>
                <a:cxn ang="0">
                  <a:pos x="20" y="0"/>
                </a:cxn>
              </a:cxnLst>
              <a:rect l="0" t="0" r="r" b="b"/>
              <a:pathLst>
                <a:path w="43" h="37">
                  <a:moveTo>
                    <a:pt x="20" y="0"/>
                  </a:moveTo>
                  <a:lnTo>
                    <a:pt x="42" y="18"/>
                  </a:lnTo>
                  <a:lnTo>
                    <a:pt x="20" y="36"/>
                  </a:lnTo>
                  <a:lnTo>
                    <a:pt x="0" y="18"/>
                  </a:lnTo>
                  <a:lnTo>
                    <a:pt x="20" y="0"/>
                  </a:lnTo>
                </a:path>
              </a:pathLst>
            </a:custGeom>
            <a:solidFill>
              <a:srgbClr val="000000"/>
            </a:solidFill>
            <a:ln w="12700" cap="rnd" cmpd="sng">
              <a:solidFill>
                <a:srgbClr val="000000"/>
              </a:solidFill>
              <a:prstDash val="solid"/>
              <a:round/>
              <a:headEnd type="none" w="sm" len="sm"/>
              <a:tailEnd type="none" w="sm" len="sm"/>
            </a:ln>
            <a:effectLst/>
          </p:spPr>
          <p:txBody>
            <a:bodyPr>
              <a:prstTxWarp prst="textNoShape">
                <a:avLst/>
              </a:prstTxWarp>
            </a:bodyPr>
            <a:lstStyle/>
            <a:p>
              <a:endParaRPr lang="en-US"/>
            </a:p>
          </p:txBody>
        </p:sp>
        <p:sp>
          <p:nvSpPr>
            <p:cNvPr id="38" name="Freeform 40"/>
            <p:cNvSpPr>
              <a:spLocks/>
            </p:cNvSpPr>
            <p:nvPr/>
          </p:nvSpPr>
          <p:spPr bwMode="auto">
            <a:xfrm>
              <a:off x="1846" y="2967"/>
              <a:ext cx="46" cy="78"/>
            </a:xfrm>
            <a:custGeom>
              <a:avLst/>
              <a:gdLst/>
              <a:ahLst/>
              <a:cxnLst>
                <a:cxn ang="0">
                  <a:pos x="20" y="0"/>
                </a:cxn>
                <a:cxn ang="0">
                  <a:pos x="41" y="18"/>
                </a:cxn>
                <a:cxn ang="0">
                  <a:pos x="20" y="37"/>
                </a:cxn>
                <a:cxn ang="0">
                  <a:pos x="0" y="18"/>
                </a:cxn>
                <a:cxn ang="0">
                  <a:pos x="20" y="0"/>
                </a:cxn>
              </a:cxnLst>
              <a:rect l="0" t="0" r="r" b="b"/>
              <a:pathLst>
                <a:path w="42" h="38">
                  <a:moveTo>
                    <a:pt x="20" y="0"/>
                  </a:moveTo>
                  <a:lnTo>
                    <a:pt x="41" y="18"/>
                  </a:lnTo>
                  <a:lnTo>
                    <a:pt x="20" y="37"/>
                  </a:lnTo>
                  <a:lnTo>
                    <a:pt x="0" y="18"/>
                  </a:lnTo>
                  <a:lnTo>
                    <a:pt x="20" y="0"/>
                  </a:lnTo>
                </a:path>
              </a:pathLst>
            </a:custGeom>
            <a:solidFill>
              <a:srgbClr val="000000"/>
            </a:solidFill>
            <a:ln w="12700" cap="rnd" cmpd="sng">
              <a:solidFill>
                <a:srgbClr val="000000"/>
              </a:solidFill>
              <a:prstDash val="solid"/>
              <a:round/>
              <a:headEnd type="none" w="sm" len="sm"/>
              <a:tailEnd type="none" w="sm" len="sm"/>
            </a:ln>
            <a:effectLst/>
          </p:spPr>
          <p:txBody>
            <a:bodyPr>
              <a:prstTxWarp prst="textNoShape">
                <a:avLst/>
              </a:prstTxWarp>
            </a:bodyPr>
            <a:lstStyle/>
            <a:p>
              <a:endParaRPr lang="en-US"/>
            </a:p>
          </p:txBody>
        </p:sp>
        <p:sp>
          <p:nvSpPr>
            <p:cNvPr id="39" name="Freeform 41"/>
            <p:cNvSpPr>
              <a:spLocks/>
            </p:cNvSpPr>
            <p:nvPr/>
          </p:nvSpPr>
          <p:spPr bwMode="auto">
            <a:xfrm>
              <a:off x="2208" y="2474"/>
              <a:ext cx="48" cy="76"/>
            </a:xfrm>
            <a:custGeom>
              <a:avLst/>
              <a:gdLst/>
              <a:ahLst/>
              <a:cxnLst>
                <a:cxn ang="0">
                  <a:pos x="21" y="0"/>
                </a:cxn>
                <a:cxn ang="0">
                  <a:pos x="42" y="18"/>
                </a:cxn>
                <a:cxn ang="0">
                  <a:pos x="21" y="37"/>
                </a:cxn>
                <a:cxn ang="0">
                  <a:pos x="0" y="18"/>
                </a:cxn>
                <a:cxn ang="0">
                  <a:pos x="21" y="0"/>
                </a:cxn>
              </a:cxnLst>
              <a:rect l="0" t="0" r="r" b="b"/>
              <a:pathLst>
                <a:path w="43" h="38">
                  <a:moveTo>
                    <a:pt x="21" y="0"/>
                  </a:moveTo>
                  <a:lnTo>
                    <a:pt x="42" y="18"/>
                  </a:lnTo>
                  <a:lnTo>
                    <a:pt x="21" y="37"/>
                  </a:lnTo>
                  <a:lnTo>
                    <a:pt x="0" y="18"/>
                  </a:lnTo>
                  <a:lnTo>
                    <a:pt x="21" y="0"/>
                  </a:lnTo>
                </a:path>
              </a:pathLst>
            </a:custGeom>
            <a:solidFill>
              <a:srgbClr val="000000"/>
            </a:solidFill>
            <a:ln w="12700" cap="rnd" cmpd="sng">
              <a:solidFill>
                <a:srgbClr val="000000"/>
              </a:solidFill>
              <a:prstDash val="solid"/>
              <a:round/>
              <a:headEnd type="none" w="sm" len="sm"/>
              <a:tailEnd type="none" w="sm" len="sm"/>
            </a:ln>
            <a:effectLst/>
          </p:spPr>
          <p:txBody>
            <a:bodyPr>
              <a:prstTxWarp prst="textNoShape">
                <a:avLst/>
              </a:prstTxWarp>
            </a:bodyPr>
            <a:lstStyle/>
            <a:p>
              <a:endParaRPr lang="en-US"/>
            </a:p>
          </p:txBody>
        </p:sp>
        <p:sp>
          <p:nvSpPr>
            <p:cNvPr id="40" name="Freeform 42"/>
            <p:cNvSpPr>
              <a:spLocks/>
            </p:cNvSpPr>
            <p:nvPr/>
          </p:nvSpPr>
          <p:spPr bwMode="auto">
            <a:xfrm>
              <a:off x="2512" y="2477"/>
              <a:ext cx="48" cy="76"/>
            </a:xfrm>
            <a:custGeom>
              <a:avLst/>
              <a:gdLst/>
              <a:ahLst/>
              <a:cxnLst>
                <a:cxn ang="0">
                  <a:pos x="21" y="0"/>
                </a:cxn>
                <a:cxn ang="0">
                  <a:pos x="42" y="18"/>
                </a:cxn>
                <a:cxn ang="0">
                  <a:pos x="21" y="37"/>
                </a:cxn>
                <a:cxn ang="0">
                  <a:pos x="0" y="18"/>
                </a:cxn>
                <a:cxn ang="0">
                  <a:pos x="21" y="0"/>
                </a:cxn>
              </a:cxnLst>
              <a:rect l="0" t="0" r="r" b="b"/>
              <a:pathLst>
                <a:path w="43" h="38">
                  <a:moveTo>
                    <a:pt x="21" y="0"/>
                  </a:moveTo>
                  <a:lnTo>
                    <a:pt x="42" y="18"/>
                  </a:lnTo>
                  <a:lnTo>
                    <a:pt x="21" y="37"/>
                  </a:lnTo>
                  <a:lnTo>
                    <a:pt x="0" y="18"/>
                  </a:lnTo>
                  <a:lnTo>
                    <a:pt x="21" y="0"/>
                  </a:lnTo>
                </a:path>
              </a:pathLst>
            </a:custGeom>
            <a:solidFill>
              <a:srgbClr val="000000"/>
            </a:solidFill>
            <a:ln w="12700" cap="rnd" cmpd="sng">
              <a:solidFill>
                <a:srgbClr val="000000"/>
              </a:solidFill>
              <a:prstDash val="solid"/>
              <a:round/>
              <a:headEnd type="none" w="sm" len="sm"/>
              <a:tailEnd type="none" w="sm" len="sm"/>
            </a:ln>
            <a:effectLst/>
          </p:spPr>
          <p:txBody>
            <a:bodyPr>
              <a:prstTxWarp prst="textNoShape">
                <a:avLst/>
              </a:prstTxWarp>
            </a:bodyPr>
            <a:lstStyle/>
            <a:p>
              <a:endParaRPr lang="en-US"/>
            </a:p>
          </p:txBody>
        </p:sp>
        <p:sp>
          <p:nvSpPr>
            <p:cNvPr id="41" name="Line 43"/>
            <p:cNvSpPr>
              <a:spLocks noChangeShapeType="1"/>
            </p:cNvSpPr>
            <p:nvPr/>
          </p:nvSpPr>
          <p:spPr bwMode="auto">
            <a:xfrm>
              <a:off x="2595" y="1083"/>
              <a:ext cx="0" cy="2131"/>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42" name="Line 44"/>
            <p:cNvSpPr>
              <a:spLocks noChangeShapeType="1"/>
            </p:cNvSpPr>
            <p:nvPr/>
          </p:nvSpPr>
          <p:spPr bwMode="auto">
            <a:xfrm>
              <a:off x="2581" y="3214"/>
              <a:ext cx="28" cy="0"/>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43" name="Line 45"/>
            <p:cNvSpPr>
              <a:spLocks noChangeShapeType="1"/>
            </p:cNvSpPr>
            <p:nvPr/>
          </p:nvSpPr>
          <p:spPr bwMode="auto">
            <a:xfrm>
              <a:off x="2581" y="2682"/>
              <a:ext cx="28" cy="0"/>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44" name="Line 46"/>
            <p:cNvSpPr>
              <a:spLocks noChangeShapeType="1"/>
            </p:cNvSpPr>
            <p:nvPr/>
          </p:nvSpPr>
          <p:spPr bwMode="auto">
            <a:xfrm>
              <a:off x="2581" y="2151"/>
              <a:ext cx="28" cy="0"/>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45" name="Line 47"/>
            <p:cNvSpPr>
              <a:spLocks noChangeShapeType="1"/>
            </p:cNvSpPr>
            <p:nvPr/>
          </p:nvSpPr>
          <p:spPr bwMode="auto">
            <a:xfrm>
              <a:off x="2581" y="1617"/>
              <a:ext cx="28" cy="0"/>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46" name="Line 48"/>
            <p:cNvSpPr>
              <a:spLocks noChangeShapeType="1"/>
            </p:cNvSpPr>
            <p:nvPr/>
          </p:nvSpPr>
          <p:spPr bwMode="auto">
            <a:xfrm>
              <a:off x="2581" y="1083"/>
              <a:ext cx="28" cy="0"/>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47" name="Line 49"/>
            <p:cNvSpPr>
              <a:spLocks noChangeShapeType="1"/>
            </p:cNvSpPr>
            <p:nvPr/>
          </p:nvSpPr>
          <p:spPr bwMode="auto">
            <a:xfrm>
              <a:off x="806" y="3214"/>
              <a:ext cx="29" cy="0"/>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48" name="Line 50"/>
            <p:cNvSpPr>
              <a:spLocks noChangeShapeType="1"/>
            </p:cNvSpPr>
            <p:nvPr/>
          </p:nvSpPr>
          <p:spPr bwMode="auto">
            <a:xfrm flipV="1">
              <a:off x="834" y="3206"/>
              <a:ext cx="33" cy="5"/>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49" name="Line 51"/>
            <p:cNvSpPr>
              <a:spLocks noChangeShapeType="1"/>
            </p:cNvSpPr>
            <p:nvPr/>
          </p:nvSpPr>
          <p:spPr bwMode="auto">
            <a:xfrm flipV="1">
              <a:off x="867" y="3176"/>
              <a:ext cx="30" cy="31"/>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50" name="Line 52"/>
            <p:cNvSpPr>
              <a:spLocks noChangeShapeType="1"/>
            </p:cNvSpPr>
            <p:nvPr/>
          </p:nvSpPr>
          <p:spPr bwMode="auto">
            <a:xfrm flipV="1">
              <a:off x="897" y="3105"/>
              <a:ext cx="29" cy="71"/>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51" name="Line 53"/>
            <p:cNvSpPr>
              <a:spLocks noChangeShapeType="1"/>
            </p:cNvSpPr>
            <p:nvPr/>
          </p:nvSpPr>
          <p:spPr bwMode="auto">
            <a:xfrm flipV="1">
              <a:off x="926" y="2996"/>
              <a:ext cx="30" cy="109"/>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52" name="Line 54"/>
            <p:cNvSpPr>
              <a:spLocks noChangeShapeType="1"/>
            </p:cNvSpPr>
            <p:nvPr/>
          </p:nvSpPr>
          <p:spPr bwMode="auto">
            <a:xfrm flipV="1">
              <a:off x="958" y="2891"/>
              <a:ext cx="31" cy="102"/>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53" name="Line 55"/>
            <p:cNvSpPr>
              <a:spLocks noChangeShapeType="1"/>
            </p:cNvSpPr>
            <p:nvPr/>
          </p:nvSpPr>
          <p:spPr bwMode="auto">
            <a:xfrm flipV="1">
              <a:off x="989" y="2782"/>
              <a:ext cx="31" cy="109"/>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54" name="Line 56"/>
            <p:cNvSpPr>
              <a:spLocks noChangeShapeType="1"/>
            </p:cNvSpPr>
            <p:nvPr/>
          </p:nvSpPr>
          <p:spPr bwMode="auto">
            <a:xfrm flipV="1">
              <a:off x="1020" y="2624"/>
              <a:ext cx="31" cy="161"/>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55" name="Line 57"/>
            <p:cNvSpPr>
              <a:spLocks noChangeShapeType="1"/>
            </p:cNvSpPr>
            <p:nvPr/>
          </p:nvSpPr>
          <p:spPr bwMode="auto">
            <a:xfrm flipV="1">
              <a:off x="1048" y="2488"/>
              <a:ext cx="30" cy="136"/>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56" name="Line 58"/>
            <p:cNvSpPr>
              <a:spLocks noChangeShapeType="1"/>
            </p:cNvSpPr>
            <p:nvPr/>
          </p:nvSpPr>
          <p:spPr bwMode="auto">
            <a:xfrm flipV="1">
              <a:off x="1078" y="2368"/>
              <a:ext cx="30" cy="118"/>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57" name="Line 59"/>
            <p:cNvSpPr>
              <a:spLocks noChangeShapeType="1"/>
            </p:cNvSpPr>
            <p:nvPr/>
          </p:nvSpPr>
          <p:spPr bwMode="auto">
            <a:xfrm flipV="1">
              <a:off x="1108" y="2191"/>
              <a:ext cx="29" cy="179"/>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58" name="Line 60"/>
            <p:cNvSpPr>
              <a:spLocks noChangeShapeType="1"/>
            </p:cNvSpPr>
            <p:nvPr/>
          </p:nvSpPr>
          <p:spPr bwMode="auto">
            <a:xfrm flipV="1">
              <a:off x="1140" y="2075"/>
              <a:ext cx="31" cy="114"/>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59" name="Line 61"/>
            <p:cNvSpPr>
              <a:spLocks noChangeShapeType="1"/>
            </p:cNvSpPr>
            <p:nvPr/>
          </p:nvSpPr>
          <p:spPr bwMode="auto">
            <a:xfrm flipV="1">
              <a:off x="1171" y="1889"/>
              <a:ext cx="30" cy="188"/>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60" name="Line 62"/>
            <p:cNvSpPr>
              <a:spLocks noChangeShapeType="1"/>
            </p:cNvSpPr>
            <p:nvPr/>
          </p:nvSpPr>
          <p:spPr bwMode="auto">
            <a:xfrm>
              <a:off x="1201" y="1889"/>
              <a:ext cx="30" cy="0"/>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61" name="Line 63"/>
            <p:cNvSpPr>
              <a:spLocks noChangeShapeType="1"/>
            </p:cNvSpPr>
            <p:nvPr/>
          </p:nvSpPr>
          <p:spPr bwMode="auto">
            <a:xfrm flipV="1">
              <a:off x="1231" y="1846"/>
              <a:ext cx="31" cy="42"/>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62" name="Line 64"/>
            <p:cNvSpPr>
              <a:spLocks noChangeShapeType="1"/>
            </p:cNvSpPr>
            <p:nvPr/>
          </p:nvSpPr>
          <p:spPr bwMode="auto">
            <a:xfrm flipV="1">
              <a:off x="1262" y="1684"/>
              <a:ext cx="30" cy="162"/>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63" name="Line 65"/>
            <p:cNvSpPr>
              <a:spLocks noChangeShapeType="1"/>
            </p:cNvSpPr>
            <p:nvPr/>
          </p:nvSpPr>
          <p:spPr bwMode="auto">
            <a:xfrm flipV="1">
              <a:off x="1291" y="1585"/>
              <a:ext cx="30" cy="100"/>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64" name="Line 66"/>
            <p:cNvSpPr>
              <a:spLocks noChangeShapeType="1"/>
            </p:cNvSpPr>
            <p:nvPr/>
          </p:nvSpPr>
          <p:spPr bwMode="auto">
            <a:xfrm flipV="1">
              <a:off x="1323" y="1538"/>
              <a:ext cx="30" cy="47"/>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65" name="Line 67"/>
            <p:cNvSpPr>
              <a:spLocks noChangeShapeType="1"/>
            </p:cNvSpPr>
            <p:nvPr/>
          </p:nvSpPr>
          <p:spPr bwMode="auto">
            <a:xfrm flipV="1">
              <a:off x="1351" y="1461"/>
              <a:ext cx="30" cy="77"/>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66" name="Line 68"/>
            <p:cNvSpPr>
              <a:spLocks noChangeShapeType="1"/>
            </p:cNvSpPr>
            <p:nvPr/>
          </p:nvSpPr>
          <p:spPr bwMode="auto">
            <a:xfrm flipV="1">
              <a:off x="1381" y="1402"/>
              <a:ext cx="30" cy="59"/>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67" name="Line 69"/>
            <p:cNvSpPr>
              <a:spLocks noChangeShapeType="1"/>
            </p:cNvSpPr>
            <p:nvPr/>
          </p:nvSpPr>
          <p:spPr bwMode="auto">
            <a:xfrm flipV="1">
              <a:off x="1412" y="1381"/>
              <a:ext cx="31" cy="19"/>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68" name="Line 70"/>
            <p:cNvSpPr>
              <a:spLocks noChangeShapeType="1"/>
            </p:cNvSpPr>
            <p:nvPr/>
          </p:nvSpPr>
          <p:spPr bwMode="auto">
            <a:xfrm flipV="1">
              <a:off x="1443" y="1324"/>
              <a:ext cx="32" cy="60"/>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69" name="Line 71"/>
            <p:cNvSpPr>
              <a:spLocks noChangeShapeType="1"/>
            </p:cNvSpPr>
            <p:nvPr/>
          </p:nvSpPr>
          <p:spPr bwMode="auto">
            <a:xfrm>
              <a:off x="1473" y="1324"/>
              <a:ext cx="30" cy="14"/>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70" name="Line 72"/>
            <p:cNvSpPr>
              <a:spLocks noChangeShapeType="1"/>
            </p:cNvSpPr>
            <p:nvPr/>
          </p:nvSpPr>
          <p:spPr bwMode="auto">
            <a:xfrm>
              <a:off x="1504" y="1338"/>
              <a:ext cx="31" cy="780"/>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71" name="Line 73"/>
            <p:cNvSpPr>
              <a:spLocks noChangeShapeType="1"/>
            </p:cNvSpPr>
            <p:nvPr/>
          </p:nvSpPr>
          <p:spPr bwMode="auto">
            <a:xfrm flipV="1">
              <a:off x="1532" y="1539"/>
              <a:ext cx="31" cy="578"/>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72" name="Line 74"/>
            <p:cNvSpPr>
              <a:spLocks noChangeShapeType="1"/>
            </p:cNvSpPr>
            <p:nvPr/>
          </p:nvSpPr>
          <p:spPr bwMode="auto">
            <a:xfrm>
              <a:off x="1565" y="1542"/>
              <a:ext cx="31" cy="13"/>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73" name="Line 75"/>
            <p:cNvSpPr>
              <a:spLocks noChangeShapeType="1"/>
            </p:cNvSpPr>
            <p:nvPr/>
          </p:nvSpPr>
          <p:spPr bwMode="auto">
            <a:xfrm flipV="1">
              <a:off x="1593" y="1487"/>
              <a:ext cx="30" cy="68"/>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74" name="Line 76"/>
            <p:cNvSpPr>
              <a:spLocks noChangeShapeType="1"/>
            </p:cNvSpPr>
            <p:nvPr/>
          </p:nvSpPr>
          <p:spPr bwMode="auto">
            <a:xfrm>
              <a:off x="1626" y="1487"/>
              <a:ext cx="29" cy="0"/>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75" name="Line 77"/>
            <p:cNvSpPr>
              <a:spLocks noChangeShapeType="1"/>
            </p:cNvSpPr>
            <p:nvPr/>
          </p:nvSpPr>
          <p:spPr bwMode="auto">
            <a:xfrm flipV="1">
              <a:off x="1655" y="1459"/>
              <a:ext cx="31" cy="28"/>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76" name="Line 78"/>
            <p:cNvSpPr>
              <a:spLocks noChangeShapeType="1"/>
            </p:cNvSpPr>
            <p:nvPr/>
          </p:nvSpPr>
          <p:spPr bwMode="auto">
            <a:xfrm>
              <a:off x="1686" y="1459"/>
              <a:ext cx="31" cy="159"/>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77" name="Line 79"/>
            <p:cNvSpPr>
              <a:spLocks noChangeShapeType="1"/>
            </p:cNvSpPr>
            <p:nvPr/>
          </p:nvSpPr>
          <p:spPr bwMode="auto">
            <a:xfrm>
              <a:off x="1717" y="1618"/>
              <a:ext cx="29" cy="52"/>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78" name="Line 80"/>
            <p:cNvSpPr>
              <a:spLocks noChangeShapeType="1"/>
            </p:cNvSpPr>
            <p:nvPr/>
          </p:nvSpPr>
          <p:spPr bwMode="auto">
            <a:xfrm flipV="1">
              <a:off x="1746" y="1621"/>
              <a:ext cx="31" cy="49"/>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79" name="Line 81"/>
            <p:cNvSpPr>
              <a:spLocks noChangeShapeType="1"/>
            </p:cNvSpPr>
            <p:nvPr/>
          </p:nvSpPr>
          <p:spPr bwMode="auto">
            <a:xfrm>
              <a:off x="1777" y="1621"/>
              <a:ext cx="30" cy="158"/>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80" name="Line 82"/>
            <p:cNvSpPr>
              <a:spLocks noChangeShapeType="1"/>
            </p:cNvSpPr>
            <p:nvPr/>
          </p:nvSpPr>
          <p:spPr bwMode="auto">
            <a:xfrm>
              <a:off x="1807" y="1779"/>
              <a:ext cx="32" cy="127"/>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81" name="Line 83"/>
            <p:cNvSpPr>
              <a:spLocks noChangeShapeType="1"/>
            </p:cNvSpPr>
            <p:nvPr/>
          </p:nvSpPr>
          <p:spPr bwMode="auto">
            <a:xfrm>
              <a:off x="1839" y="1906"/>
              <a:ext cx="28" cy="85"/>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82" name="Line 84"/>
            <p:cNvSpPr>
              <a:spLocks noChangeShapeType="1"/>
            </p:cNvSpPr>
            <p:nvPr/>
          </p:nvSpPr>
          <p:spPr bwMode="auto">
            <a:xfrm>
              <a:off x="1867" y="1991"/>
              <a:ext cx="30" cy="123"/>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83" name="Line 85"/>
            <p:cNvSpPr>
              <a:spLocks noChangeShapeType="1"/>
            </p:cNvSpPr>
            <p:nvPr/>
          </p:nvSpPr>
          <p:spPr bwMode="auto">
            <a:xfrm>
              <a:off x="1897" y="2114"/>
              <a:ext cx="32" cy="124"/>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84" name="Line 86"/>
            <p:cNvSpPr>
              <a:spLocks noChangeShapeType="1"/>
            </p:cNvSpPr>
            <p:nvPr/>
          </p:nvSpPr>
          <p:spPr bwMode="auto">
            <a:xfrm>
              <a:off x="1929" y="2238"/>
              <a:ext cx="30" cy="137"/>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85" name="Line 87"/>
            <p:cNvSpPr>
              <a:spLocks noChangeShapeType="1"/>
            </p:cNvSpPr>
            <p:nvPr/>
          </p:nvSpPr>
          <p:spPr bwMode="auto">
            <a:xfrm>
              <a:off x="1959" y="2375"/>
              <a:ext cx="31" cy="136"/>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86" name="Line 88"/>
            <p:cNvSpPr>
              <a:spLocks noChangeShapeType="1"/>
            </p:cNvSpPr>
            <p:nvPr/>
          </p:nvSpPr>
          <p:spPr bwMode="auto">
            <a:xfrm>
              <a:off x="1990" y="2511"/>
              <a:ext cx="30" cy="129"/>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87" name="Line 89"/>
            <p:cNvSpPr>
              <a:spLocks noChangeShapeType="1"/>
            </p:cNvSpPr>
            <p:nvPr/>
          </p:nvSpPr>
          <p:spPr bwMode="auto">
            <a:xfrm>
              <a:off x="2020" y="2640"/>
              <a:ext cx="29" cy="118"/>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88" name="Line 90"/>
            <p:cNvSpPr>
              <a:spLocks noChangeShapeType="1"/>
            </p:cNvSpPr>
            <p:nvPr/>
          </p:nvSpPr>
          <p:spPr bwMode="auto">
            <a:xfrm>
              <a:off x="2049" y="2758"/>
              <a:ext cx="31" cy="106"/>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89" name="Line 91"/>
            <p:cNvSpPr>
              <a:spLocks noChangeShapeType="1"/>
            </p:cNvSpPr>
            <p:nvPr/>
          </p:nvSpPr>
          <p:spPr bwMode="auto">
            <a:xfrm>
              <a:off x="2080" y="2864"/>
              <a:ext cx="30" cy="261"/>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90" name="Line 92"/>
            <p:cNvSpPr>
              <a:spLocks noChangeShapeType="1"/>
            </p:cNvSpPr>
            <p:nvPr/>
          </p:nvSpPr>
          <p:spPr bwMode="auto">
            <a:xfrm flipV="1">
              <a:off x="2110" y="3121"/>
              <a:ext cx="31" cy="4"/>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91" name="Line 93"/>
            <p:cNvSpPr>
              <a:spLocks noChangeShapeType="1"/>
            </p:cNvSpPr>
            <p:nvPr/>
          </p:nvSpPr>
          <p:spPr bwMode="auto">
            <a:xfrm>
              <a:off x="2141" y="3121"/>
              <a:ext cx="29" cy="18"/>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92" name="Line 94"/>
            <p:cNvSpPr>
              <a:spLocks noChangeShapeType="1"/>
            </p:cNvSpPr>
            <p:nvPr/>
          </p:nvSpPr>
          <p:spPr bwMode="auto">
            <a:xfrm>
              <a:off x="2170" y="3139"/>
              <a:ext cx="31" cy="45"/>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93" name="Line 95"/>
            <p:cNvSpPr>
              <a:spLocks noChangeShapeType="1"/>
            </p:cNvSpPr>
            <p:nvPr/>
          </p:nvSpPr>
          <p:spPr bwMode="auto">
            <a:xfrm>
              <a:off x="2201" y="3184"/>
              <a:ext cx="30" cy="26"/>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94" name="Line 96"/>
            <p:cNvSpPr>
              <a:spLocks noChangeShapeType="1"/>
            </p:cNvSpPr>
            <p:nvPr/>
          </p:nvSpPr>
          <p:spPr bwMode="auto">
            <a:xfrm>
              <a:off x="2231" y="3210"/>
              <a:ext cx="32" cy="4"/>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95" name="Line 97"/>
            <p:cNvSpPr>
              <a:spLocks noChangeShapeType="1"/>
            </p:cNvSpPr>
            <p:nvPr/>
          </p:nvSpPr>
          <p:spPr bwMode="auto">
            <a:xfrm>
              <a:off x="2263" y="3214"/>
              <a:ext cx="30" cy="0"/>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grpSp>
          <p:nvGrpSpPr>
            <p:cNvPr id="96" name="Group 98"/>
            <p:cNvGrpSpPr>
              <a:grpSpLocks/>
            </p:cNvGrpSpPr>
            <p:nvPr/>
          </p:nvGrpSpPr>
          <p:grpSpPr bwMode="auto">
            <a:xfrm>
              <a:off x="405" y="969"/>
              <a:ext cx="288" cy="2314"/>
              <a:chOff x="1113" y="3349"/>
              <a:chExt cx="261" cy="1157"/>
            </a:xfrm>
          </p:grpSpPr>
          <p:sp>
            <p:nvSpPr>
              <p:cNvPr id="130" name="Rectangle 99"/>
              <p:cNvSpPr>
                <a:spLocks noChangeArrowheads="1"/>
              </p:cNvSpPr>
              <p:nvPr/>
            </p:nvSpPr>
            <p:spPr bwMode="auto">
              <a:xfrm>
                <a:off x="1113" y="4416"/>
                <a:ext cx="261" cy="90"/>
              </a:xfrm>
              <a:prstGeom prst="rect">
                <a:avLst/>
              </a:prstGeom>
              <a:noFill/>
              <a:ln w="9525">
                <a:noFill/>
                <a:miter lim="800000"/>
                <a:headEnd/>
                <a:tailEnd/>
              </a:ln>
              <a:effectLst/>
            </p:spPr>
            <p:txBody>
              <a:bodyPr wrap="none" lIns="73025" tIns="36513" rIns="73025" bIns="36513">
                <a:prstTxWarp prst="textNoShape">
                  <a:avLst/>
                </a:prstTxWarp>
                <a:spAutoFit/>
              </a:bodyPr>
              <a:lstStyle/>
              <a:p>
                <a:pPr defTabSz="585788" eaLnBrk="0" hangingPunct="0"/>
                <a:r>
                  <a:rPr lang="en-US" sz="1400">
                    <a:solidFill>
                      <a:srgbClr val="000000"/>
                    </a:solidFill>
                    <a:latin typeface="Times New Roman" pitchFamily="-111" charset="0"/>
                  </a:rPr>
                  <a:t>0.00</a:t>
                </a:r>
              </a:p>
            </p:txBody>
          </p:sp>
          <p:sp>
            <p:nvSpPr>
              <p:cNvPr id="131" name="Rectangle 100"/>
              <p:cNvSpPr>
                <a:spLocks noChangeArrowheads="1"/>
              </p:cNvSpPr>
              <p:nvPr/>
            </p:nvSpPr>
            <p:spPr bwMode="auto">
              <a:xfrm>
                <a:off x="1113" y="4061"/>
                <a:ext cx="261" cy="90"/>
              </a:xfrm>
              <a:prstGeom prst="rect">
                <a:avLst/>
              </a:prstGeom>
              <a:noFill/>
              <a:ln w="9525">
                <a:noFill/>
                <a:miter lim="800000"/>
                <a:headEnd/>
                <a:tailEnd/>
              </a:ln>
              <a:effectLst/>
            </p:spPr>
            <p:txBody>
              <a:bodyPr wrap="none" lIns="73025" tIns="36513" rIns="73025" bIns="36513">
                <a:prstTxWarp prst="textNoShape">
                  <a:avLst/>
                </a:prstTxWarp>
                <a:spAutoFit/>
              </a:bodyPr>
              <a:lstStyle/>
              <a:p>
                <a:pPr defTabSz="585788" eaLnBrk="0" hangingPunct="0"/>
                <a:r>
                  <a:rPr lang="en-US" sz="1400">
                    <a:solidFill>
                      <a:srgbClr val="000000"/>
                    </a:solidFill>
                    <a:latin typeface="Times New Roman" pitchFamily="-111" charset="0"/>
                  </a:rPr>
                  <a:t>0.25</a:t>
                </a:r>
              </a:p>
            </p:txBody>
          </p:sp>
          <p:sp>
            <p:nvSpPr>
              <p:cNvPr id="132" name="Rectangle 101"/>
              <p:cNvSpPr>
                <a:spLocks noChangeArrowheads="1"/>
              </p:cNvSpPr>
              <p:nvPr/>
            </p:nvSpPr>
            <p:spPr bwMode="auto">
              <a:xfrm>
                <a:off x="1113" y="3705"/>
                <a:ext cx="261" cy="90"/>
              </a:xfrm>
              <a:prstGeom prst="rect">
                <a:avLst/>
              </a:prstGeom>
              <a:noFill/>
              <a:ln w="9525">
                <a:noFill/>
                <a:miter lim="800000"/>
                <a:headEnd/>
                <a:tailEnd/>
              </a:ln>
              <a:effectLst/>
            </p:spPr>
            <p:txBody>
              <a:bodyPr wrap="none" lIns="73025" tIns="36513" rIns="73025" bIns="36513">
                <a:prstTxWarp prst="textNoShape">
                  <a:avLst/>
                </a:prstTxWarp>
                <a:spAutoFit/>
              </a:bodyPr>
              <a:lstStyle/>
              <a:p>
                <a:pPr defTabSz="585788" eaLnBrk="0" hangingPunct="0"/>
                <a:r>
                  <a:rPr lang="en-US" sz="1400">
                    <a:solidFill>
                      <a:srgbClr val="000000"/>
                    </a:solidFill>
                    <a:latin typeface="Times New Roman" pitchFamily="-111" charset="0"/>
                  </a:rPr>
                  <a:t>0.50</a:t>
                </a:r>
              </a:p>
            </p:txBody>
          </p:sp>
          <p:sp>
            <p:nvSpPr>
              <p:cNvPr id="133" name="Rectangle 102"/>
              <p:cNvSpPr>
                <a:spLocks noChangeArrowheads="1"/>
              </p:cNvSpPr>
              <p:nvPr/>
            </p:nvSpPr>
            <p:spPr bwMode="auto">
              <a:xfrm>
                <a:off x="1113" y="3349"/>
                <a:ext cx="261" cy="90"/>
              </a:xfrm>
              <a:prstGeom prst="rect">
                <a:avLst/>
              </a:prstGeom>
              <a:noFill/>
              <a:ln w="9525">
                <a:noFill/>
                <a:miter lim="800000"/>
                <a:headEnd/>
                <a:tailEnd/>
              </a:ln>
              <a:effectLst/>
            </p:spPr>
            <p:txBody>
              <a:bodyPr wrap="none" lIns="73025" tIns="36513" rIns="73025" bIns="36513">
                <a:prstTxWarp prst="textNoShape">
                  <a:avLst/>
                </a:prstTxWarp>
                <a:spAutoFit/>
              </a:bodyPr>
              <a:lstStyle/>
              <a:p>
                <a:pPr defTabSz="585788" eaLnBrk="0" hangingPunct="0"/>
                <a:r>
                  <a:rPr lang="en-US" sz="1400">
                    <a:solidFill>
                      <a:srgbClr val="000000"/>
                    </a:solidFill>
                    <a:latin typeface="Times New Roman" pitchFamily="-111" charset="0"/>
                  </a:rPr>
                  <a:t>0.75</a:t>
                </a:r>
              </a:p>
            </p:txBody>
          </p:sp>
        </p:grpSp>
        <p:grpSp>
          <p:nvGrpSpPr>
            <p:cNvPr id="97" name="Group 103"/>
            <p:cNvGrpSpPr>
              <a:grpSpLocks/>
            </p:cNvGrpSpPr>
            <p:nvPr/>
          </p:nvGrpSpPr>
          <p:grpSpPr bwMode="auto">
            <a:xfrm>
              <a:off x="539" y="3286"/>
              <a:ext cx="2274" cy="180"/>
              <a:chOff x="1200" y="4497"/>
              <a:chExt cx="2063" cy="90"/>
            </a:xfrm>
          </p:grpSpPr>
          <p:sp>
            <p:nvSpPr>
              <p:cNvPr id="125" name="Rectangle 104"/>
              <p:cNvSpPr>
                <a:spLocks noChangeArrowheads="1"/>
              </p:cNvSpPr>
              <p:nvPr/>
            </p:nvSpPr>
            <p:spPr bwMode="auto">
              <a:xfrm>
                <a:off x="1200" y="4497"/>
                <a:ext cx="263" cy="90"/>
              </a:xfrm>
              <a:prstGeom prst="rect">
                <a:avLst/>
              </a:prstGeom>
              <a:noFill/>
              <a:ln w="9525">
                <a:noFill/>
                <a:miter lim="800000"/>
                <a:headEnd/>
                <a:tailEnd/>
              </a:ln>
              <a:effectLst/>
            </p:spPr>
            <p:txBody>
              <a:bodyPr wrap="none" lIns="73025" tIns="36513" rIns="73025" bIns="36513">
                <a:prstTxWarp prst="textNoShape">
                  <a:avLst/>
                </a:prstTxWarp>
                <a:spAutoFit/>
              </a:bodyPr>
              <a:lstStyle/>
              <a:p>
                <a:pPr defTabSz="585788" eaLnBrk="0" hangingPunct="0"/>
                <a:r>
                  <a:rPr lang="en-US" sz="1400">
                    <a:solidFill>
                      <a:srgbClr val="000000"/>
                    </a:solidFill>
                    <a:latin typeface="Times New Roman" pitchFamily="-111" charset="0"/>
                  </a:rPr>
                  <a:t>5:00</a:t>
                </a:r>
              </a:p>
            </p:txBody>
          </p:sp>
          <p:sp>
            <p:nvSpPr>
              <p:cNvPr id="126" name="Rectangle 105"/>
              <p:cNvSpPr>
                <a:spLocks noChangeArrowheads="1"/>
              </p:cNvSpPr>
              <p:nvPr/>
            </p:nvSpPr>
            <p:spPr bwMode="auto">
              <a:xfrm>
                <a:off x="1642" y="4497"/>
                <a:ext cx="264" cy="90"/>
              </a:xfrm>
              <a:prstGeom prst="rect">
                <a:avLst/>
              </a:prstGeom>
              <a:noFill/>
              <a:ln w="9525">
                <a:noFill/>
                <a:miter lim="800000"/>
                <a:headEnd/>
                <a:tailEnd/>
              </a:ln>
              <a:effectLst/>
            </p:spPr>
            <p:txBody>
              <a:bodyPr wrap="none" lIns="73025" tIns="36513" rIns="73025" bIns="36513">
                <a:prstTxWarp prst="textNoShape">
                  <a:avLst/>
                </a:prstTxWarp>
                <a:spAutoFit/>
              </a:bodyPr>
              <a:lstStyle/>
              <a:p>
                <a:pPr defTabSz="585788" eaLnBrk="0" hangingPunct="0"/>
                <a:r>
                  <a:rPr lang="en-US" sz="1400">
                    <a:solidFill>
                      <a:srgbClr val="000000"/>
                    </a:solidFill>
                    <a:latin typeface="Times New Roman" pitchFamily="-111" charset="0"/>
                  </a:rPr>
                  <a:t>9:00</a:t>
                </a:r>
              </a:p>
            </p:txBody>
          </p:sp>
          <p:sp>
            <p:nvSpPr>
              <p:cNvPr id="127" name="Rectangle 106"/>
              <p:cNvSpPr>
                <a:spLocks noChangeArrowheads="1"/>
              </p:cNvSpPr>
              <p:nvPr/>
            </p:nvSpPr>
            <p:spPr bwMode="auto">
              <a:xfrm>
                <a:off x="2068" y="4497"/>
                <a:ext cx="315" cy="90"/>
              </a:xfrm>
              <a:prstGeom prst="rect">
                <a:avLst/>
              </a:prstGeom>
              <a:noFill/>
              <a:ln w="9525">
                <a:noFill/>
                <a:miter lim="800000"/>
                <a:headEnd/>
                <a:tailEnd/>
              </a:ln>
              <a:effectLst/>
            </p:spPr>
            <p:txBody>
              <a:bodyPr wrap="none" lIns="73025" tIns="36513" rIns="73025" bIns="36513">
                <a:prstTxWarp prst="textNoShape">
                  <a:avLst/>
                </a:prstTxWarp>
                <a:spAutoFit/>
              </a:bodyPr>
              <a:lstStyle/>
              <a:p>
                <a:pPr defTabSz="585788" eaLnBrk="0" hangingPunct="0"/>
                <a:r>
                  <a:rPr lang="en-US" sz="1400">
                    <a:solidFill>
                      <a:srgbClr val="000000"/>
                    </a:solidFill>
                    <a:latin typeface="Times New Roman" pitchFamily="-111" charset="0"/>
                  </a:rPr>
                  <a:t>13:00</a:t>
                </a:r>
              </a:p>
            </p:txBody>
          </p:sp>
          <p:sp>
            <p:nvSpPr>
              <p:cNvPr id="128" name="Rectangle 107"/>
              <p:cNvSpPr>
                <a:spLocks noChangeArrowheads="1"/>
              </p:cNvSpPr>
              <p:nvPr/>
            </p:nvSpPr>
            <p:spPr bwMode="auto">
              <a:xfrm>
                <a:off x="2509" y="4497"/>
                <a:ext cx="315" cy="90"/>
              </a:xfrm>
              <a:prstGeom prst="rect">
                <a:avLst/>
              </a:prstGeom>
              <a:noFill/>
              <a:ln w="9525">
                <a:noFill/>
                <a:miter lim="800000"/>
                <a:headEnd/>
                <a:tailEnd/>
              </a:ln>
              <a:effectLst/>
            </p:spPr>
            <p:txBody>
              <a:bodyPr wrap="none" lIns="73025" tIns="36513" rIns="73025" bIns="36513">
                <a:prstTxWarp prst="textNoShape">
                  <a:avLst/>
                </a:prstTxWarp>
                <a:spAutoFit/>
              </a:bodyPr>
              <a:lstStyle/>
              <a:p>
                <a:pPr defTabSz="585788" eaLnBrk="0" hangingPunct="0"/>
                <a:r>
                  <a:rPr lang="en-US" sz="1400">
                    <a:solidFill>
                      <a:srgbClr val="000000"/>
                    </a:solidFill>
                    <a:latin typeface="Times New Roman" pitchFamily="-111" charset="0"/>
                  </a:rPr>
                  <a:t>17:00</a:t>
                </a:r>
              </a:p>
            </p:txBody>
          </p:sp>
          <p:sp>
            <p:nvSpPr>
              <p:cNvPr id="129" name="Rectangle 108"/>
              <p:cNvSpPr>
                <a:spLocks noChangeArrowheads="1"/>
              </p:cNvSpPr>
              <p:nvPr/>
            </p:nvSpPr>
            <p:spPr bwMode="auto">
              <a:xfrm>
                <a:off x="2948" y="4497"/>
                <a:ext cx="315" cy="90"/>
              </a:xfrm>
              <a:prstGeom prst="rect">
                <a:avLst/>
              </a:prstGeom>
              <a:noFill/>
              <a:ln w="9525">
                <a:noFill/>
                <a:miter lim="800000"/>
                <a:headEnd/>
                <a:tailEnd/>
              </a:ln>
              <a:effectLst/>
            </p:spPr>
            <p:txBody>
              <a:bodyPr wrap="none" lIns="73025" tIns="36513" rIns="73025" bIns="36513">
                <a:prstTxWarp prst="textNoShape">
                  <a:avLst/>
                </a:prstTxWarp>
                <a:spAutoFit/>
              </a:bodyPr>
              <a:lstStyle/>
              <a:p>
                <a:pPr defTabSz="585788" eaLnBrk="0" hangingPunct="0"/>
                <a:r>
                  <a:rPr lang="en-US" sz="1400">
                    <a:solidFill>
                      <a:srgbClr val="000000"/>
                    </a:solidFill>
                    <a:latin typeface="Times New Roman" pitchFamily="-111" charset="0"/>
                  </a:rPr>
                  <a:t>21:00</a:t>
                </a:r>
              </a:p>
            </p:txBody>
          </p:sp>
        </p:grpSp>
        <p:grpSp>
          <p:nvGrpSpPr>
            <p:cNvPr id="98" name="Group 109"/>
            <p:cNvGrpSpPr>
              <a:grpSpLocks/>
            </p:cNvGrpSpPr>
            <p:nvPr/>
          </p:nvGrpSpPr>
          <p:grpSpPr bwMode="auto">
            <a:xfrm>
              <a:off x="2586" y="969"/>
              <a:ext cx="316" cy="2314"/>
              <a:chOff x="3054" y="3349"/>
              <a:chExt cx="286" cy="1157"/>
            </a:xfrm>
          </p:grpSpPr>
          <p:sp>
            <p:nvSpPr>
              <p:cNvPr id="120" name="Rectangle 110"/>
              <p:cNvSpPr>
                <a:spLocks noChangeArrowheads="1"/>
              </p:cNvSpPr>
              <p:nvPr/>
            </p:nvSpPr>
            <p:spPr bwMode="auto">
              <a:xfrm>
                <a:off x="3065" y="4416"/>
                <a:ext cx="133" cy="90"/>
              </a:xfrm>
              <a:prstGeom prst="rect">
                <a:avLst/>
              </a:prstGeom>
              <a:noFill/>
              <a:ln w="9525">
                <a:noFill/>
                <a:miter lim="800000"/>
                <a:headEnd/>
                <a:tailEnd/>
              </a:ln>
              <a:effectLst/>
            </p:spPr>
            <p:txBody>
              <a:bodyPr wrap="none" lIns="73025" tIns="36513" rIns="73025" bIns="36513">
                <a:prstTxWarp prst="textNoShape">
                  <a:avLst/>
                </a:prstTxWarp>
                <a:spAutoFit/>
              </a:bodyPr>
              <a:lstStyle/>
              <a:p>
                <a:pPr algn="ctr" defTabSz="585788" eaLnBrk="0" hangingPunct="0"/>
                <a:r>
                  <a:rPr lang="en-US" sz="1400">
                    <a:solidFill>
                      <a:srgbClr val="000000"/>
                    </a:solidFill>
                    <a:latin typeface="Times New Roman" pitchFamily="-111" charset="0"/>
                  </a:rPr>
                  <a:t>0</a:t>
                </a:r>
              </a:p>
            </p:txBody>
          </p:sp>
          <p:sp>
            <p:nvSpPr>
              <p:cNvPr id="121" name="Rectangle 111"/>
              <p:cNvSpPr>
                <a:spLocks noChangeArrowheads="1"/>
              </p:cNvSpPr>
              <p:nvPr/>
            </p:nvSpPr>
            <p:spPr bwMode="auto">
              <a:xfrm>
                <a:off x="3058" y="4150"/>
                <a:ext cx="234" cy="91"/>
              </a:xfrm>
              <a:prstGeom prst="rect">
                <a:avLst/>
              </a:prstGeom>
              <a:noFill/>
              <a:ln w="9525">
                <a:noFill/>
                <a:miter lim="800000"/>
                <a:headEnd/>
                <a:tailEnd/>
              </a:ln>
              <a:effectLst/>
            </p:spPr>
            <p:txBody>
              <a:bodyPr wrap="none" lIns="73025" tIns="36513" rIns="73025" bIns="36513">
                <a:prstTxWarp prst="textNoShape">
                  <a:avLst/>
                </a:prstTxWarp>
                <a:spAutoFit/>
              </a:bodyPr>
              <a:lstStyle/>
              <a:p>
                <a:pPr algn="ctr" defTabSz="585788" eaLnBrk="0" hangingPunct="0"/>
                <a:r>
                  <a:rPr lang="en-US" sz="1400">
                    <a:solidFill>
                      <a:srgbClr val="000000"/>
                    </a:solidFill>
                    <a:latin typeface="Times New Roman" pitchFamily="-111" charset="0"/>
                  </a:rPr>
                  <a:t>400</a:t>
                </a:r>
              </a:p>
            </p:txBody>
          </p:sp>
          <p:sp>
            <p:nvSpPr>
              <p:cNvPr id="122" name="Rectangle 112"/>
              <p:cNvSpPr>
                <a:spLocks noChangeArrowheads="1"/>
              </p:cNvSpPr>
              <p:nvPr/>
            </p:nvSpPr>
            <p:spPr bwMode="auto">
              <a:xfrm>
                <a:off x="3058" y="3885"/>
                <a:ext cx="235" cy="90"/>
              </a:xfrm>
              <a:prstGeom prst="rect">
                <a:avLst/>
              </a:prstGeom>
              <a:noFill/>
              <a:ln w="9525">
                <a:noFill/>
                <a:miter lim="800000"/>
                <a:headEnd/>
                <a:tailEnd/>
              </a:ln>
              <a:effectLst/>
            </p:spPr>
            <p:txBody>
              <a:bodyPr wrap="none" lIns="73025" tIns="36513" rIns="73025" bIns="36513">
                <a:prstTxWarp prst="textNoShape">
                  <a:avLst/>
                </a:prstTxWarp>
                <a:spAutoFit/>
              </a:bodyPr>
              <a:lstStyle/>
              <a:p>
                <a:pPr algn="ctr" defTabSz="585788" eaLnBrk="0" hangingPunct="0"/>
                <a:r>
                  <a:rPr lang="en-US" sz="1400">
                    <a:solidFill>
                      <a:srgbClr val="000000"/>
                    </a:solidFill>
                    <a:latin typeface="Times New Roman" pitchFamily="-111" charset="0"/>
                  </a:rPr>
                  <a:t>800</a:t>
                </a:r>
              </a:p>
            </p:txBody>
          </p:sp>
          <p:sp>
            <p:nvSpPr>
              <p:cNvPr id="123" name="Rectangle 113"/>
              <p:cNvSpPr>
                <a:spLocks noChangeArrowheads="1"/>
              </p:cNvSpPr>
              <p:nvPr/>
            </p:nvSpPr>
            <p:spPr bwMode="auto">
              <a:xfrm>
                <a:off x="3054" y="3617"/>
                <a:ext cx="284" cy="91"/>
              </a:xfrm>
              <a:prstGeom prst="rect">
                <a:avLst/>
              </a:prstGeom>
              <a:noFill/>
              <a:ln w="9525">
                <a:noFill/>
                <a:miter lim="800000"/>
                <a:headEnd/>
                <a:tailEnd/>
              </a:ln>
              <a:effectLst/>
            </p:spPr>
            <p:txBody>
              <a:bodyPr wrap="none" lIns="73025" tIns="36513" rIns="73025" bIns="36513">
                <a:prstTxWarp prst="textNoShape">
                  <a:avLst/>
                </a:prstTxWarp>
                <a:spAutoFit/>
              </a:bodyPr>
              <a:lstStyle/>
              <a:p>
                <a:pPr algn="ctr" defTabSz="585788" eaLnBrk="0" hangingPunct="0"/>
                <a:r>
                  <a:rPr lang="en-US" sz="1400">
                    <a:solidFill>
                      <a:srgbClr val="000000"/>
                    </a:solidFill>
                    <a:latin typeface="Times New Roman" pitchFamily="-111" charset="0"/>
                  </a:rPr>
                  <a:t>1200</a:t>
                </a:r>
              </a:p>
            </p:txBody>
          </p:sp>
          <p:sp>
            <p:nvSpPr>
              <p:cNvPr id="124" name="Rectangle 114"/>
              <p:cNvSpPr>
                <a:spLocks noChangeArrowheads="1"/>
              </p:cNvSpPr>
              <p:nvPr/>
            </p:nvSpPr>
            <p:spPr bwMode="auto">
              <a:xfrm>
                <a:off x="3056" y="3349"/>
                <a:ext cx="284" cy="90"/>
              </a:xfrm>
              <a:prstGeom prst="rect">
                <a:avLst/>
              </a:prstGeom>
              <a:noFill/>
              <a:ln w="9525">
                <a:noFill/>
                <a:miter lim="800000"/>
                <a:headEnd/>
                <a:tailEnd/>
              </a:ln>
              <a:effectLst/>
            </p:spPr>
            <p:txBody>
              <a:bodyPr wrap="none" lIns="73025" tIns="36513" rIns="73025" bIns="36513">
                <a:prstTxWarp prst="textNoShape">
                  <a:avLst/>
                </a:prstTxWarp>
                <a:spAutoFit/>
              </a:bodyPr>
              <a:lstStyle/>
              <a:p>
                <a:pPr algn="ctr" defTabSz="585788" eaLnBrk="0" hangingPunct="0"/>
                <a:r>
                  <a:rPr lang="en-US" sz="1400">
                    <a:solidFill>
                      <a:srgbClr val="000000"/>
                    </a:solidFill>
                    <a:latin typeface="Times New Roman" pitchFamily="-111" charset="0"/>
                  </a:rPr>
                  <a:t>1600</a:t>
                </a:r>
              </a:p>
            </p:txBody>
          </p:sp>
        </p:grpSp>
        <p:sp>
          <p:nvSpPr>
            <p:cNvPr id="99" name="Rectangle 115"/>
            <p:cNvSpPr>
              <a:spLocks noChangeArrowheads="1"/>
            </p:cNvSpPr>
            <p:nvPr/>
          </p:nvSpPr>
          <p:spPr bwMode="auto">
            <a:xfrm>
              <a:off x="2345" y="1214"/>
              <a:ext cx="92" cy="171"/>
            </a:xfrm>
            <a:prstGeom prst="rect">
              <a:avLst/>
            </a:prstGeom>
            <a:noFill/>
            <a:ln w="9525">
              <a:noFill/>
              <a:miter lim="800000"/>
              <a:headEnd/>
              <a:tailEnd/>
            </a:ln>
            <a:effectLst/>
          </p:spPr>
          <p:txBody>
            <a:bodyPr wrap="none" lIns="73025" tIns="36513" rIns="73025" bIns="36513">
              <a:prstTxWarp prst="textNoShape">
                <a:avLst/>
              </a:prstTxWarp>
              <a:spAutoFit/>
            </a:bodyPr>
            <a:lstStyle/>
            <a:p>
              <a:pPr defTabSz="585788" eaLnBrk="0" hangingPunct="0"/>
              <a:endParaRPr lang="en-US" sz="1300" b="1">
                <a:latin typeface="Times New Roman" pitchFamily="-111" charset="0"/>
              </a:endParaRPr>
            </a:p>
          </p:txBody>
        </p:sp>
        <p:sp>
          <p:nvSpPr>
            <p:cNvPr id="100" name="Rectangle 116"/>
            <p:cNvSpPr>
              <a:spLocks noChangeArrowheads="1"/>
            </p:cNvSpPr>
            <p:nvPr/>
          </p:nvSpPr>
          <p:spPr bwMode="auto">
            <a:xfrm rot="5400000">
              <a:off x="2405" y="2025"/>
              <a:ext cx="1128" cy="200"/>
            </a:xfrm>
            <a:prstGeom prst="rect">
              <a:avLst/>
            </a:prstGeom>
            <a:noFill/>
            <a:ln w="9525">
              <a:noFill/>
              <a:miter lim="800000"/>
              <a:headEnd/>
              <a:tailEnd/>
            </a:ln>
            <a:effectLst/>
          </p:spPr>
          <p:txBody>
            <a:bodyPr wrap="none" lIns="73025" tIns="36513" rIns="73025" bIns="36513">
              <a:prstTxWarp prst="textNoShape">
                <a:avLst/>
              </a:prstTxWarp>
              <a:spAutoFit/>
            </a:bodyPr>
            <a:lstStyle/>
            <a:p>
              <a:pPr defTabSz="585788" eaLnBrk="0" hangingPunct="0"/>
              <a:r>
                <a:rPr lang="en-US" sz="1600" b="1">
                  <a:latin typeface="Times New Roman" pitchFamily="-111" charset="0"/>
                </a:rPr>
                <a:t>PAR</a:t>
              </a:r>
              <a:r>
                <a:rPr lang="en-US" sz="1600" b="1">
                  <a:latin typeface="Symbol" pitchFamily="-111" charset="2"/>
                </a:rPr>
                <a:t> (m</a:t>
              </a:r>
              <a:r>
                <a:rPr lang="en-US" sz="1600" b="1">
                  <a:latin typeface="Times New Roman" pitchFamily="-111" charset="0"/>
                </a:rPr>
                <a:t>mol m</a:t>
              </a:r>
              <a:r>
                <a:rPr lang="en-US" sz="1600" b="1" baseline="30000">
                  <a:latin typeface="Times New Roman" pitchFamily="-111" charset="0"/>
                </a:rPr>
                <a:t>-2</a:t>
              </a:r>
              <a:r>
                <a:rPr lang="en-US" sz="1600" b="1">
                  <a:latin typeface="Times New Roman" pitchFamily="-111" charset="0"/>
                </a:rPr>
                <a:t> s</a:t>
              </a:r>
              <a:r>
                <a:rPr lang="en-US" sz="1600" b="1" baseline="30000">
                  <a:latin typeface="Times New Roman" pitchFamily="-111" charset="0"/>
                </a:rPr>
                <a:t>-1</a:t>
              </a:r>
              <a:r>
                <a:rPr lang="en-US" sz="1600" b="1">
                  <a:latin typeface="Times New Roman" pitchFamily="-111" charset="0"/>
                </a:rPr>
                <a:t>)</a:t>
              </a:r>
            </a:p>
          </p:txBody>
        </p:sp>
        <p:grpSp>
          <p:nvGrpSpPr>
            <p:cNvPr id="101" name="Group 117"/>
            <p:cNvGrpSpPr>
              <a:grpSpLocks/>
            </p:cNvGrpSpPr>
            <p:nvPr/>
          </p:nvGrpSpPr>
          <p:grpSpPr bwMode="auto">
            <a:xfrm>
              <a:off x="1503" y="2698"/>
              <a:ext cx="0" cy="156"/>
              <a:chOff x="2076" y="4245"/>
              <a:chExt cx="0" cy="79"/>
            </a:xfrm>
          </p:grpSpPr>
          <p:sp>
            <p:nvSpPr>
              <p:cNvPr id="118" name="Line 118"/>
              <p:cNvSpPr>
                <a:spLocks noChangeShapeType="1"/>
              </p:cNvSpPr>
              <p:nvPr/>
            </p:nvSpPr>
            <p:spPr bwMode="auto">
              <a:xfrm flipV="1">
                <a:off x="2076" y="4245"/>
                <a:ext cx="0" cy="40"/>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119" name="Line 119"/>
              <p:cNvSpPr>
                <a:spLocks noChangeShapeType="1"/>
              </p:cNvSpPr>
              <p:nvPr/>
            </p:nvSpPr>
            <p:spPr bwMode="auto">
              <a:xfrm>
                <a:off x="2076" y="4285"/>
                <a:ext cx="0" cy="39"/>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grpSp>
        <p:sp>
          <p:nvSpPr>
            <p:cNvPr id="102" name="Line 120"/>
            <p:cNvSpPr>
              <a:spLocks noChangeShapeType="1"/>
            </p:cNvSpPr>
            <p:nvPr/>
          </p:nvSpPr>
          <p:spPr bwMode="auto">
            <a:xfrm flipV="1">
              <a:off x="1867" y="2950"/>
              <a:ext cx="0" cy="60"/>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103" name="Line 121"/>
            <p:cNvSpPr>
              <a:spLocks noChangeShapeType="1"/>
            </p:cNvSpPr>
            <p:nvPr/>
          </p:nvSpPr>
          <p:spPr bwMode="auto">
            <a:xfrm>
              <a:off x="1867" y="3010"/>
              <a:ext cx="2" cy="76"/>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grpSp>
          <p:nvGrpSpPr>
            <p:cNvPr id="104" name="Group 122"/>
            <p:cNvGrpSpPr>
              <a:grpSpLocks/>
            </p:cNvGrpSpPr>
            <p:nvPr/>
          </p:nvGrpSpPr>
          <p:grpSpPr bwMode="auto">
            <a:xfrm>
              <a:off x="806" y="1090"/>
              <a:ext cx="1740" cy="2120"/>
              <a:chOff x="2045" y="2831"/>
              <a:chExt cx="2043" cy="1081"/>
            </a:xfrm>
          </p:grpSpPr>
          <p:sp>
            <p:nvSpPr>
              <p:cNvPr id="113" name="Line 123"/>
              <p:cNvSpPr>
                <a:spLocks noChangeShapeType="1"/>
              </p:cNvSpPr>
              <p:nvPr/>
            </p:nvSpPr>
            <p:spPr bwMode="auto">
              <a:xfrm flipV="1">
                <a:off x="2045" y="3056"/>
                <a:ext cx="426" cy="856"/>
              </a:xfrm>
              <a:prstGeom prst="line">
                <a:avLst/>
              </a:prstGeom>
              <a:noFill/>
              <a:ln w="25400" cap="rnd">
                <a:solidFill>
                  <a:srgbClr val="000000"/>
                </a:solidFill>
                <a:prstDash val="sysDot"/>
                <a:round/>
                <a:headEnd type="none" w="sm" len="sm"/>
                <a:tailEnd type="none" w="sm" len="sm"/>
              </a:ln>
              <a:effectLst/>
            </p:spPr>
            <p:txBody>
              <a:bodyPr>
                <a:prstTxWarp prst="textNoShape">
                  <a:avLst/>
                </a:prstTxWarp>
              </a:bodyPr>
              <a:lstStyle/>
              <a:p>
                <a:endParaRPr lang="en-US"/>
              </a:p>
            </p:txBody>
          </p:sp>
          <p:sp>
            <p:nvSpPr>
              <p:cNvPr id="114" name="Line 124"/>
              <p:cNvSpPr>
                <a:spLocks noChangeShapeType="1"/>
              </p:cNvSpPr>
              <p:nvPr/>
            </p:nvSpPr>
            <p:spPr bwMode="auto">
              <a:xfrm flipV="1">
                <a:off x="2469" y="2831"/>
                <a:ext cx="419" cy="223"/>
              </a:xfrm>
              <a:prstGeom prst="line">
                <a:avLst/>
              </a:prstGeom>
              <a:noFill/>
              <a:ln w="25400" cap="rnd">
                <a:solidFill>
                  <a:srgbClr val="000000"/>
                </a:solidFill>
                <a:prstDash val="sysDot"/>
                <a:round/>
                <a:headEnd type="none" w="sm" len="sm"/>
                <a:tailEnd type="none" w="sm" len="sm"/>
              </a:ln>
              <a:effectLst/>
            </p:spPr>
            <p:txBody>
              <a:bodyPr>
                <a:prstTxWarp prst="textNoShape">
                  <a:avLst/>
                </a:prstTxWarp>
              </a:bodyPr>
              <a:lstStyle/>
              <a:p>
                <a:endParaRPr lang="en-US"/>
              </a:p>
            </p:txBody>
          </p:sp>
          <p:sp>
            <p:nvSpPr>
              <p:cNvPr id="115" name="Line 125"/>
              <p:cNvSpPr>
                <a:spLocks noChangeShapeType="1"/>
              </p:cNvSpPr>
              <p:nvPr/>
            </p:nvSpPr>
            <p:spPr bwMode="auto">
              <a:xfrm>
                <a:off x="2888" y="2832"/>
                <a:ext cx="424" cy="626"/>
              </a:xfrm>
              <a:prstGeom prst="line">
                <a:avLst/>
              </a:prstGeom>
              <a:noFill/>
              <a:ln w="25400" cap="rnd">
                <a:solidFill>
                  <a:srgbClr val="000000"/>
                </a:solidFill>
                <a:prstDash val="sysDot"/>
                <a:round/>
                <a:headEnd type="none" w="sm" len="sm"/>
                <a:tailEnd type="none" w="sm" len="sm"/>
              </a:ln>
              <a:effectLst/>
            </p:spPr>
            <p:txBody>
              <a:bodyPr>
                <a:prstTxWarp prst="textNoShape">
                  <a:avLst/>
                </a:prstTxWarp>
              </a:bodyPr>
              <a:lstStyle/>
              <a:p>
                <a:endParaRPr lang="en-US"/>
              </a:p>
            </p:txBody>
          </p:sp>
          <p:sp>
            <p:nvSpPr>
              <p:cNvPr id="116" name="Line 126"/>
              <p:cNvSpPr>
                <a:spLocks noChangeShapeType="1"/>
              </p:cNvSpPr>
              <p:nvPr/>
            </p:nvSpPr>
            <p:spPr bwMode="auto">
              <a:xfrm>
                <a:off x="3314" y="3458"/>
                <a:ext cx="421" cy="290"/>
              </a:xfrm>
              <a:prstGeom prst="line">
                <a:avLst/>
              </a:prstGeom>
              <a:noFill/>
              <a:ln w="25400" cap="rnd">
                <a:solidFill>
                  <a:srgbClr val="000000"/>
                </a:solidFill>
                <a:prstDash val="sysDot"/>
                <a:round/>
                <a:headEnd type="none" w="sm" len="sm"/>
                <a:tailEnd type="none" w="sm" len="sm"/>
              </a:ln>
              <a:effectLst/>
            </p:spPr>
            <p:txBody>
              <a:bodyPr>
                <a:prstTxWarp prst="textNoShape">
                  <a:avLst/>
                </a:prstTxWarp>
              </a:bodyPr>
              <a:lstStyle/>
              <a:p>
                <a:endParaRPr lang="en-US"/>
              </a:p>
            </p:txBody>
          </p:sp>
          <p:sp>
            <p:nvSpPr>
              <p:cNvPr id="117" name="Line 127"/>
              <p:cNvSpPr>
                <a:spLocks noChangeShapeType="1"/>
              </p:cNvSpPr>
              <p:nvPr/>
            </p:nvSpPr>
            <p:spPr bwMode="auto">
              <a:xfrm flipV="1">
                <a:off x="3733" y="3731"/>
                <a:ext cx="355" cy="17"/>
              </a:xfrm>
              <a:prstGeom prst="line">
                <a:avLst/>
              </a:prstGeom>
              <a:noFill/>
              <a:ln w="25400" cap="rnd">
                <a:solidFill>
                  <a:srgbClr val="000000"/>
                </a:solidFill>
                <a:prstDash val="sysDot"/>
                <a:round/>
                <a:headEnd type="none" w="sm" len="sm"/>
                <a:tailEnd type="none" w="sm" len="sm"/>
              </a:ln>
              <a:effectLst/>
            </p:spPr>
            <p:txBody>
              <a:bodyPr>
                <a:prstTxWarp prst="textNoShape">
                  <a:avLst/>
                </a:prstTxWarp>
              </a:bodyPr>
              <a:lstStyle/>
              <a:p>
                <a:endParaRPr lang="en-US"/>
              </a:p>
            </p:txBody>
          </p:sp>
        </p:grpSp>
        <p:grpSp>
          <p:nvGrpSpPr>
            <p:cNvPr id="105" name="Group 128"/>
            <p:cNvGrpSpPr>
              <a:grpSpLocks/>
            </p:cNvGrpSpPr>
            <p:nvPr/>
          </p:nvGrpSpPr>
          <p:grpSpPr bwMode="auto">
            <a:xfrm>
              <a:off x="191" y="1263"/>
              <a:ext cx="207" cy="1718"/>
              <a:chOff x="1333" y="440"/>
              <a:chExt cx="243" cy="1316"/>
            </a:xfrm>
          </p:grpSpPr>
          <p:grpSp>
            <p:nvGrpSpPr>
              <p:cNvPr id="108" name="Group 129"/>
              <p:cNvGrpSpPr>
                <a:grpSpLocks/>
              </p:cNvGrpSpPr>
              <p:nvPr/>
            </p:nvGrpSpPr>
            <p:grpSpPr bwMode="auto">
              <a:xfrm>
                <a:off x="1333" y="1137"/>
                <a:ext cx="235" cy="619"/>
                <a:chOff x="1353" y="772"/>
                <a:chExt cx="235" cy="619"/>
              </a:xfrm>
            </p:grpSpPr>
            <p:sp>
              <p:nvSpPr>
                <p:cNvPr id="111" name="Rectangle 130"/>
                <p:cNvSpPr>
                  <a:spLocks noChangeArrowheads="1"/>
                </p:cNvSpPr>
                <p:nvPr/>
              </p:nvSpPr>
              <p:spPr bwMode="auto">
                <a:xfrm rot="16200000">
                  <a:off x="1295" y="1098"/>
                  <a:ext cx="351" cy="235"/>
                </a:xfrm>
                <a:prstGeom prst="rect">
                  <a:avLst/>
                </a:prstGeom>
                <a:noFill/>
                <a:ln w="9525">
                  <a:noFill/>
                  <a:miter lim="800000"/>
                  <a:headEnd/>
                  <a:tailEnd/>
                </a:ln>
                <a:effectLst/>
              </p:spPr>
              <p:txBody>
                <a:bodyPr wrap="none" lIns="73025" tIns="36513" rIns="73025" bIns="36513">
                  <a:prstTxWarp prst="textNoShape">
                    <a:avLst/>
                  </a:prstTxWarp>
                  <a:spAutoFit/>
                </a:bodyPr>
                <a:lstStyle/>
                <a:p>
                  <a:pPr defTabSz="585788" eaLnBrk="0" hangingPunct="0"/>
                  <a:r>
                    <a:rPr lang="en-US" sz="1600" b="1">
                      <a:latin typeface="Times New Roman" pitchFamily="-111" charset="0"/>
                    </a:rPr>
                    <a:t>Fv/Fm</a:t>
                  </a:r>
                  <a:endParaRPr lang="en-US" sz="1600">
                    <a:latin typeface="Times New Roman" pitchFamily="-111" charset="0"/>
                  </a:endParaRPr>
                </a:p>
              </p:txBody>
            </p:sp>
            <p:sp>
              <p:nvSpPr>
                <p:cNvPr id="112" name="Line 131"/>
                <p:cNvSpPr>
                  <a:spLocks noChangeShapeType="1"/>
                </p:cNvSpPr>
                <p:nvPr/>
              </p:nvSpPr>
              <p:spPr bwMode="auto">
                <a:xfrm flipV="1">
                  <a:off x="1468" y="772"/>
                  <a:ext cx="8" cy="192"/>
                </a:xfrm>
                <a:prstGeom prst="line">
                  <a:avLst/>
                </a:prstGeom>
                <a:noFill/>
                <a:ln w="38100">
                  <a:solidFill>
                    <a:schemeClr val="tx1"/>
                  </a:solidFill>
                  <a:round/>
                  <a:headEnd/>
                  <a:tailEnd/>
                </a:ln>
                <a:effectLst/>
              </p:spPr>
              <p:txBody>
                <a:bodyPr wrap="none" anchor="ctr">
                  <a:prstTxWarp prst="textNoShape">
                    <a:avLst/>
                  </a:prstTxWarp>
                </a:bodyPr>
                <a:lstStyle/>
                <a:p>
                  <a:endParaRPr lang="en-US"/>
                </a:p>
              </p:txBody>
            </p:sp>
          </p:grpSp>
          <p:sp>
            <p:nvSpPr>
              <p:cNvPr id="109" name="Rectangle 132"/>
              <p:cNvSpPr>
                <a:spLocks noChangeArrowheads="1"/>
              </p:cNvSpPr>
              <p:nvPr/>
            </p:nvSpPr>
            <p:spPr bwMode="auto">
              <a:xfrm rot="16200000">
                <a:off x="1333" y="687"/>
                <a:ext cx="252" cy="235"/>
              </a:xfrm>
              <a:prstGeom prst="rect">
                <a:avLst/>
              </a:prstGeom>
              <a:noFill/>
              <a:ln w="9525">
                <a:noFill/>
                <a:miter lim="800000"/>
                <a:headEnd/>
                <a:tailEnd/>
              </a:ln>
              <a:effectLst/>
            </p:spPr>
            <p:txBody>
              <a:bodyPr wrap="none" lIns="73025" tIns="36513" rIns="73025" bIns="36513">
                <a:prstTxWarp prst="textNoShape">
                  <a:avLst/>
                </a:prstTxWarp>
                <a:spAutoFit/>
              </a:bodyPr>
              <a:lstStyle/>
              <a:p>
                <a:pPr defTabSz="585788" eaLnBrk="0" hangingPunct="0"/>
                <a:r>
                  <a:rPr lang="en-US" sz="1600" b="1">
                    <a:latin typeface="Times New Roman" pitchFamily="-111" charset="0"/>
                  </a:rPr>
                  <a:t>EPS</a:t>
                </a:r>
                <a:endParaRPr lang="en-US" sz="1600">
                  <a:latin typeface="Times New Roman" pitchFamily="-111" charset="0"/>
                </a:endParaRPr>
              </a:p>
            </p:txBody>
          </p:sp>
          <p:sp>
            <p:nvSpPr>
              <p:cNvPr id="110" name="Line 133"/>
              <p:cNvSpPr>
                <a:spLocks noChangeShapeType="1"/>
              </p:cNvSpPr>
              <p:nvPr/>
            </p:nvSpPr>
            <p:spPr bwMode="auto">
              <a:xfrm flipV="1">
                <a:off x="1456" y="440"/>
                <a:ext cx="8" cy="192"/>
              </a:xfrm>
              <a:prstGeom prst="line">
                <a:avLst/>
              </a:prstGeom>
              <a:noFill/>
              <a:ln w="38100" cap="rnd">
                <a:solidFill>
                  <a:schemeClr val="tx1"/>
                </a:solidFill>
                <a:prstDash val="sysDot"/>
                <a:round/>
                <a:headEnd/>
                <a:tailEnd/>
              </a:ln>
              <a:effectLst/>
            </p:spPr>
            <p:txBody>
              <a:bodyPr wrap="none" anchor="ctr">
                <a:prstTxWarp prst="textNoShape">
                  <a:avLst/>
                </a:prstTxWarp>
              </a:bodyPr>
              <a:lstStyle/>
              <a:p>
                <a:endParaRPr lang="en-US"/>
              </a:p>
            </p:txBody>
          </p:sp>
        </p:grpSp>
        <p:sp>
          <p:nvSpPr>
            <p:cNvPr id="106" name="Rectangle 134"/>
            <p:cNvSpPr>
              <a:spLocks noChangeArrowheads="1"/>
            </p:cNvSpPr>
            <p:nvPr/>
          </p:nvSpPr>
          <p:spPr bwMode="auto">
            <a:xfrm>
              <a:off x="1136" y="3519"/>
              <a:ext cx="1217" cy="200"/>
            </a:xfrm>
            <a:prstGeom prst="rect">
              <a:avLst/>
            </a:prstGeom>
            <a:noFill/>
            <a:ln w="9525">
              <a:noFill/>
              <a:miter lim="800000"/>
              <a:headEnd/>
              <a:tailEnd/>
            </a:ln>
            <a:effectLst/>
          </p:spPr>
          <p:txBody>
            <a:bodyPr wrap="none" lIns="73025" tIns="36513" rIns="73025" bIns="36513">
              <a:prstTxWarp prst="textNoShape">
                <a:avLst/>
              </a:prstTxWarp>
              <a:spAutoFit/>
            </a:bodyPr>
            <a:lstStyle/>
            <a:p>
              <a:pPr defTabSz="585788" eaLnBrk="0" hangingPunct="0"/>
              <a:r>
                <a:rPr lang="en-US" sz="1600" b="1">
                  <a:solidFill>
                    <a:srgbClr val="000000"/>
                  </a:solidFill>
                  <a:latin typeface="Times New Roman" pitchFamily="-111" charset="0"/>
                </a:rPr>
                <a:t>Local Daylight Time</a:t>
              </a:r>
            </a:p>
          </p:txBody>
        </p:sp>
        <p:sp>
          <p:nvSpPr>
            <p:cNvPr id="107" name="Line 135"/>
            <p:cNvSpPr>
              <a:spLocks noChangeShapeType="1"/>
            </p:cNvSpPr>
            <p:nvPr/>
          </p:nvSpPr>
          <p:spPr bwMode="auto">
            <a:xfrm>
              <a:off x="2943" y="2658"/>
              <a:ext cx="1" cy="225"/>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grpSp>
      <p:sp>
        <p:nvSpPr>
          <p:cNvPr id="138" name="Freeform 136"/>
          <p:cNvSpPr>
            <a:spLocks/>
          </p:cNvSpPr>
          <p:nvPr/>
        </p:nvSpPr>
        <p:spPr bwMode="auto">
          <a:xfrm>
            <a:off x="5283200" y="2520949"/>
            <a:ext cx="3125788" cy="2617788"/>
          </a:xfrm>
          <a:custGeom>
            <a:avLst/>
            <a:gdLst/>
            <a:ahLst/>
            <a:cxnLst>
              <a:cxn ang="0">
                <a:pos x="81" y="1491"/>
              </a:cxn>
              <a:cxn ang="0">
                <a:pos x="204" y="1326"/>
              </a:cxn>
              <a:cxn ang="0">
                <a:pos x="273" y="1215"/>
              </a:cxn>
              <a:cxn ang="0">
                <a:pos x="327" y="1176"/>
              </a:cxn>
              <a:cxn ang="0">
                <a:pos x="363" y="1107"/>
              </a:cxn>
              <a:cxn ang="0">
                <a:pos x="408" y="1002"/>
              </a:cxn>
              <a:cxn ang="0">
                <a:pos x="471" y="894"/>
              </a:cxn>
              <a:cxn ang="0">
                <a:pos x="534" y="786"/>
              </a:cxn>
              <a:cxn ang="0">
                <a:pos x="582" y="705"/>
              </a:cxn>
              <a:cxn ang="0">
                <a:pos x="618" y="639"/>
              </a:cxn>
              <a:cxn ang="0">
                <a:pos x="639" y="474"/>
              </a:cxn>
              <a:cxn ang="0">
                <a:pos x="705" y="393"/>
              </a:cxn>
              <a:cxn ang="0">
                <a:pos x="759" y="366"/>
              </a:cxn>
              <a:cxn ang="0">
                <a:pos x="816" y="282"/>
              </a:cxn>
              <a:cxn ang="0">
                <a:pos x="855" y="231"/>
              </a:cxn>
              <a:cxn ang="0">
                <a:pos x="936" y="225"/>
              </a:cxn>
              <a:cxn ang="0">
                <a:pos x="984" y="156"/>
              </a:cxn>
              <a:cxn ang="0">
                <a:pos x="1011" y="0"/>
              </a:cxn>
              <a:cxn ang="0">
                <a:pos x="1062" y="117"/>
              </a:cxn>
              <a:cxn ang="0">
                <a:pos x="1095" y="75"/>
              </a:cxn>
              <a:cxn ang="0">
                <a:pos x="1155" y="81"/>
              </a:cxn>
              <a:cxn ang="0">
                <a:pos x="1221" y="90"/>
              </a:cxn>
              <a:cxn ang="0">
                <a:pos x="1284" y="99"/>
              </a:cxn>
              <a:cxn ang="0">
                <a:pos x="1320" y="150"/>
              </a:cxn>
              <a:cxn ang="0">
                <a:pos x="1359" y="198"/>
              </a:cxn>
              <a:cxn ang="0">
                <a:pos x="1410" y="216"/>
              </a:cxn>
              <a:cxn ang="0">
                <a:pos x="1434" y="243"/>
              </a:cxn>
              <a:cxn ang="0">
                <a:pos x="1464" y="276"/>
              </a:cxn>
              <a:cxn ang="0">
                <a:pos x="1503" y="363"/>
              </a:cxn>
              <a:cxn ang="0">
                <a:pos x="1554" y="390"/>
              </a:cxn>
              <a:cxn ang="0">
                <a:pos x="1581" y="480"/>
              </a:cxn>
              <a:cxn ang="0">
                <a:pos x="1614" y="606"/>
              </a:cxn>
              <a:cxn ang="0">
                <a:pos x="1680" y="687"/>
              </a:cxn>
              <a:cxn ang="0">
                <a:pos x="1734" y="702"/>
              </a:cxn>
              <a:cxn ang="0">
                <a:pos x="1782" y="807"/>
              </a:cxn>
              <a:cxn ang="0">
                <a:pos x="1821" y="888"/>
              </a:cxn>
              <a:cxn ang="0">
                <a:pos x="1845" y="1017"/>
              </a:cxn>
              <a:cxn ang="0">
                <a:pos x="1899" y="1026"/>
              </a:cxn>
              <a:cxn ang="0">
                <a:pos x="1935" y="1134"/>
              </a:cxn>
              <a:cxn ang="0">
                <a:pos x="2001" y="1263"/>
              </a:cxn>
              <a:cxn ang="0">
                <a:pos x="2019" y="1347"/>
              </a:cxn>
              <a:cxn ang="0">
                <a:pos x="2097" y="1473"/>
              </a:cxn>
              <a:cxn ang="0">
                <a:pos x="2211" y="1533"/>
              </a:cxn>
            </a:cxnLst>
            <a:rect l="0" t="0" r="r" b="b"/>
            <a:pathLst>
              <a:path w="2211" h="1545">
                <a:moveTo>
                  <a:pt x="0" y="1545"/>
                </a:moveTo>
                <a:lnTo>
                  <a:pt x="48" y="1497"/>
                </a:lnTo>
                <a:lnTo>
                  <a:pt x="81" y="1491"/>
                </a:lnTo>
                <a:lnTo>
                  <a:pt x="117" y="1455"/>
                </a:lnTo>
                <a:lnTo>
                  <a:pt x="162" y="1401"/>
                </a:lnTo>
                <a:lnTo>
                  <a:pt x="204" y="1326"/>
                </a:lnTo>
                <a:lnTo>
                  <a:pt x="237" y="1305"/>
                </a:lnTo>
                <a:lnTo>
                  <a:pt x="258" y="1257"/>
                </a:lnTo>
                <a:lnTo>
                  <a:pt x="273" y="1215"/>
                </a:lnTo>
                <a:lnTo>
                  <a:pt x="294" y="1230"/>
                </a:lnTo>
                <a:lnTo>
                  <a:pt x="312" y="1200"/>
                </a:lnTo>
                <a:lnTo>
                  <a:pt x="327" y="1176"/>
                </a:lnTo>
                <a:lnTo>
                  <a:pt x="336" y="1146"/>
                </a:lnTo>
                <a:lnTo>
                  <a:pt x="336" y="1107"/>
                </a:lnTo>
                <a:lnTo>
                  <a:pt x="363" y="1107"/>
                </a:lnTo>
                <a:lnTo>
                  <a:pt x="369" y="1053"/>
                </a:lnTo>
                <a:lnTo>
                  <a:pt x="384" y="1029"/>
                </a:lnTo>
                <a:lnTo>
                  <a:pt x="408" y="1002"/>
                </a:lnTo>
                <a:lnTo>
                  <a:pt x="429" y="972"/>
                </a:lnTo>
                <a:lnTo>
                  <a:pt x="447" y="939"/>
                </a:lnTo>
                <a:lnTo>
                  <a:pt x="471" y="894"/>
                </a:lnTo>
                <a:lnTo>
                  <a:pt x="486" y="864"/>
                </a:lnTo>
                <a:lnTo>
                  <a:pt x="528" y="828"/>
                </a:lnTo>
                <a:lnTo>
                  <a:pt x="534" y="786"/>
                </a:lnTo>
                <a:lnTo>
                  <a:pt x="564" y="846"/>
                </a:lnTo>
                <a:lnTo>
                  <a:pt x="564" y="867"/>
                </a:lnTo>
                <a:lnTo>
                  <a:pt x="582" y="705"/>
                </a:lnTo>
                <a:lnTo>
                  <a:pt x="597" y="822"/>
                </a:lnTo>
                <a:lnTo>
                  <a:pt x="609" y="615"/>
                </a:lnTo>
                <a:lnTo>
                  <a:pt x="618" y="639"/>
                </a:lnTo>
                <a:lnTo>
                  <a:pt x="624" y="582"/>
                </a:lnTo>
                <a:lnTo>
                  <a:pt x="633" y="519"/>
                </a:lnTo>
                <a:lnTo>
                  <a:pt x="639" y="474"/>
                </a:lnTo>
                <a:lnTo>
                  <a:pt x="672" y="471"/>
                </a:lnTo>
                <a:lnTo>
                  <a:pt x="696" y="516"/>
                </a:lnTo>
                <a:lnTo>
                  <a:pt x="705" y="393"/>
                </a:lnTo>
                <a:lnTo>
                  <a:pt x="738" y="366"/>
                </a:lnTo>
                <a:lnTo>
                  <a:pt x="744" y="447"/>
                </a:lnTo>
                <a:lnTo>
                  <a:pt x="759" y="366"/>
                </a:lnTo>
                <a:lnTo>
                  <a:pt x="768" y="303"/>
                </a:lnTo>
                <a:lnTo>
                  <a:pt x="795" y="267"/>
                </a:lnTo>
                <a:lnTo>
                  <a:pt x="816" y="282"/>
                </a:lnTo>
                <a:lnTo>
                  <a:pt x="837" y="258"/>
                </a:lnTo>
                <a:lnTo>
                  <a:pt x="849" y="276"/>
                </a:lnTo>
                <a:lnTo>
                  <a:pt x="855" y="231"/>
                </a:lnTo>
                <a:lnTo>
                  <a:pt x="900" y="234"/>
                </a:lnTo>
                <a:lnTo>
                  <a:pt x="909" y="255"/>
                </a:lnTo>
                <a:lnTo>
                  <a:pt x="936" y="225"/>
                </a:lnTo>
                <a:lnTo>
                  <a:pt x="963" y="213"/>
                </a:lnTo>
                <a:lnTo>
                  <a:pt x="963" y="183"/>
                </a:lnTo>
                <a:lnTo>
                  <a:pt x="984" y="156"/>
                </a:lnTo>
                <a:lnTo>
                  <a:pt x="1002" y="111"/>
                </a:lnTo>
                <a:lnTo>
                  <a:pt x="1005" y="81"/>
                </a:lnTo>
                <a:lnTo>
                  <a:pt x="1011" y="0"/>
                </a:lnTo>
                <a:lnTo>
                  <a:pt x="1035" y="57"/>
                </a:lnTo>
                <a:lnTo>
                  <a:pt x="1035" y="105"/>
                </a:lnTo>
                <a:lnTo>
                  <a:pt x="1062" y="117"/>
                </a:lnTo>
                <a:lnTo>
                  <a:pt x="1071" y="69"/>
                </a:lnTo>
                <a:lnTo>
                  <a:pt x="1086" y="105"/>
                </a:lnTo>
                <a:lnTo>
                  <a:pt x="1095" y="75"/>
                </a:lnTo>
                <a:lnTo>
                  <a:pt x="1122" y="33"/>
                </a:lnTo>
                <a:lnTo>
                  <a:pt x="1134" y="123"/>
                </a:lnTo>
                <a:lnTo>
                  <a:pt x="1155" y="81"/>
                </a:lnTo>
                <a:lnTo>
                  <a:pt x="1197" y="48"/>
                </a:lnTo>
                <a:lnTo>
                  <a:pt x="1215" y="39"/>
                </a:lnTo>
                <a:lnTo>
                  <a:pt x="1221" y="90"/>
                </a:lnTo>
                <a:lnTo>
                  <a:pt x="1245" y="69"/>
                </a:lnTo>
                <a:lnTo>
                  <a:pt x="1266" y="102"/>
                </a:lnTo>
                <a:lnTo>
                  <a:pt x="1284" y="99"/>
                </a:lnTo>
                <a:lnTo>
                  <a:pt x="1290" y="51"/>
                </a:lnTo>
                <a:lnTo>
                  <a:pt x="1305" y="21"/>
                </a:lnTo>
                <a:lnTo>
                  <a:pt x="1320" y="150"/>
                </a:lnTo>
                <a:lnTo>
                  <a:pt x="1341" y="183"/>
                </a:lnTo>
                <a:lnTo>
                  <a:pt x="1353" y="159"/>
                </a:lnTo>
                <a:lnTo>
                  <a:pt x="1359" y="198"/>
                </a:lnTo>
                <a:lnTo>
                  <a:pt x="1368" y="216"/>
                </a:lnTo>
                <a:lnTo>
                  <a:pt x="1389" y="213"/>
                </a:lnTo>
                <a:lnTo>
                  <a:pt x="1410" y="216"/>
                </a:lnTo>
                <a:lnTo>
                  <a:pt x="1413" y="252"/>
                </a:lnTo>
                <a:lnTo>
                  <a:pt x="1425" y="270"/>
                </a:lnTo>
                <a:lnTo>
                  <a:pt x="1434" y="243"/>
                </a:lnTo>
                <a:lnTo>
                  <a:pt x="1449" y="282"/>
                </a:lnTo>
                <a:lnTo>
                  <a:pt x="1452" y="300"/>
                </a:lnTo>
                <a:lnTo>
                  <a:pt x="1464" y="276"/>
                </a:lnTo>
                <a:lnTo>
                  <a:pt x="1482" y="303"/>
                </a:lnTo>
                <a:lnTo>
                  <a:pt x="1488" y="330"/>
                </a:lnTo>
                <a:lnTo>
                  <a:pt x="1503" y="363"/>
                </a:lnTo>
                <a:lnTo>
                  <a:pt x="1524" y="390"/>
                </a:lnTo>
                <a:lnTo>
                  <a:pt x="1536" y="321"/>
                </a:lnTo>
                <a:lnTo>
                  <a:pt x="1554" y="390"/>
                </a:lnTo>
                <a:lnTo>
                  <a:pt x="1575" y="408"/>
                </a:lnTo>
                <a:lnTo>
                  <a:pt x="1578" y="459"/>
                </a:lnTo>
                <a:lnTo>
                  <a:pt x="1581" y="480"/>
                </a:lnTo>
                <a:lnTo>
                  <a:pt x="1593" y="534"/>
                </a:lnTo>
                <a:lnTo>
                  <a:pt x="1605" y="552"/>
                </a:lnTo>
                <a:lnTo>
                  <a:pt x="1614" y="606"/>
                </a:lnTo>
                <a:lnTo>
                  <a:pt x="1641" y="630"/>
                </a:lnTo>
                <a:lnTo>
                  <a:pt x="1659" y="666"/>
                </a:lnTo>
                <a:lnTo>
                  <a:pt x="1680" y="687"/>
                </a:lnTo>
                <a:lnTo>
                  <a:pt x="1701" y="666"/>
                </a:lnTo>
                <a:lnTo>
                  <a:pt x="1713" y="687"/>
                </a:lnTo>
                <a:lnTo>
                  <a:pt x="1734" y="702"/>
                </a:lnTo>
                <a:lnTo>
                  <a:pt x="1761" y="729"/>
                </a:lnTo>
                <a:lnTo>
                  <a:pt x="1779" y="750"/>
                </a:lnTo>
                <a:lnTo>
                  <a:pt x="1782" y="807"/>
                </a:lnTo>
                <a:lnTo>
                  <a:pt x="1782" y="825"/>
                </a:lnTo>
                <a:lnTo>
                  <a:pt x="1797" y="867"/>
                </a:lnTo>
                <a:lnTo>
                  <a:pt x="1821" y="888"/>
                </a:lnTo>
                <a:lnTo>
                  <a:pt x="1833" y="951"/>
                </a:lnTo>
                <a:lnTo>
                  <a:pt x="1842" y="987"/>
                </a:lnTo>
                <a:lnTo>
                  <a:pt x="1845" y="1017"/>
                </a:lnTo>
                <a:lnTo>
                  <a:pt x="1869" y="1020"/>
                </a:lnTo>
                <a:lnTo>
                  <a:pt x="1869" y="1041"/>
                </a:lnTo>
                <a:lnTo>
                  <a:pt x="1899" y="1026"/>
                </a:lnTo>
                <a:lnTo>
                  <a:pt x="1914" y="1053"/>
                </a:lnTo>
                <a:lnTo>
                  <a:pt x="1926" y="1098"/>
                </a:lnTo>
                <a:lnTo>
                  <a:pt x="1935" y="1134"/>
                </a:lnTo>
                <a:lnTo>
                  <a:pt x="1962" y="1176"/>
                </a:lnTo>
                <a:lnTo>
                  <a:pt x="1971" y="1233"/>
                </a:lnTo>
                <a:lnTo>
                  <a:pt x="2001" y="1263"/>
                </a:lnTo>
                <a:lnTo>
                  <a:pt x="2001" y="1302"/>
                </a:lnTo>
                <a:lnTo>
                  <a:pt x="2013" y="1320"/>
                </a:lnTo>
                <a:lnTo>
                  <a:pt x="2019" y="1347"/>
                </a:lnTo>
                <a:lnTo>
                  <a:pt x="2040" y="1392"/>
                </a:lnTo>
                <a:lnTo>
                  <a:pt x="2070" y="1422"/>
                </a:lnTo>
                <a:lnTo>
                  <a:pt x="2097" y="1473"/>
                </a:lnTo>
                <a:lnTo>
                  <a:pt x="2133" y="1488"/>
                </a:lnTo>
                <a:lnTo>
                  <a:pt x="2187" y="1530"/>
                </a:lnTo>
                <a:lnTo>
                  <a:pt x="2211" y="1533"/>
                </a:lnTo>
                <a:lnTo>
                  <a:pt x="36" y="1527"/>
                </a:lnTo>
              </a:path>
            </a:pathLst>
          </a:custGeom>
          <a:solidFill>
            <a:srgbClr val="DDDDDD"/>
          </a:solidFill>
          <a:ln w="9525">
            <a:solidFill>
              <a:srgbClr val="DDDDDD"/>
            </a:solidFill>
            <a:round/>
            <a:headEnd/>
            <a:tailEnd/>
          </a:ln>
          <a:effectLst/>
        </p:spPr>
        <p:txBody>
          <a:bodyPr wrap="none" anchor="ctr">
            <a:prstTxWarp prst="textNoShape">
              <a:avLst/>
            </a:prstTxWarp>
          </a:bodyPr>
          <a:lstStyle/>
          <a:p>
            <a:endParaRPr lang="en-US"/>
          </a:p>
        </p:txBody>
      </p:sp>
      <p:sp>
        <p:nvSpPr>
          <p:cNvPr id="139" name="Line 137"/>
          <p:cNvSpPr>
            <a:spLocks noChangeShapeType="1"/>
          </p:cNvSpPr>
          <p:nvPr/>
        </p:nvSpPr>
        <p:spPr bwMode="auto">
          <a:xfrm flipV="1">
            <a:off x="5284788" y="1735137"/>
            <a:ext cx="0" cy="3419475"/>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140" name="Line 138"/>
          <p:cNvSpPr>
            <a:spLocks noChangeShapeType="1"/>
          </p:cNvSpPr>
          <p:nvPr/>
        </p:nvSpPr>
        <p:spPr bwMode="auto">
          <a:xfrm>
            <a:off x="5265738" y="3944937"/>
            <a:ext cx="46037" cy="0"/>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141" name="Line 139"/>
          <p:cNvSpPr>
            <a:spLocks noChangeShapeType="1"/>
          </p:cNvSpPr>
          <p:nvPr/>
        </p:nvSpPr>
        <p:spPr bwMode="auto">
          <a:xfrm>
            <a:off x="5265738" y="2843212"/>
            <a:ext cx="46037" cy="0"/>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142" name="Line 140"/>
          <p:cNvSpPr>
            <a:spLocks noChangeShapeType="1"/>
          </p:cNvSpPr>
          <p:nvPr/>
        </p:nvSpPr>
        <p:spPr bwMode="auto">
          <a:xfrm>
            <a:off x="5265738" y="1743074"/>
            <a:ext cx="3117850" cy="0"/>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143" name="Line 141"/>
          <p:cNvSpPr>
            <a:spLocks noChangeShapeType="1"/>
          </p:cNvSpPr>
          <p:nvPr/>
        </p:nvSpPr>
        <p:spPr bwMode="auto">
          <a:xfrm>
            <a:off x="5494338" y="1978024"/>
            <a:ext cx="3175" cy="12700"/>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144" name="Line 142"/>
          <p:cNvSpPr>
            <a:spLocks noChangeShapeType="1"/>
          </p:cNvSpPr>
          <p:nvPr/>
        </p:nvSpPr>
        <p:spPr bwMode="auto">
          <a:xfrm>
            <a:off x="5511800" y="2038349"/>
            <a:ext cx="6350" cy="3175"/>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145" name="Line 143"/>
          <p:cNvSpPr>
            <a:spLocks noChangeShapeType="1"/>
          </p:cNvSpPr>
          <p:nvPr/>
        </p:nvSpPr>
        <p:spPr bwMode="auto">
          <a:xfrm>
            <a:off x="5529263" y="2090737"/>
            <a:ext cx="6350" cy="11112"/>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146" name="Line 144"/>
          <p:cNvSpPr>
            <a:spLocks noChangeShapeType="1"/>
          </p:cNvSpPr>
          <p:nvPr/>
        </p:nvSpPr>
        <p:spPr bwMode="auto">
          <a:xfrm>
            <a:off x="5548313" y="2147887"/>
            <a:ext cx="4762" cy="11112"/>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147" name="Line 145"/>
          <p:cNvSpPr>
            <a:spLocks noChangeShapeType="1"/>
          </p:cNvSpPr>
          <p:nvPr/>
        </p:nvSpPr>
        <p:spPr bwMode="auto">
          <a:xfrm>
            <a:off x="5570538" y="2211387"/>
            <a:ext cx="3175" cy="7937"/>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148" name="Line 146"/>
          <p:cNvSpPr>
            <a:spLocks noChangeShapeType="1"/>
          </p:cNvSpPr>
          <p:nvPr/>
        </p:nvSpPr>
        <p:spPr bwMode="auto">
          <a:xfrm>
            <a:off x="5589588" y="2270124"/>
            <a:ext cx="0" cy="9525"/>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149" name="Line 147"/>
          <p:cNvSpPr>
            <a:spLocks noChangeShapeType="1"/>
          </p:cNvSpPr>
          <p:nvPr/>
        </p:nvSpPr>
        <p:spPr bwMode="auto">
          <a:xfrm>
            <a:off x="5602288" y="2338387"/>
            <a:ext cx="4762" cy="3175"/>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150" name="Line 148"/>
          <p:cNvSpPr>
            <a:spLocks noChangeShapeType="1"/>
          </p:cNvSpPr>
          <p:nvPr/>
        </p:nvSpPr>
        <p:spPr bwMode="auto">
          <a:xfrm>
            <a:off x="5638800" y="2449512"/>
            <a:ext cx="6350" cy="11112"/>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151" name="Line 149"/>
          <p:cNvSpPr>
            <a:spLocks noChangeShapeType="1"/>
          </p:cNvSpPr>
          <p:nvPr/>
        </p:nvSpPr>
        <p:spPr bwMode="auto">
          <a:xfrm>
            <a:off x="5656263" y="2508249"/>
            <a:ext cx="1587" cy="4763"/>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152" name="Line 150"/>
          <p:cNvSpPr>
            <a:spLocks noChangeShapeType="1"/>
          </p:cNvSpPr>
          <p:nvPr/>
        </p:nvSpPr>
        <p:spPr bwMode="auto">
          <a:xfrm>
            <a:off x="5697538" y="2628899"/>
            <a:ext cx="1587" cy="3175"/>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153" name="Line 151"/>
          <p:cNvSpPr>
            <a:spLocks noChangeShapeType="1"/>
          </p:cNvSpPr>
          <p:nvPr/>
        </p:nvSpPr>
        <p:spPr bwMode="auto">
          <a:xfrm>
            <a:off x="5710238" y="2686049"/>
            <a:ext cx="6350" cy="12700"/>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154" name="Line 152"/>
          <p:cNvSpPr>
            <a:spLocks noChangeShapeType="1"/>
          </p:cNvSpPr>
          <p:nvPr/>
        </p:nvSpPr>
        <p:spPr bwMode="auto">
          <a:xfrm>
            <a:off x="5729288" y="2741612"/>
            <a:ext cx="4762" cy="7937"/>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155" name="Line 153"/>
          <p:cNvSpPr>
            <a:spLocks noChangeShapeType="1"/>
          </p:cNvSpPr>
          <p:nvPr/>
        </p:nvSpPr>
        <p:spPr bwMode="auto">
          <a:xfrm>
            <a:off x="5756275" y="2789237"/>
            <a:ext cx="4763" cy="3175"/>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156" name="Line 154"/>
          <p:cNvSpPr>
            <a:spLocks noChangeShapeType="1"/>
          </p:cNvSpPr>
          <p:nvPr/>
        </p:nvSpPr>
        <p:spPr bwMode="auto">
          <a:xfrm>
            <a:off x="6546850" y="3867149"/>
            <a:ext cx="1588" cy="0"/>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grpSp>
        <p:nvGrpSpPr>
          <p:cNvPr id="157" name="Group 155"/>
          <p:cNvGrpSpPr>
            <a:grpSpLocks/>
          </p:cNvGrpSpPr>
          <p:nvPr/>
        </p:nvGrpSpPr>
        <p:grpSpPr bwMode="auto">
          <a:xfrm>
            <a:off x="5808663" y="2749549"/>
            <a:ext cx="2566987" cy="1181100"/>
            <a:chOff x="2577" y="1727"/>
            <a:chExt cx="2896" cy="739"/>
          </a:xfrm>
        </p:grpSpPr>
        <p:sp>
          <p:nvSpPr>
            <p:cNvPr id="158" name="Line 156"/>
            <p:cNvSpPr>
              <a:spLocks noChangeShapeType="1"/>
            </p:cNvSpPr>
            <p:nvPr/>
          </p:nvSpPr>
          <p:spPr bwMode="auto">
            <a:xfrm flipV="1">
              <a:off x="3599" y="2398"/>
              <a:ext cx="5" cy="2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59" name="Line 157"/>
            <p:cNvSpPr>
              <a:spLocks noChangeShapeType="1"/>
            </p:cNvSpPr>
            <p:nvPr/>
          </p:nvSpPr>
          <p:spPr bwMode="auto">
            <a:xfrm>
              <a:off x="3701" y="2352"/>
              <a:ext cx="10"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grpSp>
          <p:nvGrpSpPr>
            <p:cNvPr id="160" name="Group 158"/>
            <p:cNvGrpSpPr>
              <a:grpSpLocks/>
            </p:cNvGrpSpPr>
            <p:nvPr/>
          </p:nvGrpSpPr>
          <p:grpSpPr bwMode="auto">
            <a:xfrm>
              <a:off x="2577" y="1727"/>
              <a:ext cx="2896" cy="739"/>
              <a:chOff x="2577" y="1727"/>
              <a:chExt cx="2896" cy="739"/>
            </a:xfrm>
          </p:grpSpPr>
          <p:sp>
            <p:nvSpPr>
              <p:cNvPr id="161" name="Line 159"/>
              <p:cNvSpPr>
                <a:spLocks noChangeShapeType="1"/>
              </p:cNvSpPr>
              <p:nvPr/>
            </p:nvSpPr>
            <p:spPr bwMode="auto">
              <a:xfrm>
                <a:off x="4029" y="2208"/>
                <a:ext cx="1"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62" name="Line 160"/>
              <p:cNvSpPr>
                <a:spLocks noChangeShapeType="1"/>
              </p:cNvSpPr>
              <p:nvPr/>
            </p:nvSpPr>
            <p:spPr bwMode="auto">
              <a:xfrm>
                <a:off x="4063" y="2208"/>
                <a:ext cx="10"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grpSp>
            <p:nvGrpSpPr>
              <p:cNvPr id="163" name="Group 161"/>
              <p:cNvGrpSpPr>
                <a:grpSpLocks/>
              </p:cNvGrpSpPr>
              <p:nvPr/>
            </p:nvGrpSpPr>
            <p:grpSpPr bwMode="auto">
              <a:xfrm>
                <a:off x="2577" y="1727"/>
                <a:ext cx="2896" cy="739"/>
                <a:chOff x="2577" y="1727"/>
                <a:chExt cx="2896" cy="739"/>
              </a:xfrm>
            </p:grpSpPr>
            <p:sp>
              <p:nvSpPr>
                <p:cNvPr id="164" name="Line 162"/>
                <p:cNvSpPr>
                  <a:spLocks noChangeShapeType="1"/>
                </p:cNvSpPr>
                <p:nvPr/>
              </p:nvSpPr>
              <p:spPr bwMode="auto">
                <a:xfrm flipV="1">
                  <a:off x="4900" y="1820"/>
                  <a:ext cx="14" cy="21"/>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grpSp>
              <p:nvGrpSpPr>
                <p:cNvPr id="165" name="Group 163"/>
                <p:cNvGrpSpPr>
                  <a:grpSpLocks/>
                </p:cNvGrpSpPr>
                <p:nvPr/>
              </p:nvGrpSpPr>
              <p:grpSpPr bwMode="auto">
                <a:xfrm>
                  <a:off x="2577" y="1727"/>
                  <a:ext cx="2896" cy="739"/>
                  <a:chOff x="2577" y="1727"/>
                  <a:chExt cx="2896" cy="739"/>
                </a:xfrm>
              </p:grpSpPr>
              <p:sp>
                <p:nvSpPr>
                  <p:cNvPr id="166" name="Line 164"/>
                  <p:cNvSpPr>
                    <a:spLocks noChangeShapeType="1"/>
                  </p:cNvSpPr>
                  <p:nvPr/>
                </p:nvSpPr>
                <p:spPr bwMode="auto">
                  <a:xfrm>
                    <a:off x="2577" y="1815"/>
                    <a:ext cx="0"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67" name="Line 165"/>
                  <p:cNvSpPr>
                    <a:spLocks noChangeShapeType="1"/>
                  </p:cNvSpPr>
                  <p:nvPr/>
                </p:nvSpPr>
                <p:spPr bwMode="auto">
                  <a:xfrm>
                    <a:off x="2606" y="1833"/>
                    <a:ext cx="5" cy="15"/>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68" name="Line 166"/>
                  <p:cNvSpPr>
                    <a:spLocks noChangeShapeType="1"/>
                  </p:cNvSpPr>
                  <p:nvPr/>
                </p:nvSpPr>
                <p:spPr bwMode="auto">
                  <a:xfrm>
                    <a:off x="2631" y="1866"/>
                    <a:ext cx="10" cy="15"/>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69" name="Line 167"/>
                  <p:cNvSpPr>
                    <a:spLocks noChangeShapeType="1"/>
                  </p:cNvSpPr>
                  <p:nvPr/>
                </p:nvSpPr>
                <p:spPr bwMode="auto">
                  <a:xfrm>
                    <a:off x="2661" y="1893"/>
                    <a:ext cx="6" cy="15"/>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70" name="Line 168"/>
                  <p:cNvSpPr>
                    <a:spLocks noChangeShapeType="1"/>
                  </p:cNvSpPr>
                  <p:nvPr/>
                </p:nvSpPr>
                <p:spPr bwMode="auto">
                  <a:xfrm>
                    <a:off x="2687" y="1924"/>
                    <a:ext cx="15" cy="11"/>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71" name="Line 169"/>
                  <p:cNvSpPr>
                    <a:spLocks noChangeShapeType="1"/>
                  </p:cNvSpPr>
                  <p:nvPr/>
                </p:nvSpPr>
                <p:spPr bwMode="auto">
                  <a:xfrm>
                    <a:off x="2722" y="1959"/>
                    <a:ext cx="6"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72" name="Line 170"/>
                  <p:cNvSpPr>
                    <a:spLocks noChangeShapeType="1"/>
                  </p:cNvSpPr>
                  <p:nvPr/>
                </p:nvSpPr>
                <p:spPr bwMode="auto">
                  <a:xfrm>
                    <a:off x="2749" y="1989"/>
                    <a:ext cx="9" cy="5"/>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73" name="Line 171"/>
                  <p:cNvSpPr>
                    <a:spLocks noChangeShapeType="1"/>
                  </p:cNvSpPr>
                  <p:nvPr/>
                </p:nvSpPr>
                <p:spPr bwMode="auto">
                  <a:xfrm>
                    <a:off x="2779" y="2015"/>
                    <a:ext cx="4" cy="4"/>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74" name="Line 172"/>
                  <p:cNvSpPr>
                    <a:spLocks noChangeShapeType="1"/>
                  </p:cNvSpPr>
                  <p:nvPr/>
                </p:nvSpPr>
                <p:spPr bwMode="auto">
                  <a:xfrm>
                    <a:off x="2803" y="2042"/>
                    <a:ext cx="10" cy="1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75" name="Line 173"/>
                  <p:cNvSpPr>
                    <a:spLocks noChangeShapeType="1"/>
                  </p:cNvSpPr>
                  <p:nvPr/>
                </p:nvSpPr>
                <p:spPr bwMode="auto">
                  <a:xfrm>
                    <a:off x="2831" y="2074"/>
                    <a:ext cx="13" cy="4"/>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76" name="Line 174"/>
                  <p:cNvSpPr>
                    <a:spLocks noChangeShapeType="1"/>
                  </p:cNvSpPr>
                  <p:nvPr/>
                </p:nvSpPr>
                <p:spPr bwMode="auto">
                  <a:xfrm>
                    <a:off x="2860" y="2100"/>
                    <a:ext cx="10" cy="9"/>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77" name="Line 175"/>
                  <p:cNvSpPr>
                    <a:spLocks noChangeShapeType="1"/>
                  </p:cNvSpPr>
                  <p:nvPr/>
                </p:nvSpPr>
                <p:spPr bwMode="auto">
                  <a:xfrm>
                    <a:off x="2889" y="2133"/>
                    <a:ext cx="12" cy="3"/>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78" name="Line 176"/>
                  <p:cNvSpPr>
                    <a:spLocks noChangeShapeType="1"/>
                  </p:cNvSpPr>
                  <p:nvPr/>
                </p:nvSpPr>
                <p:spPr bwMode="auto">
                  <a:xfrm>
                    <a:off x="2922" y="2159"/>
                    <a:ext cx="4" cy="4"/>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79" name="Line 177"/>
                  <p:cNvSpPr>
                    <a:spLocks noChangeShapeType="1"/>
                  </p:cNvSpPr>
                  <p:nvPr/>
                </p:nvSpPr>
                <p:spPr bwMode="auto">
                  <a:xfrm>
                    <a:off x="2946" y="2186"/>
                    <a:ext cx="11" cy="1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80" name="Line 178"/>
                  <p:cNvSpPr>
                    <a:spLocks noChangeShapeType="1"/>
                  </p:cNvSpPr>
                  <p:nvPr/>
                </p:nvSpPr>
                <p:spPr bwMode="auto">
                  <a:xfrm>
                    <a:off x="2977" y="2218"/>
                    <a:ext cx="6" cy="5"/>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81" name="Line 179"/>
                  <p:cNvSpPr>
                    <a:spLocks noChangeShapeType="1"/>
                  </p:cNvSpPr>
                  <p:nvPr/>
                </p:nvSpPr>
                <p:spPr bwMode="auto">
                  <a:xfrm>
                    <a:off x="3011" y="2239"/>
                    <a:ext cx="12" cy="4"/>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82" name="Line 180"/>
                  <p:cNvSpPr>
                    <a:spLocks noChangeShapeType="1"/>
                  </p:cNvSpPr>
                  <p:nvPr/>
                </p:nvSpPr>
                <p:spPr bwMode="auto">
                  <a:xfrm>
                    <a:off x="3043" y="2250"/>
                    <a:ext cx="11" cy="11"/>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83" name="Line 181"/>
                  <p:cNvSpPr>
                    <a:spLocks noChangeShapeType="1"/>
                  </p:cNvSpPr>
                  <p:nvPr/>
                </p:nvSpPr>
                <p:spPr bwMode="auto">
                  <a:xfrm>
                    <a:off x="3082" y="2277"/>
                    <a:ext cx="12" cy="3"/>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84" name="Line 182"/>
                  <p:cNvSpPr>
                    <a:spLocks noChangeShapeType="1"/>
                  </p:cNvSpPr>
                  <p:nvPr/>
                </p:nvSpPr>
                <p:spPr bwMode="auto">
                  <a:xfrm>
                    <a:off x="3114" y="2287"/>
                    <a:ext cx="11" cy="11"/>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grpSp>
                <p:nvGrpSpPr>
                  <p:cNvPr id="185" name="Group 183"/>
                  <p:cNvGrpSpPr>
                    <a:grpSpLocks/>
                  </p:cNvGrpSpPr>
                  <p:nvPr/>
                </p:nvGrpSpPr>
                <p:grpSpPr bwMode="auto">
                  <a:xfrm>
                    <a:off x="3153" y="2304"/>
                    <a:ext cx="155" cy="69"/>
                    <a:chOff x="3153" y="2304"/>
                    <a:chExt cx="155" cy="69"/>
                  </a:xfrm>
                </p:grpSpPr>
                <p:sp>
                  <p:nvSpPr>
                    <p:cNvPr id="241" name="Line 184"/>
                    <p:cNvSpPr>
                      <a:spLocks noChangeShapeType="1"/>
                    </p:cNvSpPr>
                    <p:nvPr/>
                  </p:nvSpPr>
                  <p:spPr bwMode="auto">
                    <a:xfrm>
                      <a:off x="3153" y="2304"/>
                      <a:ext cx="12" cy="3"/>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42" name="Line 185"/>
                    <p:cNvSpPr>
                      <a:spLocks noChangeShapeType="1"/>
                    </p:cNvSpPr>
                    <p:nvPr/>
                  </p:nvSpPr>
                  <p:spPr bwMode="auto">
                    <a:xfrm>
                      <a:off x="3192" y="2325"/>
                      <a:ext cx="5"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43" name="Line 186"/>
                    <p:cNvSpPr>
                      <a:spLocks noChangeShapeType="1"/>
                    </p:cNvSpPr>
                    <p:nvPr/>
                  </p:nvSpPr>
                  <p:spPr bwMode="auto">
                    <a:xfrm>
                      <a:off x="3225" y="2341"/>
                      <a:ext cx="12" cy="4"/>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44" name="Line 187"/>
                    <p:cNvSpPr>
                      <a:spLocks noChangeShapeType="1"/>
                    </p:cNvSpPr>
                    <p:nvPr/>
                  </p:nvSpPr>
                  <p:spPr bwMode="auto">
                    <a:xfrm>
                      <a:off x="3263" y="2352"/>
                      <a:ext cx="10" cy="1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45" name="Line 188"/>
                    <p:cNvSpPr>
                      <a:spLocks noChangeShapeType="1"/>
                    </p:cNvSpPr>
                    <p:nvPr/>
                  </p:nvSpPr>
                  <p:spPr bwMode="auto">
                    <a:xfrm>
                      <a:off x="3294" y="2373"/>
                      <a:ext cx="14"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grpSp>
              <p:sp>
                <p:nvSpPr>
                  <p:cNvPr id="186" name="Line 189"/>
                  <p:cNvSpPr>
                    <a:spLocks noChangeShapeType="1"/>
                  </p:cNvSpPr>
                  <p:nvPr/>
                </p:nvSpPr>
                <p:spPr bwMode="auto">
                  <a:xfrm>
                    <a:off x="3335" y="2389"/>
                    <a:ext cx="9" cy="5"/>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87" name="Line 190"/>
                  <p:cNvSpPr>
                    <a:spLocks noChangeShapeType="1"/>
                  </p:cNvSpPr>
                  <p:nvPr/>
                </p:nvSpPr>
                <p:spPr bwMode="auto">
                  <a:xfrm>
                    <a:off x="3365" y="2405"/>
                    <a:ext cx="14" cy="4"/>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88" name="Line 191"/>
                  <p:cNvSpPr>
                    <a:spLocks noChangeShapeType="1"/>
                  </p:cNvSpPr>
                  <p:nvPr/>
                </p:nvSpPr>
                <p:spPr bwMode="auto">
                  <a:xfrm>
                    <a:off x="3441" y="2437"/>
                    <a:ext cx="9" cy="9"/>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89" name="Line 192"/>
                  <p:cNvSpPr>
                    <a:spLocks noChangeShapeType="1"/>
                  </p:cNvSpPr>
                  <p:nvPr/>
                </p:nvSpPr>
                <p:spPr bwMode="auto">
                  <a:xfrm>
                    <a:off x="3478" y="2453"/>
                    <a:ext cx="10" cy="4"/>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90" name="Line 193"/>
                  <p:cNvSpPr>
                    <a:spLocks noChangeShapeType="1"/>
                  </p:cNvSpPr>
                  <p:nvPr/>
                </p:nvSpPr>
                <p:spPr bwMode="auto">
                  <a:xfrm flipV="1">
                    <a:off x="3488" y="2446"/>
                    <a:ext cx="14" cy="2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91" name="Line 194"/>
                  <p:cNvSpPr>
                    <a:spLocks noChangeShapeType="1"/>
                  </p:cNvSpPr>
                  <p:nvPr/>
                </p:nvSpPr>
                <p:spPr bwMode="auto">
                  <a:xfrm flipV="1">
                    <a:off x="3528" y="2429"/>
                    <a:ext cx="5" cy="27"/>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92" name="Line 195"/>
                  <p:cNvSpPr>
                    <a:spLocks noChangeShapeType="1"/>
                  </p:cNvSpPr>
                  <p:nvPr/>
                </p:nvSpPr>
                <p:spPr bwMode="auto">
                  <a:xfrm flipV="1">
                    <a:off x="3560" y="2408"/>
                    <a:ext cx="13" cy="26"/>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93" name="Line 196"/>
                  <p:cNvSpPr>
                    <a:spLocks noChangeShapeType="1"/>
                  </p:cNvSpPr>
                  <p:nvPr/>
                </p:nvSpPr>
                <p:spPr bwMode="auto">
                  <a:xfrm flipV="1">
                    <a:off x="3630" y="2377"/>
                    <a:ext cx="14" cy="2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94" name="Line 197"/>
                  <p:cNvSpPr>
                    <a:spLocks noChangeShapeType="1"/>
                  </p:cNvSpPr>
                  <p:nvPr/>
                </p:nvSpPr>
                <p:spPr bwMode="auto">
                  <a:xfrm flipV="1">
                    <a:off x="3670" y="2360"/>
                    <a:ext cx="5" cy="21"/>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95" name="Line 198"/>
                  <p:cNvSpPr>
                    <a:spLocks noChangeShapeType="1"/>
                  </p:cNvSpPr>
                  <p:nvPr/>
                </p:nvSpPr>
                <p:spPr bwMode="auto">
                  <a:xfrm flipV="1">
                    <a:off x="3741" y="2322"/>
                    <a:ext cx="6" cy="27"/>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96" name="Line 199"/>
                  <p:cNvSpPr>
                    <a:spLocks noChangeShapeType="1"/>
                  </p:cNvSpPr>
                  <p:nvPr/>
                </p:nvSpPr>
                <p:spPr bwMode="auto">
                  <a:xfrm flipV="1">
                    <a:off x="3773" y="2312"/>
                    <a:ext cx="10" cy="21"/>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97" name="Line 200"/>
                  <p:cNvSpPr>
                    <a:spLocks noChangeShapeType="1"/>
                  </p:cNvSpPr>
                  <p:nvPr/>
                </p:nvSpPr>
                <p:spPr bwMode="auto">
                  <a:xfrm flipV="1">
                    <a:off x="3808" y="2291"/>
                    <a:ext cx="10" cy="21"/>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98" name="Line 201"/>
                  <p:cNvSpPr>
                    <a:spLocks noChangeShapeType="1"/>
                  </p:cNvSpPr>
                  <p:nvPr/>
                </p:nvSpPr>
                <p:spPr bwMode="auto">
                  <a:xfrm flipV="1">
                    <a:off x="3844" y="2275"/>
                    <a:ext cx="10" cy="2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99" name="Line 202"/>
                  <p:cNvSpPr>
                    <a:spLocks noChangeShapeType="1"/>
                  </p:cNvSpPr>
                  <p:nvPr/>
                </p:nvSpPr>
                <p:spPr bwMode="auto">
                  <a:xfrm flipV="1">
                    <a:off x="3879" y="2254"/>
                    <a:ext cx="10" cy="2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00" name="Line 203"/>
                  <p:cNvSpPr>
                    <a:spLocks noChangeShapeType="1"/>
                  </p:cNvSpPr>
                  <p:nvPr/>
                </p:nvSpPr>
                <p:spPr bwMode="auto">
                  <a:xfrm flipV="1">
                    <a:off x="3916" y="2237"/>
                    <a:ext cx="9" cy="21"/>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01" name="Line 204"/>
                  <p:cNvSpPr>
                    <a:spLocks noChangeShapeType="1"/>
                  </p:cNvSpPr>
                  <p:nvPr/>
                </p:nvSpPr>
                <p:spPr bwMode="auto">
                  <a:xfrm>
                    <a:off x="3950" y="2229"/>
                    <a:ext cx="10"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02" name="Line 205"/>
                  <p:cNvSpPr>
                    <a:spLocks noChangeShapeType="1"/>
                  </p:cNvSpPr>
                  <p:nvPr/>
                </p:nvSpPr>
                <p:spPr bwMode="auto">
                  <a:xfrm>
                    <a:off x="3986" y="2218"/>
                    <a:ext cx="10"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03" name="Line 206"/>
                  <p:cNvSpPr>
                    <a:spLocks noChangeShapeType="1"/>
                  </p:cNvSpPr>
                  <p:nvPr/>
                </p:nvSpPr>
                <p:spPr bwMode="auto">
                  <a:xfrm>
                    <a:off x="4099" y="2202"/>
                    <a:ext cx="14"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04" name="Line 207"/>
                  <p:cNvSpPr>
                    <a:spLocks noChangeShapeType="1"/>
                  </p:cNvSpPr>
                  <p:nvPr/>
                </p:nvSpPr>
                <p:spPr bwMode="auto">
                  <a:xfrm>
                    <a:off x="4139" y="2202"/>
                    <a:ext cx="15"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05" name="Line 208"/>
                  <p:cNvSpPr>
                    <a:spLocks noChangeShapeType="1"/>
                  </p:cNvSpPr>
                  <p:nvPr/>
                </p:nvSpPr>
                <p:spPr bwMode="auto">
                  <a:xfrm>
                    <a:off x="4180" y="2196"/>
                    <a:ext cx="10"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06" name="Line 209"/>
                  <p:cNvSpPr>
                    <a:spLocks noChangeShapeType="1"/>
                  </p:cNvSpPr>
                  <p:nvPr/>
                </p:nvSpPr>
                <p:spPr bwMode="auto">
                  <a:xfrm>
                    <a:off x="4223" y="2196"/>
                    <a:ext cx="0"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07" name="Line 210"/>
                  <p:cNvSpPr>
                    <a:spLocks noChangeShapeType="1"/>
                  </p:cNvSpPr>
                  <p:nvPr/>
                </p:nvSpPr>
                <p:spPr bwMode="auto">
                  <a:xfrm>
                    <a:off x="4255" y="2186"/>
                    <a:ext cx="11"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08" name="Line 211"/>
                  <p:cNvSpPr>
                    <a:spLocks noChangeShapeType="1"/>
                  </p:cNvSpPr>
                  <p:nvPr/>
                </p:nvSpPr>
                <p:spPr bwMode="auto">
                  <a:xfrm>
                    <a:off x="4292" y="2186"/>
                    <a:ext cx="14"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09" name="Line 212"/>
                  <p:cNvSpPr>
                    <a:spLocks noChangeShapeType="1"/>
                  </p:cNvSpPr>
                  <p:nvPr/>
                </p:nvSpPr>
                <p:spPr bwMode="auto">
                  <a:xfrm>
                    <a:off x="4333" y="2181"/>
                    <a:ext cx="10"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10" name="Line 213"/>
                  <p:cNvSpPr>
                    <a:spLocks noChangeShapeType="1"/>
                  </p:cNvSpPr>
                  <p:nvPr/>
                </p:nvSpPr>
                <p:spPr bwMode="auto">
                  <a:xfrm flipV="1">
                    <a:off x="4374" y="2168"/>
                    <a:ext cx="10" cy="21"/>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11" name="Line 214"/>
                  <p:cNvSpPr>
                    <a:spLocks noChangeShapeType="1"/>
                  </p:cNvSpPr>
                  <p:nvPr/>
                </p:nvSpPr>
                <p:spPr bwMode="auto">
                  <a:xfrm>
                    <a:off x="4410" y="2175"/>
                    <a:ext cx="15"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12" name="Line 215"/>
                  <p:cNvSpPr>
                    <a:spLocks noChangeShapeType="1"/>
                  </p:cNvSpPr>
                  <p:nvPr/>
                </p:nvSpPr>
                <p:spPr bwMode="auto">
                  <a:xfrm flipV="1">
                    <a:off x="4450" y="2157"/>
                    <a:ext cx="11" cy="26"/>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13" name="Line 216"/>
                  <p:cNvSpPr>
                    <a:spLocks noChangeShapeType="1"/>
                  </p:cNvSpPr>
                  <p:nvPr/>
                </p:nvSpPr>
                <p:spPr bwMode="auto">
                  <a:xfrm flipV="1">
                    <a:off x="4488" y="2153"/>
                    <a:ext cx="13" cy="2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14" name="Line 217"/>
                  <p:cNvSpPr>
                    <a:spLocks noChangeShapeType="1"/>
                  </p:cNvSpPr>
                  <p:nvPr/>
                </p:nvSpPr>
                <p:spPr bwMode="auto">
                  <a:xfrm flipV="1">
                    <a:off x="4523" y="2125"/>
                    <a:ext cx="9" cy="21"/>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15" name="Line 218"/>
                  <p:cNvSpPr>
                    <a:spLocks noChangeShapeType="1"/>
                  </p:cNvSpPr>
                  <p:nvPr/>
                </p:nvSpPr>
                <p:spPr bwMode="auto">
                  <a:xfrm flipV="1">
                    <a:off x="4552" y="2104"/>
                    <a:ext cx="4" cy="21"/>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16" name="Line 219"/>
                  <p:cNvSpPr>
                    <a:spLocks noChangeShapeType="1"/>
                  </p:cNvSpPr>
                  <p:nvPr/>
                </p:nvSpPr>
                <p:spPr bwMode="auto">
                  <a:xfrm flipV="1">
                    <a:off x="4582" y="2071"/>
                    <a:ext cx="11" cy="27"/>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17" name="Line 220"/>
                  <p:cNvSpPr>
                    <a:spLocks noChangeShapeType="1"/>
                  </p:cNvSpPr>
                  <p:nvPr/>
                </p:nvSpPr>
                <p:spPr bwMode="auto">
                  <a:xfrm flipV="1">
                    <a:off x="4618" y="2050"/>
                    <a:ext cx="6" cy="27"/>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18" name="Line 221"/>
                  <p:cNvSpPr>
                    <a:spLocks noChangeShapeType="1"/>
                  </p:cNvSpPr>
                  <p:nvPr/>
                </p:nvSpPr>
                <p:spPr bwMode="auto">
                  <a:xfrm flipV="1">
                    <a:off x="4649" y="2024"/>
                    <a:ext cx="6" cy="21"/>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19" name="Line 222"/>
                  <p:cNvSpPr>
                    <a:spLocks noChangeShapeType="1"/>
                  </p:cNvSpPr>
                  <p:nvPr/>
                </p:nvSpPr>
                <p:spPr bwMode="auto">
                  <a:xfrm flipV="1">
                    <a:off x="4677" y="2003"/>
                    <a:ext cx="12" cy="2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20" name="Line 223"/>
                  <p:cNvSpPr>
                    <a:spLocks noChangeShapeType="1"/>
                  </p:cNvSpPr>
                  <p:nvPr/>
                </p:nvSpPr>
                <p:spPr bwMode="auto">
                  <a:xfrm flipV="1">
                    <a:off x="4705" y="1970"/>
                    <a:ext cx="15" cy="27"/>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21" name="Line 224"/>
                  <p:cNvSpPr>
                    <a:spLocks noChangeShapeType="1"/>
                  </p:cNvSpPr>
                  <p:nvPr/>
                </p:nvSpPr>
                <p:spPr bwMode="auto">
                  <a:xfrm flipV="1">
                    <a:off x="4740" y="1948"/>
                    <a:ext cx="10" cy="27"/>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22" name="Line 225"/>
                  <p:cNvSpPr>
                    <a:spLocks noChangeShapeType="1"/>
                  </p:cNvSpPr>
                  <p:nvPr/>
                </p:nvSpPr>
                <p:spPr bwMode="auto">
                  <a:xfrm flipV="1">
                    <a:off x="4773" y="1924"/>
                    <a:ext cx="13" cy="19"/>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23" name="Line 226"/>
                  <p:cNvSpPr>
                    <a:spLocks noChangeShapeType="1"/>
                  </p:cNvSpPr>
                  <p:nvPr/>
                </p:nvSpPr>
                <p:spPr bwMode="auto">
                  <a:xfrm flipV="1">
                    <a:off x="4809" y="1901"/>
                    <a:ext cx="0" cy="21"/>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24" name="Line 227"/>
                  <p:cNvSpPr>
                    <a:spLocks noChangeShapeType="1"/>
                  </p:cNvSpPr>
                  <p:nvPr/>
                </p:nvSpPr>
                <p:spPr bwMode="auto">
                  <a:xfrm flipV="1">
                    <a:off x="4838" y="1874"/>
                    <a:ext cx="9" cy="21"/>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25" name="Line 228"/>
                  <p:cNvSpPr>
                    <a:spLocks noChangeShapeType="1"/>
                  </p:cNvSpPr>
                  <p:nvPr/>
                </p:nvSpPr>
                <p:spPr bwMode="auto">
                  <a:xfrm flipV="1">
                    <a:off x="4868" y="1853"/>
                    <a:ext cx="14" cy="21"/>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26" name="Line 229"/>
                  <p:cNvSpPr>
                    <a:spLocks noChangeShapeType="1"/>
                  </p:cNvSpPr>
                  <p:nvPr/>
                </p:nvSpPr>
                <p:spPr bwMode="auto">
                  <a:xfrm flipV="1">
                    <a:off x="4934" y="1799"/>
                    <a:ext cx="6" cy="21"/>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27" name="Line 230"/>
                  <p:cNvSpPr>
                    <a:spLocks noChangeShapeType="1"/>
                  </p:cNvSpPr>
                  <p:nvPr/>
                </p:nvSpPr>
                <p:spPr bwMode="auto">
                  <a:xfrm flipV="1">
                    <a:off x="4965" y="1772"/>
                    <a:ext cx="5" cy="21"/>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28" name="Line 231"/>
                  <p:cNvSpPr>
                    <a:spLocks noChangeShapeType="1"/>
                  </p:cNvSpPr>
                  <p:nvPr/>
                </p:nvSpPr>
                <p:spPr bwMode="auto">
                  <a:xfrm>
                    <a:off x="5003" y="1770"/>
                    <a:ext cx="0"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29" name="Line 232"/>
                  <p:cNvSpPr>
                    <a:spLocks noChangeShapeType="1"/>
                  </p:cNvSpPr>
                  <p:nvPr/>
                </p:nvSpPr>
                <p:spPr bwMode="auto">
                  <a:xfrm>
                    <a:off x="5036" y="1764"/>
                    <a:ext cx="10"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30" name="Line 233"/>
                  <p:cNvSpPr>
                    <a:spLocks noChangeShapeType="1"/>
                  </p:cNvSpPr>
                  <p:nvPr/>
                </p:nvSpPr>
                <p:spPr bwMode="auto">
                  <a:xfrm>
                    <a:off x="5076" y="1764"/>
                    <a:ext cx="10"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31" name="Line 234"/>
                  <p:cNvSpPr>
                    <a:spLocks noChangeShapeType="1"/>
                  </p:cNvSpPr>
                  <p:nvPr/>
                </p:nvSpPr>
                <p:spPr bwMode="auto">
                  <a:xfrm>
                    <a:off x="5112" y="1759"/>
                    <a:ext cx="15"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32" name="Line 235"/>
                  <p:cNvSpPr>
                    <a:spLocks noChangeShapeType="1"/>
                  </p:cNvSpPr>
                  <p:nvPr/>
                </p:nvSpPr>
                <p:spPr bwMode="auto">
                  <a:xfrm>
                    <a:off x="5153" y="1759"/>
                    <a:ext cx="10"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33" name="Line 236"/>
                  <p:cNvSpPr>
                    <a:spLocks noChangeShapeType="1"/>
                  </p:cNvSpPr>
                  <p:nvPr/>
                </p:nvSpPr>
                <p:spPr bwMode="auto">
                  <a:xfrm flipV="1">
                    <a:off x="5197" y="1741"/>
                    <a:ext cx="0" cy="26"/>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34" name="Line 237"/>
                  <p:cNvSpPr>
                    <a:spLocks noChangeShapeType="1"/>
                  </p:cNvSpPr>
                  <p:nvPr/>
                </p:nvSpPr>
                <p:spPr bwMode="auto">
                  <a:xfrm>
                    <a:off x="5230" y="1748"/>
                    <a:ext cx="10"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35" name="Line 238"/>
                  <p:cNvSpPr>
                    <a:spLocks noChangeShapeType="1"/>
                  </p:cNvSpPr>
                  <p:nvPr/>
                </p:nvSpPr>
                <p:spPr bwMode="auto">
                  <a:xfrm flipV="1">
                    <a:off x="5272" y="1735"/>
                    <a:ext cx="8" cy="21"/>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36" name="Line 239"/>
                  <p:cNvSpPr>
                    <a:spLocks noChangeShapeType="1"/>
                  </p:cNvSpPr>
                  <p:nvPr/>
                </p:nvSpPr>
                <p:spPr bwMode="auto">
                  <a:xfrm>
                    <a:off x="5306" y="1743"/>
                    <a:ext cx="15"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37" name="Line 240"/>
                  <p:cNvSpPr>
                    <a:spLocks noChangeShapeType="1"/>
                  </p:cNvSpPr>
                  <p:nvPr/>
                </p:nvSpPr>
                <p:spPr bwMode="auto">
                  <a:xfrm>
                    <a:off x="5347" y="1743"/>
                    <a:ext cx="10"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38" name="Line 241"/>
                  <p:cNvSpPr>
                    <a:spLocks noChangeShapeType="1"/>
                  </p:cNvSpPr>
                  <p:nvPr/>
                </p:nvSpPr>
                <p:spPr bwMode="auto">
                  <a:xfrm>
                    <a:off x="5390" y="1737"/>
                    <a:ext cx="0"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39" name="Line 242"/>
                  <p:cNvSpPr>
                    <a:spLocks noChangeShapeType="1"/>
                  </p:cNvSpPr>
                  <p:nvPr/>
                </p:nvSpPr>
                <p:spPr bwMode="auto">
                  <a:xfrm>
                    <a:off x="5422" y="1737"/>
                    <a:ext cx="10"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40" name="Line 243"/>
                  <p:cNvSpPr>
                    <a:spLocks noChangeShapeType="1"/>
                  </p:cNvSpPr>
                  <p:nvPr/>
                </p:nvSpPr>
                <p:spPr bwMode="auto">
                  <a:xfrm>
                    <a:off x="5458" y="1727"/>
                    <a:ext cx="15"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grpSp>
          </p:grpSp>
        </p:grpSp>
      </p:grpSp>
      <p:sp>
        <p:nvSpPr>
          <p:cNvPr id="246" name="Rectangle 244"/>
          <p:cNvSpPr>
            <a:spLocks noChangeArrowheads="1"/>
          </p:cNvSpPr>
          <p:nvPr/>
        </p:nvSpPr>
        <p:spPr bwMode="auto">
          <a:xfrm>
            <a:off x="5478463" y="1911349"/>
            <a:ext cx="28575"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47" name="Rectangle 245"/>
          <p:cNvSpPr>
            <a:spLocks noChangeArrowheads="1"/>
          </p:cNvSpPr>
          <p:nvPr/>
        </p:nvSpPr>
        <p:spPr bwMode="auto">
          <a:xfrm>
            <a:off x="5713413" y="2332037"/>
            <a:ext cx="28575" cy="4762"/>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48" name="Rectangle 246"/>
          <p:cNvSpPr>
            <a:spLocks noChangeArrowheads="1"/>
          </p:cNvSpPr>
          <p:nvPr/>
        </p:nvSpPr>
        <p:spPr bwMode="auto">
          <a:xfrm>
            <a:off x="6161088" y="3149599"/>
            <a:ext cx="28575"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49" name="Rectangle 247"/>
          <p:cNvSpPr>
            <a:spLocks noChangeArrowheads="1"/>
          </p:cNvSpPr>
          <p:nvPr/>
        </p:nvSpPr>
        <p:spPr bwMode="auto">
          <a:xfrm>
            <a:off x="6602413" y="3541712"/>
            <a:ext cx="25400"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50" name="Rectangle 248"/>
          <p:cNvSpPr>
            <a:spLocks noChangeArrowheads="1"/>
          </p:cNvSpPr>
          <p:nvPr/>
        </p:nvSpPr>
        <p:spPr bwMode="auto">
          <a:xfrm>
            <a:off x="7043738" y="2808287"/>
            <a:ext cx="26987"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51" name="Rectangle 249"/>
          <p:cNvSpPr>
            <a:spLocks noChangeArrowheads="1"/>
          </p:cNvSpPr>
          <p:nvPr/>
        </p:nvSpPr>
        <p:spPr bwMode="auto">
          <a:xfrm>
            <a:off x="7491413" y="2843212"/>
            <a:ext cx="26987" cy="4762"/>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52" name="Rectangle 250"/>
          <p:cNvSpPr>
            <a:spLocks noChangeArrowheads="1"/>
          </p:cNvSpPr>
          <p:nvPr/>
        </p:nvSpPr>
        <p:spPr bwMode="auto">
          <a:xfrm>
            <a:off x="7929563" y="2151062"/>
            <a:ext cx="26987"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53" name="Rectangle 251"/>
          <p:cNvSpPr>
            <a:spLocks noChangeArrowheads="1"/>
          </p:cNvSpPr>
          <p:nvPr/>
        </p:nvSpPr>
        <p:spPr bwMode="auto">
          <a:xfrm>
            <a:off x="8375650" y="2246312"/>
            <a:ext cx="28575" cy="4762"/>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54" name="Rectangle 252"/>
          <p:cNvSpPr>
            <a:spLocks noChangeArrowheads="1"/>
          </p:cNvSpPr>
          <p:nvPr/>
        </p:nvSpPr>
        <p:spPr bwMode="auto">
          <a:xfrm>
            <a:off x="5478463" y="1911349"/>
            <a:ext cx="28575"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55" name="Rectangle 253"/>
          <p:cNvSpPr>
            <a:spLocks noChangeArrowheads="1"/>
          </p:cNvSpPr>
          <p:nvPr/>
        </p:nvSpPr>
        <p:spPr bwMode="auto">
          <a:xfrm>
            <a:off x="5713413" y="2332037"/>
            <a:ext cx="28575" cy="4762"/>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56" name="Rectangle 254"/>
          <p:cNvSpPr>
            <a:spLocks noChangeArrowheads="1"/>
          </p:cNvSpPr>
          <p:nvPr/>
        </p:nvSpPr>
        <p:spPr bwMode="auto">
          <a:xfrm>
            <a:off x="6161088" y="3149599"/>
            <a:ext cx="28575"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57" name="Rectangle 255"/>
          <p:cNvSpPr>
            <a:spLocks noChangeArrowheads="1"/>
          </p:cNvSpPr>
          <p:nvPr/>
        </p:nvSpPr>
        <p:spPr bwMode="auto">
          <a:xfrm>
            <a:off x="6602413" y="3541712"/>
            <a:ext cx="25400"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58" name="Rectangle 256"/>
          <p:cNvSpPr>
            <a:spLocks noChangeArrowheads="1"/>
          </p:cNvSpPr>
          <p:nvPr/>
        </p:nvSpPr>
        <p:spPr bwMode="auto">
          <a:xfrm>
            <a:off x="7043738" y="2808287"/>
            <a:ext cx="26987"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59" name="Rectangle 257"/>
          <p:cNvSpPr>
            <a:spLocks noChangeArrowheads="1"/>
          </p:cNvSpPr>
          <p:nvPr/>
        </p:nvSpPr>
        <p:spPr bwMode="auto">
          <a:xfrm>
            <a:off x="7491413" y="2843212"/>
            <a:ext cx="26987" cy="4762"/>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60" name="Rectangle 258"/>
          <p:cNvSpPr>
            <a:spLocks noChangeArrowheads="1"/>
          </p:cNvSpPr>
          <p:nvPr/>
        </p:nvSpPr>
        <p:spPr bwMode="auto">
          <a:xfrm>
            <a:off x="7929563" y="2151062"/>
            <a:ext cx="26987"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61" name="Rectangle 259"/>
          <p:cNvSpPr>
            <a:spLocks noChangeArrowheads="1"/>
          </p:cNvSpPr>
          <p:nvPr/>
        </p:nvSpPr>
        <p:spPr bwMode="auto">
          <a:xfrm>
            <a:off x="8375650" y="2246312"/>
            <a:ext cx="28575" cy="4762"/>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62" name="Rectangle 260"/>
          <p:cNvSpPr>
            <a:spLocks noChangeArrowheads="1"/>
          </p:cNvSpPr>
          <p:nvPr/>
        </p:nvSpPr>
        <p:spPr bwMode="auto">
          <a:xfrm>
            <a:off x="5478463" y="1911349"/>
            <a:ext cx="28575"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63" name="Rectangle 261"/>
          <p:cNvSpPr>
            <a:spLocks noChangeArrowheads="1"/>
          </p:cNvSpPr>
          <p:nvPr/>
        </p:nvSpPr>
        <p:spPr bwMode="auto">
          <a:xfrm>
            <a:off x="5713413" y="2671762"/>
            <a:ext cx="28575"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64" name="Rectangle 262"/>
          <p:cNvSpPr>
            <a:spLocks noChangeArrowheads="1"/>
          </p:cNvSpPr>
          <p:nvPr/>
        </p:nvSpPr>
        <p:spPr bwMode="auto">
          <a:xfrm>
            <a:off x="6161088" y="3381374"/>
            <a:ext cx="28575" cy="4763"/>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65" name="Rectangle 263"/>
          <p:cNvSpPr>
            <a:spLocks noChangeArrowheads="1"/>
          </p:cNvSpPr>
          <p:nvPr/>
        </p:nvSpPr>
        <p:spPr bwMode="auto">
          <a:xfrm>
            <a:off x="6602413" y="3611562"/>
            <a:ext cx="25400" cy="4762"/>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66" name="Rectangle 264"/>
          <p:cNvSpPr>
            <a:spLocks noChangeArrowheads="1"/>
          </p:cNvSpPr>
          <p:nvPr/>
        </p:nvSpPr>
        <p:spPr bwMode="auto">
          <a:xfrm>
            <a:off x="7043738" y="2876549"/>
            <a:ext cx="26987"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67" name="Rectangle 265"/>
          <p:cNvSpPr>
            <a:spLocks noChangeArrowheads="1"/>
          </p:cNvSpPr>
          <p:nvPr/>
        </p:nvSpPr>
        <p:spPr bwMode="auto">
          <a:xfrm>
            <a:off x="7491413" y="3201987"/>
            <a:ext cx="26987" cy="3175"/>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68" name="Rectangle 266"/>
          <p:cNvSpPr>
            <a:spLocks noChangeArrowheads="1"/>
          </p:cNvSpPr>
          <p:nvPr/>
        </p:nvSpPr>
        <p:spPr bwMode="auto">
          <a:xfrm>
            <a:off x="7929563" y="2238374"/>
            <a:ext cx="26987" cy="3175"/>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69" name="Rectangle 267"/>
          <p:cNvSpPr>
            <a:spLocks noChangeArrowheads="1"/>
          </p:cNvSpPr>
          <p:nvPr/>
        </p:nvSpPr>
        <p:spPr bwMode="auto">
          <a:xfrm>
            <a:off x="8375650" y="2151062"/>
            <a:ext cx="28575"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70" name="Rectangle 268"/>
          <p:cNvSpPr>
            <a:spLocks noChangeArrowheads="1"/>
          </p:cNvSpPr>
          <p:nvPr/>
        </p:nvSpPr>
        <p:spPr bwMode="auto">
          <a:xfrm>
            <a:off x="5478463" y="1911349"/>
            <a:ext cx="28575"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71" name="Rectangle 269"/>
          <p:cNvSpPr>
            <a:spLocks noChangeArrowheads="1"/>
          </p:cNvSpPr>
          <p:nvPr/>
        </p:nvSpPr>
        <p:spPr bwMode="auto">
          <a:xfrm>
            <a:off x="5713413" y="2638424"/>
            <a:ext cx="28575"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72" name="Rectangle 270"/>
          <p:cNvSpPr>
            <a:spLocks noChangeArrowheads="1"/>
          </p:cNvSpPr>
          <p:nvPr/>
        </p:nvSpPr>
        <p:spPr bwMode="auto">
          <a:xfrm>
            <a:off x="6161088" y="3311524"/>
            <a:ext cx="28575"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73" name="Line 271"/>
          <p:cNvSpPr>
            <a:spLocks noChangeShapeType="1"/>
          </p:cNvSpPr>
          <p:nvPr/>
        </p:nvSpPr>
        <p:spPr bwMode="auto">
          <a:xfrm flipV="1">
            <a:off x="6616700" y="3546474"/>
            <a:ext cx="0" cy="446088"/>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274" name="Freeform 272" descr="75%"/>
          <p:cNvSpPr>
            <a:spLocks/>
          </p:cNvSpPr>
          <p:nvPr/>
        </p:nvSpPr>
        <p:spPr bwMode="auto">
          <a:xfrm>
            <a:off x="6597650" y="3841749"/>
            <a:ext cx="33338" cy="7938"/>
          </a:xfrm>
          <a:custGeom>
            <a:avLst/>
            <a:gdLst/>
            <a:ahLst/>
            <a:cxnLst>
              <a:cxn ang="0">
                <a:pos x="0" y="0"/>
              </a:cxn>
              <a:cxn ang="0">
                <a:pos x="38" y="0"/>
              </a:cxn>
              <a:cxn ang="0">
                <a:pos x="38" y="4"/>
              </a:cxn>
              <a:cxn ang="0">
                <a:pos x="0" y="4"/>
              </a:cxn>
              <a:cxn ang="0">
                <a:pos x="0" y="0"/>
              </a:cxn>
            </a:cxnLst>
            <a:rect l="0" t="0" r="r" b="b"/>
            <a:pathLst>
              <a:path w="39" h="5">
                <a:moveTo>
                  <a:pt x="0" y="0"/>
                </a:moveTo>
                <a:lnTo>
                  <a:pt x="38" y="0"/>
                </a:lnTo>
                <a:lnTo>
                  <a:pt x="38" y="4"/>
                </a:lnTo>
                <a:lnTo>
                  <a:pt x="0" y="4"/>
                </a:lnTo>
                <a:lnTo>
                  <a:pt x="0" y="0"/>
                </a:lnTo>
              </a:path>
            </a:pathLst>
          </a:custGeom>
          <a:pattFill prst="pct75">
            <a:fgClr>
              <a:schemeClr val="bg1"/>
            </a:fgClr>
            <a:bgClr>
              <a:srgbClr val="FFFFFF"/>
            </a:bgClr>
          </a:pattFill>
          <a:ln w="127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5" name="Freeform 273"/>
          <p:cNvSpPr>
            <a:spLocks/>
          </p:cNvSpPr>
          <p:nvPr/>
        </p:nvSpPr>
        <p:spPr bwMode="auto">
          <a:xfrm>
            <a:off x="7040563" y="3252787"/>
            <a:ext cx="34925" cy="6350"/>
          </a:xfrm>
          <a:custGeom>
            <a:avLst/>
            <a:gdLst/>
            <a:ahLst/>
            <a:cxnLst>
              <a:cxn ang="0">
                <a:pos x="0" y="0"/>
              </a:cxn>
              <a:cxn ang="0">
                <a:pos x="38" y="0"/>
              </a:cxn>
              <a:cxn ang="0">
                <a:pos x="38" y="3"/>
              </a:cxn>
              <a:cxn ang="0">
                <a:pos x="0" y="3"/>
              </a:cxn>
              <a:cxn ang="0">
                <a:pos x="0" y="0"/>
              </a:cxn>
            </a:cxnLst>
            <a:rect l="0" t="0" r="r" b="b"/>
            <a:pathLst>
              <a:path w="39" h="4">
                <a:moveTo>
                  <a:pt x="0" y="0"/>
                </a:moveTo>
                <a:lnTo>
                  <a:pt x="38" y="0"/>
                </a:lnTo>
                <a:lnTo>
                  <a:pt x="38" y="3"/>
                </a:lnTo>
                <a:lnTo>
                  <a:pt x="0" y="3"/>
                </a:lnTo>
                <a:lnTo>
                  <a:pt x="0" y="0"/>
                </a:lnTo>
              </a:path>
            </a:pathLst>
          </a:custGeom>
          <a:solidFill>
            <a:srgbClr val="063DE8"/>
          </a:solidFill>
          <a:ln w="127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6" name="Freeform 274" descr="25%"/>
          <p:cNvSpPr>
            <a:spLocks/>
          </p:cNvSpPr>
          <p:nvPr/>
        </p:nvSpPr>
        <p:spPr bwMode="auto">
          <a:xfrm>
            <a:off x="7040563" y="3252787"/>
            <a:ext cx="34925" cy="6350"/>
          </a:xfrm>
          <a:custGeom>
            <a:avLst/>
            <a:gdLst/>
            <a:ahLst/>
            <a:cxnLst>
              <a:cxn ang="0">
                <a:pos x="0" y="0"/>
              </a:cxn>
              <a:cxn ang="0">
                <a:pos x="38" y="0"/>
              </a:cxn>
              <a:cxn ang="0">
                <a:pos x="38" y="3"/>
              </a:cxn>
              <a:cxn ang="0">
                <a:pos x="0" y="3"/>
              </a:cxn>
              <a:cxn ang="0">
                <a:pos x="0" y="0"/>
              </a:cxn>
              <a:cxn ang="0">
                <a:pos x="4" y="2"/>
              </a:cxn>
              <a:cxn ang="0">
                <a:pos x="34" y="2"/>
              </a:cxn>
              <a:cxn ang="0">
                <a:pos x="4" y="2"/>
              </a:cxn>
              <a:cxn ang="0">
                <a:pos x="0" y="0"/>
              </a:cxn>
            </a:cxnLst>
            <a:rect l="0" t="0" r="r" b="b"/>
            <a:pathLst>
              <a:path w="39" h="4">
                <a:moveTo>
                  <a:pt x="0" y="0"/>
                </a:moveTo>
                <a:lnTo>
                  <a:pt x="38" y="0"/>
                </a:lnTo>
                <a:lnTo>
                  <a:pt x="38" y="3"/>
                </a:lnTo>
                <a:lnTo>
                  <a:pt x="0" y="3"/>
                </a:lnTo>
                <a:lnTo>
                  <a:pt x="0" y="0"/>
                </a:lnTo>
                <a:lnTo>
                  <a:pt x="4" y="2"/>
                </a:lnTo>
                <a:lnTo>
                  <a:pt x="34" y="2"/>
                </a:lnTo>
                <a:lnTo>
                  <a:pt x="4" y="2"/>
                </a:lnTo>
                <a:lnTo>
                  <a:pt x="0" y="0"/>
                </a:lnTo>
              </a:path>
            </a:pathLst>
          </a:custGeom>
          <a:pattFill prst="pct25">
            <a:fgClr>
              <a:schemeClr val="bg1"/>
            </a:fgClr>
            <a:bgClr>
              <a:srgbClr val="FFFFFF"/>
            </a:bgClr>
          </a:pattFill>
          <a:ln w="127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7" name="Freeform 275"/>
          <p:cNvSpPr>
            <a:spLocks/>
          </p:cNvSpPr>
          <p:nvPr/>
        </p:nvSpPr>
        <p:spPr bwMode="auto">
          <a:xfrm>
            <a:off x="7488238" y="3311524"/>
            <a:ext cx="33337" cy="7938"/>
          </a:xfrm>
          <a:custGeom>
            <a:avLst/>
            <a:gdLst/>
            <a:ahLst/>
            <a:cxnLst>
              <a:cxn ang="0">
                <a:pos x="0" y="0"/>
              </a:cxn>
              <a:cxn ang="0">
                <a:pos x="37" y="0"/>
              </a:cxn>
              <a:cxn ang="0">
                <a:pos x="37" y="4"/>
              </a:cxn>
              <a:cxn ang="0">
                <a:pos x="0" y="4"/>
              </a:cxn>
              <a:cxn ang="0">
                <a:pos x="0" y="0"/>
              </a:cxn>
            </a:cxnLst>
            <a:rect l="0" t="0" r="r" b="b"/>
            <a:pathLst>
              <a:path w="38" h="5">
                <a:moveTo>
                  <a:pt x="0" y="0"/>
                </a:moveTo>
                <a:lnTo>
                  <a:pt x="37" y="0"/>
                </a:lnTo>
                <a:lnTo>
                  <a:pt x="37" y="4"/>
                </a:lnTo>
                <a:lnTo>
                  <a:pt x="0" y="4"/>
                </a:lnTo>
                <a:lnTo>
                  <a:pt x="0" y="0"/>
                </a:lnTo>
              </a:path>
            </a:pathLst>
          </a:custGeom>
          <a:solidFill>
            <a:srgbClr val="063DE8"/>
          </a:solidFill>
          <a:ln w="127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8" name="Freeform 276" descr="25%"/>
          <p:cNvSpPr>
            <a:spLocks/>
          </p:cNvSpPr>
          <p:nvPr/>
        </p:nvSpPr>
        <p:spPr bwMode="auto">
          <a:xfrm>
            <a:off x="7488238" y="3311524"/>
            <a:ext cx="33337" cy="7938"/>
          </a:xfrm>
          <a:custGeom>
            <a:avLst/>
            <a:gdLst/>
            <a:ahLst/>
            <a:cxnLst>
              <a:cxn ang="0">
                <a:pos x="0" y="0"/>
              </a:cxn>
              <a:cxn ang="0">
                <a:pos x="37" y="0"/>
              </a:cxn>
              <a:cxn ang="0">
                <a:pos x="37" y="4"/>
              </a:cxn>
              <a:cxn ang="0">
                <a:pos x="0" y="4"/>
              </a:cxn>
              <a:cxn ang="0">
                <a:pos x="0" y="0"/>
              </a:cxn>
              <a:cxn ang="0">
                <a:pos x="4" y="2"/>
              </a:cxn>
              <a:cxn ang="0">
                <a:pos x="33" y="2"/>
              </a:cxn>
              <a:cxn ang="0">
                <a:pos x="4" y="2"/>
              </a:cxn>
              <a:cxn ang="0">
                <a:pos x="0" y="0"/>
              </a:cxn>
            </a:cxnLst>
            <a:rect l="0" t="0" r="r" b="b"/>
            <a:pathLst>
              <a:path w="38" h="5">
                <a:moveTo>
                  <a:pt x="0" y="0"/>
                </a:moveTo>
                <a:lnTo>
                  <a:pt x="37" y="0"/>
                </a:lnTo>
                <a:lnTo>
                  <a:pt x="37" y="4"/>
                </a:lnTo>
                <a:lnTo>
                  <a:pt x="0" y="4"/>
                </a:lnTo>
                <a:lnTo>
                  <a:pt x="0" y="0"/>
                </a:lnTo>
                <a:lnTo>
                  <a:pt x="4" y="2"/>
                </a:lnTo>
                <a:lnTo>
                  <a:pt x="33" y="2"/>
                </a:lnTo>
                <a:lnTo>
                  <a:pt x="4" y="2"/>
                </a:lnTo>
                <a:lnTo>
                  <a:pt x="0" y="0"/>
                </a:lnTo>
              </a:path>
            </a:pathLst>
          </a:custGeom>
          <a:pattFill prst="pct25">
            <a:fgClr>
              <a:schemeClr val="bg1"/>
            </a:fgClr>
            <a:bgClr>
              <a:srgbClr val="FFFFFF"/>
            </a:bgClr>
          </a:pattFill>
          <a:ln w="127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9" name="Freeform 277"/>
          <p:cNvSpPr>
            <a:spLocks/>
          </p:cNvSpPr>
          <p:nvPr/>
        </p:nvSpPr>
        <p:spPr bwMode="auto">
          <a:xfrm>
            <a:off x="7926388" y="2603499"/>
            <a:ext cx="34925" cy="9525"/>
          </a:xfrm>
          <a:custGeom>
            <a:avLst/>
            <a:gdLst/>
            <a:ahLst/>
            <a:cxnLst>
              <a:cxn ang="0">
                <a:pos x="0" y="0"/>
              </a:cxn>
              <a:cxn ang="0">
                <a:pos x="38" y="0"/>
              </a:cxn>
              <a:cxn ang="0">
                <a:pos x="38" y="4"/>
              </a:cxn>
              <a:cxn ang="0">
                <a:pos x="0" y="4"/>
              </a:cxn>
              <a:cxn ang="0">
                <a:pos x="0" y="0"/>
              </a:cxn>
            </a:cxnLst>
            <a:rect l="0" t="0" r="r" b="b"/>
            <a:pathLst>
              <a:path w="39" h="5">
                <a:moveTo>
                  <a:pt x="0" y="0"/>
                </a:moveTo>
                <a:lnTo>
                  <a:pt x="38" y="0"/>
                </a:lnTo>
                <a:lnTo>
                  <a:pt x="38" y="4"/>
                </a:lnTo>
                <a:lnTo>
                  <a:pt x="0" y="4"/>
                </a:lnTo>
                <a:lnTo>
                  <a:pt x="0" y="0"/>
                </a:lnTo>
              </a:path>
            </a:pathLst>
          </a:custGeom>
          <a:solidFill>
            <a:srgbClr val="063DE8"/>
          </a:solidFill>
          <a:ln w="127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80" name="Freeform 278" descr="75%"/>
          <p:cNvSpPr>
            <a:spLocks/>
          </p:cNvSpPr>
          <p:nvPr/>
        </p:nvSpPr>
        <p:spPr bwMode="auto">
          <a:xfrm>
            <a:off x="7926388" y="2603499"/>
            <a:ext cx="34925" cy="9525"/>
          </a:xfrm>
          <a:custGeom>
            <a:avLst/>
            <a:gdLst/>
            <a:ahLst/>
            <a:cxnLst>
              <a:cxn ang="0">
                <a:pos x="0" y="0"/>
              </a:cxn>
              <a:cxn ang="0">
                <a:pos x="38" y="0"/>
              </a:cxn>
              <a:cxn ang="0">
                <a:pos x="38" y="4"/>
              </a:cxn>
              <a:cxn ang="0">
                <a:pos x="0" y="4"/>
              </a:cxn>
              <a:cxn ang="0">
                <a:pos x="0" y="0"/>
              </a:cxn>
              <a:cxn ang="0">
                <a:pos x="4" y="2"/>
              </a:cxn>
              <a:cxn ang="0">
                <a:pos x="34" y="2"/>
              </a:cxn>
              <a:cxn ang="0">
                <a:pos x="4" y="2"/>
              </a:cxn>
              <a:cxn ang="0">
                <a:pos x="0" y="0"/>
              </a:cxn>
            </a:cxnLst>
            <a:rect l="0" t="0" r="r" b="b"/>
            <a:pathLst>
              <a:path w="39" h="5">
                <a:moveTo>
                  <a:pt x="0" y="0"/>
                </a:moveTo>
                <a:lnTo>
                  <a:pt x="38" y="0"/>
                </a:lnTo>
                <a:lnTo>
                  <a:pt x="38" y="4"/>
                </a:lnTo>
                <a:lnTo>
                  <a:pt x="0" y="4"/>
                </a:lnTo>
                <a:lnTo>
                  <a:pt x="0" y="0"/>
                </a:lnTo>
                <a:lnTo>
                  <a:pt x="4" y="2"/>
                </a:lnTo>
                <a:lnTo>
                  <a:pt x="34" y="2"/>
                </a:lnTo>
                <a:lnTo>
                  <a:pt x="4" y="2"/>
                </a:lnTo>
                <a:lnTo>
                  <a:pt x="0" y="0"/>
                </a:lnTo>
              </a:path>
            </a:pathLst>
          </a:custGeom>
          <a:pattFill prst="pct75">
            <a:fgClr>
              <a:schemeClr val="bg1"/>
            </a:fgClr>
            <a:bgClr>
              <a:srgbClr val="FFFFFF"/>
            </a:bgClr>
          </a:pattFill>
          <a:ln w="127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81" name="Freeform 279"/>
          <p:cNvSpPr>
            <a:spLocks/>
          </p:cNvSpPr>
          <p:nvPr/>
        </p:nvSpPr>
        <p:spPr bwMode="auto">
          <a:xfrm>
            <a:off x="8374063" y="2671762"/>
            <a:ext cx="34925" cy="7937"/>
          </a:xfrm>
          <a:custGeom>
            <a:avLst/>
            <a:gdLst/>
            <a:ahLst/>
            <a:cxnLst>
              <a:cxn ang="0">
                <a:pos x="0" y="0"/>
              </a:cxn>
              <a:cxn ang="0">
                <a:pos x="39" y="0"/>
              </a:cxn>
              <a:cxn ang="0">
                <a:pos x="39" y="3"/>
              </a:cxn>
              <a:cxn ang="0">
                <a:pos x="0" y="3"/>
              </a:cxn>
              <a:cxn ang="0">
                <a:pos x="0" y="0"/>
              </a:cxn>
            </a:cxnLst>
            <a:rect l="0" t="0" r="r" b="b"/>
            <a:pathLst>
              <a:path w="40" h="4">
                <a:moveTo>
                  <a:pt x="0" y="0"/>
                </a:moveTo>
                <a:lnTo>
                  <a:pt x="39" y="0"/>
                </a:lnTo>
                <a:lnTo>
                  <a:pt x="39" y="3"/>
                </a:lnTo>
                <a:lnTo>
                  <a:pt x="0" y="3"/>
                </a:lnTo>
                <a:lnTo>
                  <a:pt x="0" y="0"/>
                </a:lnTo>
              </a:path>
            </a:pathLst>
          </a:custGeom>
          <a:solidFill>
            <a:srgbClr val="063DE8"/>
          </a:solidFill>
          <a:ln w="127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82" name="Freeform 280" descr="75%"/>
          <p:cNvSpPr>
            <a:spLocks/>
          </p:cNvSpPr>
          <p:nvPr/>
        </p:nvSpPr>
        <p:spPr bwMode="auto">
          <a:xfrm>
            <a:off x="8374063" y="2671762"/>
            <a:ext cx="34925" cy="7937"/>
          </a:xfrm>
          <a:custGeom>
            <a:avLst/>
            <a:gdLst/>
            <a:ahLst/>
            <a:cxnLst>
              <a:cxn ang="0">
                <a:pos x="0" y="0"/>
              </a:cxn>
              <a:cxn ang="0">
                <a:pos x="39" y="0"/>
              </a:cxn>
              <a:cxn ang="0">
                <a:pos x="39" y="3"/>
              </a:cxn>
              <a:cxn ang="0">
                <a:pos x="0" y="3"/>
              </a:cxn>
              <a:cxn ang="0">
                <a:pos x="0" y="0"/>
              </a:cxn>
              <a:cxn ang="0">
                <a:pos x="4" y="2"/>
              </a:cxn>
              <a:cxn ang="0">
                <a:pos x="35" y="2"/>
              </a:cxn>
              <a:cxn ang="0">
                <a:pos x="4" y="2"/>
              </a:cxn>
              <a:cxn ang="0">
                <a:pos x="0" y="0"/>
              </a:cxn>
            </a:cxnLst>
            <a:rect l="0" t="0" r="r" b="b"/>
            <a:pathLst>
              <a:path w="40" h="4">
                <a:moveTo>
                  <a:pt x="0" y="0"/>
                </a:moveTo>
                <a:lnTo>
                  <a:pt x="39" y="0"/>
                </a:lnTo>
                <a:lnTo>
                  <a:pt x="39" y="3"/>
                </a:lnTo>
                <a:lnTo>
                  <a:pt x="0" y="3"/>
                </a:lnTo>
                <a:lnTo>
                  <a:pt x="0" y="0"/>
                </a:lnTo>
                <a:lnTo>
                  <a:pt x="4" y="2"/>
                </a:lnTo>
                <a:lnTo>
                  <a:pt x="35" y="2"/>
                </a:lnTo>
                <a:lnTo>
                  <a:pt x="4" y="2"/>
                </a:lnTo>
                <a:lnTo>
                  <a:pt x="0" y="0"/>
                </a:lnTo>
              </a:path>
            </a:pathLst>
          </a:custGeom>
          <a:pattFill prst="pct75">
            <a:fgClr>
              <a:schemeClr val="bg1"/>
            </a:fgClr>
            <a:bgClr>
              <a:srgbClr val="FFFFFF"/>
            </a:bgClr>
          </a:pattFill>
          <a:ln w="127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83" name="Rectangle 281"/>
          <p:cNvSpPr>
            <a:spLocks noChangeArrowheads="1"/>
          </p:cNvSpPr>
          <p:nvPr/>
        </p:nvSpPr>
        <p:spPr bwMode="auto">
          <a:xfrm>
            <a:off x="5478463" y="2006599"/>
            <a:ext cx="28575" cy="4763"/>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84" name="Rectangle 282"/>
          <p:cNvSpPr>
            <a:spLocks noChangeArrowheads="1"/>
          </p:cNvSpPr>
          <p:nvPr/>
        </p:nvSpPr>
        <p:spPr bwMode="auto">
          <a:xfrm>
            <a:off x="5713413" y="2544762"/>
            <a:ext cx="28575"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85" name="Rectangle 283"/>
          <p:cNvSpPr>
            <a:spLocks noChangeArrowheads="1"/>
          </p:cNvSpPr>
          <p:nvPr/>
        </p:nvSpPr>
        <p:spPr bwMode="auto">
          <a:xfrm>
            <a:off x="6161088" y="3303587"/>
            <a:ext cx="28575"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86" name="Rectangle 284"/>
          <p:cNvSpPr>
            <a:spLocks noChangeArrowheads="1"/>
          </p:cNvSpPr>
          <p:nvPr/>
        </p:nvSpPr>
        <p:spPr bwMode="auto">
          <a:xfrm>
            <a:off x="6602413" y="3814762"/>
            <a:ext cx="25400" cy="7937"/>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87" name="Rectangle 285"/>
          <p:cNvSpPr>
            <a:spLocks noChangeArrowheads="1"/>
          </p:cNvSpPr>
          <p:nvPr/>
        </p:nvSpPr>
        <p:spPr bwMode="auto">
          <a:xfrm>
            <a:off x="7043738" y="3235324"/>
            <a:ext cx="26987"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88" name="Rectangle 286"/>
          <p:cNvSpPr>
            <a:spLocks noChangeArrowheads="1"/>
          </p:cNvSpPr>
          <p:nvPr/>
        </p:nvSpPr>
        <p:spPr bwMode="auto">
          <a:xfrm>
            <a:off x="7491413" y="3098799"/>
            <a:ext cx="26987"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89" name="Rectangle 287"/>
          <p:cNvSpPr>
            <a:spLocks noChangeArrowheads="1"/>
          </p:cNvSpPr>
          <p:nvPr/>
        </p:nvSpPr>
        <p:spPr bwMode="auto">
          <a:xfrm>
            <a:off x="7929563" y="2365374"/>
            <a:ext cx="26987" cy="4763"/>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90" name="Rectangle 288"/>
          <p:cNvSpPr>
            <a:spLocks noChangeArrowheads="1"/>
          </p:cNvSpPr>
          <p:nvPr/>
        </p:nvSpPr>
        <p:spPr bwMode="auto">
          <a:xfrm>
            <a:off x="8375650" y="2270124"/>
            <a:ext cx="28575" cy="7938"/>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91" name="Rectangle 289"/>
          <p:cNvSpPr>
            <a:spLocks noChangeArrowheads="1"/>
          </p:cNvSpPr>
          <p:nvPr/>
        </p:nvSpPr>
        <p:spPr bwMode="auto">
          <a:xfrm>
            <a:off x="5478463" y="2006599"/>
            <a:ext cx="28575" cy="4763"/>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92" name="Rectangle 290"/>
          <p:cNvSpPr>
            <a:spLocks noChangeArrowheads="1"/>
          </p:cNvSpPr>
          <p:nvPr/>
        </p:nvSpPr>
        <p:spPr bwMode="auto">
          <a:xfrm>
            <a:off x="5713413" y="2782887"/>
            <a:ext cx="28575"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93" name="Rectangle 291"/>
          <p:cNvSpPr>
            <a:spLocks noChangeArrowheads="1"/>
          </p:cNvSpPr>
          <p:nvPr/>
        </p:nvSpPr>
        <p:spPr bwMode="auto">
          <a:xfrm>
            <a:off x="6161088" y="3602037"/>
            <a:ext cx="28575"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94" name="Rectangle 292"/>
          <p:cNvSpPr>
            <a:spLocks noChangeArrowheads="1"/>
          </p:cNvSpPr>
          <p:nvPr/>
        </p:nvSpPr>
        <p:spPr bwMode="auto">
          <a:xfrm>
            <a:off x="6602413" y="3629024"/>
            <a:ext cx="25400" cy="3175"/>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95" name="Rectangle 293"/>
          <p:cNvSpPr>
            <a:spLocks noChangeArrowheads="1"/>
          </p:cNvSpPr>
          <p:nvPr/>
        </p:nvSpPr>
        <p:spPr bwMode="auto">
          <a:xfrm>
            <a:off x="7043738" y="3201987"/>
            <a:ext cx="26987" cy="3175"/>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96" name="Rectangle 294"/>
          <p:cNvSpPr>
            <a:spLocks noChangeArrowheads="1"/>
          </p:cNvSpPr>
          <p:nvPr/>
        </p:nvSpPr>
        <p:spPr bwMode="auto">
          <a:xfrm>
            <a:off x="7491413" y="3278187"/>
            <a:ext cx="26987" cy="4762"/>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97" name="Rectangle 295"/>
          <p:cNvSpPr>
            <a:spLocks noChangeArrowheads="1"/>
          </p:cNvSpPr>
          <p:nvPr/>
        </p:nvSpPr>
        <p:spPr bwMode="auto">
          <a:xfrm>
            <a:off x="7929563" y="2338387"/>
            <a:ext cx="26987"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98" name="Rectangle 296"/>
          <p:cNvSpPr>
            <a:spLocks noChangeArrowheads="1"/>
          </p:cNvSpPr>
          <p:nvPr/>
        </p:nvSpPr>
        <p:spPr bwMode="auto">
          <a:xfrm>
            <a:off x="8375650" y="2203449"/>
            <a:ext cx="28575" cy="3175"/>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99" name="Rectangle 297"/>
          <p:cNvSpPr>
            <a:spLocks noChangeArrowheads="1"/>
          </p:cNvSpPr>
          <p:nvPr/>
        </p:nvSpPr>
        <p:spPr bwMode="auto">
          <a:xfrm>
            <a:off x="5478463" y="2006599"/>
            <a:ext cx="28575" cy="4763"/>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300" name="Rectangle 298"/>
          <p:cNvSpPr>
            <a:spLocks noChangeArrowheads="1"/>
          </p:cNvSpPr>
          <p:nvPr/>
        </p:nvSpPr>
        <p:spPr bwMode="auto">
          <a:xfrm>
            <a:off x="5713413" y="2817812"/>
            <a:ext cx="28575" cy="4762"/>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301" name="Rectangle 299"/>
          <p:cNvSpPr>
            <a:spLocks noChangeArrowheads="1"/>
          </p:cNvSpPr>
          <p:nvPr/>
        </p:nvSpPr>
        <p:spPr bwMode="auto">
          <a:xfrm>
            <a:off x="6161088" y="3781424"/>
            <a:ext cx="28575" cy="4763"/>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302" name="Freeform 300" descr="75%"/>
          <p:cNvSpPr>
            <a:spLocks/>
          </p:cNvSpPr>
          <p:nvPr/>
        </p:nvSpPr>
        <p:spPr bwMode="auto">
          <a:xfrm>
            <a:off x="6597650" y="3994149"/>
            <a:ext cx="33338" cy="9525"/>
          </a:xfrm>
          <a:custGeom>
            <a:avLst/>
            <a:gdLst/>
            <a:ahLst/>
            <a:cxnLst>
              <a:cxn ang="0">
                <a:pos x="0" y="0"/>
              </a:cxn>
              <a:cxn ang="0">
                <a:pos x="38" y="0"/>
              </a:cxn>
              <a:cxn ang="0">
                <a:pos x="38" y="4"/>
              </a:cxn>
              <a:cxn ang="0">
                <a:pos x="0" y="4"/>
              </a:cxn>
              <a:cxn ang="0">
                <a:pos x="0" y="0"/>
              </a:cxn>
            </a:cxnLst>
            <a:rect l="0" t="0" r="r" b="b"/>
            <a:pathLst>
              <a:path w="39" h="5">
                <a:moveTo>
                  <a:pt x="0" y="0"/>
                </a:moveTo>
                <a:lnTo>
                  <a:pt x="38" y="0"/>
                </a:lnTo>
                <a:lnTo>
                  <a:pt x="38" y="4"/>
                </a:lnTo>
                <a:lnTo>
                  <a:pt x="0" y="4"/>
                </a:lnTo>
                <a:lnTo>
                  <a:pt x="0" y="0"/>
                </a:lnTo>
              </a:path>
            </a:pathLst>
          </a:custGeom>
          <a:pattFill prst="pct75">
            <a:fgClr>
              <a:schemeClr val="bg1"/>
            </a:fgClr>
            <a:bgClr>
              <a:srgbClr val="FFFFFF"/>
            </a:bgClr>
          </a:pattFill>
          <a:ln w="127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303" name="Freeform 301"/>
          <p:cNvSpPr>
            <a:spLocks/>
          </p:cNvSpPr>
          <p:nvPr/>
        </p:nvSpPr>
        <p:spPr bwMode="auto">
          <a:xfrm>
            <a:off x="7040563" y="3771899"/>
            <a:ext cx="34925" cy="7938"/>
          </a:xfrm>
          <a:custGeom>
            <a:avLst/>
            <a:gdLst/>
            <a:ahLst/>
            <a:cxnLst>
              <a:cxn ang="0">
                <a:pos x="0" y="0"/>
              </a:cxn>
              <a:cxn ang="0">
                <a:pos x="38" y="0"/>
              </a:cxn>
              <a:cxn ang="0">
                <a:pos x="38" y="4"/>
              </a:cxn>
              <a:cxn ang="0">
                <a:pos x="0" y="4"/>
              </a:cxn>
              <a:cxn ang="0">
                <a:pos x="0" y="0"/>
              </a:cxn>
            </a:cxnLst>
            <a:rect l="0" t="0" r="r" b="b"/>
            <a:pathLst>
              <a:path w="39" h="5">
                <a:moveTo>
                  <a:pt x="0" y="0"/>
                </a:moveTo>
                <a:lnTo>
                  <a:pt x="38" y="0"/>
                </a:lnTo>
                <a:lnTo>
                  <a:pt x="38" y="4"/>
                </a:lnTo>
                <a:lnTo>
                  <a:pt x="0" y="4"/>
                </a:lnTo>
                <a:lnTo>
                  <a:pt x="0" y="0"/>
                </a:lnTo>
              </a:path>
            </a:pathLst>
          </a:custGeom>
          <a:solidFill>
            <a:srgbClr val="063DE8"/>
          </a:solidFill>
          <a:ln w="127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304" name="Freeform 302" descr="25%"/>
          <p:cNvSpPr>
            <a:spLocks/>
          </p:cNvSpPr>
          <p:nvPr/>
        </p:nvSpPr>
        <p:spPr bwMode="auto">
          <a:xfrm>
            <a:off x="7040563" y="3771899"/>
            <a:ext cx="34925" cy="7938"/>
          </a:xfrm>
          <a:custGeom>
            <a:avLst/>
            <a:gdLst/>
            <a:ahLst/>
            <a:cxnLst>
              <a:cxn ang="0">
                <a:pos x="0" y="0"/>
              </a:cxn>
              <a:cxn ang="0">
                <a:pos x="38" y="0"/>
              </a:cxn>
              <a:cxn ang="0">
                <a:pos x="38" y="4"/>
              </a:cxn>
              <a:cxn ang="0">
                <a:pos x="0" y="4"/>
              </a:cxn>
              <a:cxn ang="0">
                <a:pos x="0" y="0"/>
              </a:cxn>
              <a:cxn ang="0">
                <a:pos x="4" y="2"/>
              </a:cxn>
              <a:cxn ang="0">
                <a:pos x="34" y="2"/>
              </a:cxn>
              <a:cxn ang="0">
                <a:pos x="4" y="2"/>
              </a:cxn>
              <a:cxn ang="0">
                <a:pos x="0" y="0"/>
              </a:cxn>
            </a:cxnLst>
            <a:rect l="0" t="0" r="r" b="b"/>
            <a:pathLst>
              <a:path w="39" h="5">
                <a:moveTo>
                  <a:pt x="0" y="0"/>
                </a:moveTo>
                <a:lnTo>
                  <a:pt x="38" y="0"/>
                </a:lnTo>
                <a:lnTo>
                  <a:pt x="38" y="4"/>
                </a:lnTo>
                <a:lnTo>
                  <a:pt x="0" y="4"/>
                </a:lnTo>
                <a:lnTo>
                  <a:pt x="0" y="0"/>
                </a:lnTo>
                <a:lnTo>
                  <a:pt x="4" y="2"/>
                </a:lnTo>
                <a:lnTo>
                  <a:pt x="34" y="2"/>
                </a:lnTo>
                <a:lnTo>
                  <a:pt x="4" y="2"/>
                </a:lnTo>
                <a:lnTo>
                  <a:pt x="0" y="0"/>
                </a:lnTo>
              </a:path>
            </a:pathLst>
          </a:custGeom>
          <a:pattFill prst="pct25">
            <a:fgClr>
              <a:schemeClr val="bg1"/>
            </a:fgClr>
            <a:bgClr>
              <a:srgbClr val="FFFFFF"/>
            </a:bgClr>
          </a:pattFill>
          <a:ln w="127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305" name="Freeform 303"/>
          <p:cNvSpPr>
            <a:spLocks/>
          </p:cNvSpPr>
          <p:nvPr/>
        </p:nvSpPr>
        <p:spPr bwMode="auto">
          <a:xfrm>
            <a:off x="7488238" y="3576637"/>
            <a:ext cx="33337" cy="7937"/>
          </a:xfrm>
          <a:custGeom>
            <a:avLst/>
            <a:gdLst/>
            <a:ahLst/>
            <a:cxnLst>
              <a:cxn ang="0">
                <a:pos x="0" y="0"/>
              </a:cxn>
              <a:cxn ang="0">
                <a:pos x="37" y="0"/>
              </a:cxn>
              <a:cxn ang="0">
                <a:pos x="37" y="5"/>
              </a:cxn>
              <a:cxn ang="0">
                <a:pos x="0" y="5"/>
              </a:cxn>
              <a:cxn ang="0">
                <a:pos x="0" y="0"/>
              </a:cxn>
            </a:cxnLst>
            <a:rect l="0" t="0" r="r" b="b"/>
            <a:pathLst>
              <a:path w="38" h="6">
                <a:moveTo>
                  <a:pt x="0" y="0"/>
                </a:moveTo>
                <a:lnTo>
                  <a:pt x="37" y="0"/>
                </a:lnTo>
                <a:lnTo>
                  <a:pt x="37" y="5"/>
                </a:lnTo>
                <a:lnTo>
                  <a:pt x="0" y="5"/>
                </a:lnTo>
                <a:lnTo>
                  <a:pt x="0" y="0"/>
                </a:lnTo>
              </a:path>
            </a:pathLst>
          </a:custGeom>
          <a:solidFill>
            <a:srgbClr val="063DE8"/>
          </a:solidFill>
          <a:ln w="127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306" name="Freeform 304" descr="25%"/>
          <p:cNvSpPr>
            <a:spLocks/>
          </p:cNvSpPr>
          <p:nvPr/>
        </p:nvSpPr>
        <p:spPr bwMode="auto">
          <a:xfrm>
            <a:off x="7488238" y="3576637"/>
            <a:ext cx="33337" cy="7937"/>
          </a:xfrm>
          <a:custGeom>
            <a:avLst/>
            <a:gdLst/>
            <a:ahLst/>
            <a:cxnLst>
              <a:cxn ang="0">
                <a:pos x="0" y="0"/>
              </a:cxn>
              <a:cxn ang="0">
                <a:pos x="37" y="0"/>
              </a:cxn>
              <a:cxn ang="0">
                <a:pos x="37" y="5"/>
              </a:cxn>
              <a:cxn ang="0">
                <a:pos x="0" y="5"/>
              </a:cxn>
              <a:cxn ang="0">
                <a:pos x="0" y="0"/>
              </a:cxn>
              <a:cxn ang="0">
                <a:pos x="4" y="3"/>
              </a:cxn>
              <a:cxn ang="0">
                <a:pos x="33" y="3"/>
              </a:cxn>
              <a:cxn ang="0">
                <a:pos x="4" y="3"/>
              </a:cxn>
              <a:cxn ang="0">
                <a:pos x="0" y="0"/>
              </a:cxn>
            </a:cxnLst>
            <a:rect l="0" t="0" r="r" b="b"/>
            <a:pathLst>
              <a:path w="38" h="6">
                <a:moveTo>
                  <a:pt x="0" y="0"/>
                </a:moveTo>
                <a:lnTo>
                  <a:pt x="37" y="0"/>
                </a:lnTo>
                <a:lnTo>
                  <a:pt x="37" y="5"/>
                </a:lnTo>
                <a:lnTo>
                  <a:pt x="0" y="5"/>
                </a:lnTo>
                <a:lnTo>
                  <a:pt x="0" y="0"/>
                </a:lnTo>
                <a:lnTo>
                  <a:pt x="4" y="3"/>
                </a:lnTo>
                <a:lnTo>
                  <a:pt x="33" y="3"/>
                </a:lnTo>
                <a:lnTo>
                  <a:pt x="4" y="3"/>
                </a:lnTo>
                <a:lnTo>
                  <a:pt x="0" y="0"/>
                </a:lnTo>
              </a:path>
            </a:pathLst>
          </a:custGeom>
          <a:pattFill prst="pct25">
            <a:fgClr>
              <a:schemeClr val="bg1"/>
            </a:fgClr>
            <a:bgClr>
              <a:srgbClr val="FFFFFF"/>
            </a:bgClr>
          </a:pattFill>
          <a:ln w="127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307" name="Freeform 305"/>
          <p:cNvSpPr>
            <a:spLocks/>
          </p:cNvSpPr>
          <p:nvPr/>
        </p:nvSpPr>
        <p:spPr bwMode="auto">
          <a:xfrm>
            <a:off x="7926388" y="3014662"/>
            <a:ext cx="34925" cy="6350"/>
          </a:xfrm>
          <a:custGeom>
            <a:avLst/>
            <a:gdLst/>
            <a:ahLst/>
            <a:cxnLst>
              <a:cxn ang="0">
                <a:pos x="0" y="0"/>
              </a:cxn>
              <a:cxn ang="0">
                <a:pos x="38" y="0"/>
              </a:cxn>
              <a:cxn ang="0">
                <a:pos x="38" y="3"/>
              </a:cxn>
              <a:cxn ang="0">
                <a:pos x="0" y="3"/>
              </a:cxn>
              <a:cxn ang="0">
                <a:pos x="0" y="0"/>
              </a:cxn>
            </a:cxnLst>
            <a:rect l="0" t="0" r="r" b="b"/>
            <a:pathLst>
              <a:path w="39" h="4">
                <a:moveTo>
                  <a:pt x="0" y="0"/>
                </a:moveTo>
                <a:lnTo>
                  <a:pt x="38" y="0"/>
                </a:lnTo>
                <a:lnTo>
                  <a:pt x="38" y="3"/>
                </a:lnTo>
                <a:lnTo>
                  <a:pt x="0" y="3"/>
                </a:lnTo>
                <a:lnTo>
                  <a:pt x="0" y="0"/>
                </a:lnTo>
              </a:path>
            </a:pathLst>
          </a:custGeom>
          <a:solidFill>
            <a:srgbClr val="063DE8"/>
          </a:solidFill>
          <a:ln w="127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308" name="Freeform 306" descr="75%"/>
          <p:cNvSpPr>
            <a:spLocks/>
          </p:cNvSpPr>
          <p:nvPr/>
        </p:nvSpPr>
        <p:spPr bwMode="auto">
          <a:xfrm>
            <a:off x="7926388" y="3014662"/>
            <a:ext cx="34925" cy="6350"/>
          </a:xfrm>
          <a:custGeom>
            <a:avLst/>
            <a:gdLst/>
            <a:ahLst/>
            <a:cxnLst>
              <a:cxn ang="0">
                <a:pos x="0" y="0"/>
              </a:cxn>
              <a:cxn ang="0">
                <a:pos x="38" y="0"/>
              </a:cxn>
              <a:cxn ang="0">
                <a:pos x="38" y="3"/>
              </a:cxn>
              <a:cxn ang="0">
                <a:pos x="0" y="3"/>
              </a:cxn>
              <a:cxn ang="0">
                <a:pos x="0" y="0"/>
              </a:cxn>
              <a:cxn ang="0">
                <a:pos x="4" y="1"/>
              </a:cxn>
              <a:cxn ang="0">
                <a:pos x="34" y="1"/>
              </a:cxn>
              <a:cxn ang="0">
                <a:pos x="4" y="1"/>
              </a:cxn>
              <a:cxn ang="0">
                <a:pos x="0" y="0"/>
              </a:cxn>
            </a:cxnLst>
            <a:rect l="0" t="0" r="r" b="b"/>
            <a:pathLst>
              <a:path w="39" h="4">
                <a:moveTo>
                  <a:pt x="0" y="0"/>
                </a:moveTo>
                <a:lnTo>
                  <a:pt x="38" y="0"/>
                </a:lnTo>
                <a:lnTo>
                  <a:pt x="38" y="3"/>
                </a:lnTo>
                <a:lnTo>
                  <a:pt x="0" y="3"/>
                </a:lnTo>
                <a:lnTo>
                  <a:pt x="0" y="0"/>
                </a:lnTo>
                <a:lnTo>
                  <a:pt x="4" y="1"/>
                </a:lnTo>
                <a:lnTo>
                  <a:pt x="34" y="1"/>
                </a:lnTo>
                <a:lnTo>
                  <a:pt x="4" y="1"/>
                </a:lnTo>
                <a:lnTo>
                  <a:pt x="0" y="0"/>
                </a:lnTo>
              </a:path>
            </a:pathLst>
          </a:custGeom>
          <a:pattFill prst="pct75">
            <a:fgClr>
              <a:schemeClr val="bg1"/>
            </a:fgClr>
            <a:bgClr>
              <a:srgbClr val="FFFFFF"/>
            </a:bgClr>
          </a:pattFill>
          <a:ln w="127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309" name="Freeform 307"/>
          <p:cNvSpPr>
            <a:spLocks/>
          </p:cNvSpPr>
          <p:nvPr/>
        </p:nvSpPr>
        <p:spPr bwMode="auto">
          <a:xfrm>
            <a:off x="8374063" y="2800349"/>
            <a:ext cx="34925" cy="7938"/>
          </a:xfrm>
          <a:custGeom>
            <a:avLst/>
            <a:gdLst/>
            <a:ahLst/>
            <a:cxnLst>
              <a:cxn ang="0">
                <a:pos x="0" y="0"/>
              </a:cxn>
              <a:cxn ang="0">
                <a:pos x="39" y="0"/>
              </a:cxn>
              <a:cxn ang="0">
                <a:pos x="39" y="4"/>
              </a:cxn>
              <a:cxn ang="0">
                <a:pos x="0" y="4"/>
              </a:cxn>
              <a:cxn ang="0">
                <a:pos x="0" y="0"/>
              </a:cxn>
            </a:cxnLst>
            <a:rect l="0" t="0" r="r" b="b"/>
            <a:pathLst>
              <a:path w="40" h="5">
                <a:moveTo>
                  <a:pt x="0" y="0"/>
                </a:moveTo>
                <a:lnTo>
                  <a:pt x="39" y="0"/>
                </a:lnTo>
                <a:lnTo>
                  <a:pt x="39" y="4"/>
                </a:lnTo>
                <a:lnTo>
                  <a:pt x="0" y="4"/>
                </a:lnTo>
                <a:lnTo>
                  <a:pt x="0" y="0"/>
                </a:lnTo>
              </a:path>
            </a:pathLst>
          </a:custGeom>
          <a:solidFill>
            <a:srgbClr val="063DE8"/>
          </a:solidFill>
          <a:ln w="127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310" name="Freeform 308" descr="75%"/>
          <p:cNvSpPr>
            <a:spLocks/>
          </p:cNvSpPr>
          <p:nvPr/>
        </p:nvSpPr>
        <p:spPr bwMode="auto">
          <a:xfrm>
            <a:off x="8374063" y="2800349"/>
            <a:ext cx="34925" cy="7938"/>
          </a:xfrm>
          <a:custGeom>
            <a:avLst/>
            <a:gdLst/>
            <a:ahLst/>
            <a:cxnLst>
              <a:cxn ang="0">
                <a:pos x="0" y="0"/>
              </a:cxn>
              <a:cxn ang="0">
                <a:pos x="39" y="0"/>
              </a:cxn>
              <a:cxn ang="0">
                <a:pos x="39" y="4"/>
              </a:cxn>
              <a:cxn ang="0">
                <a:pos x="0" y="4"/>
              </a:cxn>
              <a:cxn ang="0">
                <a:pos x="0" y="0"/>
              </a:cxn>
              <a:cxn ang="0">
                <a:pos x="4" y="2"/>
              </a:cxn>
              <a:cxn ang="0">
                <a:pos x="35" y="2"/>
              </a:cxn>
              <a:cxn ang="0">
                <a:pos x="4" y="2"/>
              </a:cxn>
              <a:cxn ang="0">
                <a:pos x="0" y="0"/>
              </a:cxn>
            </a:cxnLst>
            <a:rect l="0" t="0" r="r" b="b"/>
            <a:pathLst>
              <a:path w="40" h="5">
                <a:moveTo>
                  <a:pt x="0" y="0"/>
                </a:moveTo>
                <a:lnTo>
                  <a:pt x="39" y="0"/>
                </a:lnTo>
                <a:lnTo>
                  <a:pt x="39" y="4"/>
                </a:lnTo>
                <a:lnTo>
                  <a:pt x="0" y="4"/>
                </a:lnTo>
                <a:lnTo>
                  <a:pt x="0" y="0"/>
                </a:lnTo>
                <a:lnTo>
                  <a:pt x="4" y="2"/>
                </a:lnTo>
                <a:lnTo>
                  <a:pt x="35" y="2"/>
                </a:lnTo>
                <a:lnTo>
                  <a:pt x="4" y="2"/>
                </a:lnTo>
                <a:lnTo>
                  <a:pt x="0" y="0"/>
                </a:lnTo>
              </a:path>
            </a:pathLst>
          </a:custGeom>
          <a:pattFill prst="pct75">
            <a:fgClr>
              <a:schemeClr val="bg1"/>
            </a:fgClr>
            <a:bgClr>
              <a:srgbClr val="FFFFFF"/>
            </a:bgClr>
          </a:pattFill>
          <a:ln w="127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grpSp>
        <p:nvGrpSpPr>
          <p:cNvPr id="311" name="Group 309"/>
          <p:cNvGrpSpPr>
            <a:grpSpLocks/>
          </p:cNvGrpSpPr>
          <p:nvPr/>
        </p:nvGrpSpPr>
        <p:grpSpPr bwMode="auto">
          <a:xfrm>
            <a:off x="4867275" y="1581149"/>
            <a:ext cx="434975" cy="3625850"/>
            <a:chOff x="1485" y="990"/>
            <a:chExt cx="490" cy="2269"/>
          </a:xfrm>
        </p:grpSpPr>
        <p:sp>
          <p:nvSpPr>
            <p:cNvPr id="312" name="Rectangle 310"/>
            <p:cNvSpPr>
              <a:spLocks noChangeArrowheads="1"/>
            </p:cNvSpPr>
            <p:nvPr/>
          </p:nvSpPr>
          <p:spPr bwMode="auto">
            <a:xfrm>
              <a:off x="1542" y="3050"/>
              <a:ext cx="318" cy="209"/>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a:latin typeface="Times New Roman" pitchFamily="-111" charset="0"/>
                </a:rPr>
                <a:t>0</a:t>
              </a:r>
            </a:p>
          </p:txBody>
        </p:sp>
        <p:sp>
          <p:nvSpPr>
            <p:cNvPr id="313" name="Rectangle 311"/>
            <p:cNvSpPr>
              <a:spLocks noChangeArrowheads="1"/>
            </p:cNvSpPr>
            <p:nvPr/>
          </p:nvSpPr>
          <p:spPr bwMode="auto">
            <a:xfrm>
              <a:off x="1485" y="2361"/>
              <a:ext cx="490" cy="209"/>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a:latin typeface="Times New Roman" pitchFamily="-111" charset="0"/>
                </a:rPr>
                <a:t>0.2</a:t>
              </a:r>
            </a:p>
          </p:txBody>
        </p:sp>
        <p:sp>
          <p:nvSpPr>
            <p:cNvPr id="314" name="Rectangle 312"/>
            <p:cNvSpPr>
              <a:spLocks noChangeArrowheads="1"/>
            </p:cNvSpPr>
            <p:nvPr/>
          </p:nvSpPr>
          <p:spPr bwMode="auto">
            <a:xfrm>
              <a:off x="1485" y="1680"/>
              <a:ext cx="490" cy="209"/>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a:latin typeface="Times New Roman" pitchFamily="-111" charset="0"/>
                </a:rPr>
                <a:t>0.4</a:t>
              </a:r>
            </a:p>
          </p:txBody>
        </p:sp>
        <p:sp>
          <p:nvSpPr>
            <p:cNvPr id="315" name="Rectangle 313"/>
            <p:cNvSpPr>
              <a:spLocks noChangeArrowheads="1"/>
            </p:cNvSpPr>
            <p:nvPr/>
          </p:nvSpPr>
          <p:spPr bwMode="auto">
            <a:xfrm>
              <a:off x="1485" y="990"/>
              <a:ext cx="490" cy="209"/>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a:latin typeface="Times New Roman" pitchFamily="-111" charset="0"/>
                </a:rPr>
                <a:t>0.6</a:t>
              </a:r>
            </a:p>
          </p:txBody>
        </p:sp>
      </p:grpSp>
      <p:sp>
        <p:nvSpPr>
          <p:cNvPr id="316" name="Line 314"/>
          <p:cNvSpPr>
            <a:spLocks noChangeShapeType="1"/>
          </p:cNvSpPr>
          <p:nvPr/>
        </p:nvSpPr>
        <p:spPr bwMode="auto">
          <a:xfrm>
            <a:off x="5295900" y="5113337"/>
            <a:ext cx="3100388" cy="15875"/>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317" name="Rectangle 315"/>
          <p:cNvSpPr>
            <a:spLocks noChangeArrowheads="1"/>
          </p:cNvSpPr>
          <p:nvPr/>
        </p:nvSpPr>
        <p:spPr bwMode="auto">
          <a:xfrm>
            <a:off x="5126038" y="5227637"/>
            <a:ext cx="542925"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a:latin typeface="Times New Roman" pitchFamily="-111" charset="0"/>
              </a:rPr>
              <a:t>6:00</a:t>
            </a:r>
          </a:p>
        </p:txBody>
      </p:sp>
      <p:sp>
        <p:nvSpPr>
          <p:cNvPr id="318" name="Rectangle 316"/>
          <p:cNvSpPr>
            <a:spLocks noChangeArrowheads="1"/>
          </p:cNvSpPr>
          <p:nvPr/>
        </p:nvSpPr>
        <p:spPr bwMode="auto">
          <a:xfrm>
            <a:off x="5972175" y="5227637"/>
            <a:ext cx="644525"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a:latin typeface="Times New Roman" pitchFamily="-111" charset="0"/>
              </a:rPr>
              <a:t>10:00</a:t>
            </a:r>
          </a:p>
        </p:txBody>
      </p:sp>
      <p:sp>
        <p:nvSpPr>
          <p:cNvPr id="319" name="Rectangle 317"/>
          <p:cNvSpPr>
            <a:spLocks noChangeArrowheads="1"/>
          </p:cNvSpPr>
          <p:nvPr/>
        </p:nvSpPr>
        <p:spPr bwMode="auto">
          <a:xfrm>
            <a:off x="7767638" y="5227637"/>
            <a:ext cx="644525"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a:latin typeface="Times New Roman" pitchFamily="-111" charset="0"/>
              </a:rPr>
              <a:t>18:00</a:t>
            </a:r>
          </a:p>
        </p:txBody>
      </p:sp>
      <p:sp>
        <p:nvSpPr>
          <p:cNvPr id="320" name="Line 318"/>
          <p:cNvSpPr>
            <a:spLocks noChangeShapeType="1"/>
          </p:cNvSpPr>
          <p:nvPr/>
        </p:nvSpPr>
        <p:spPr bwMode="auto">
          <a:xfrm flipV="1">
            <a:off x="7943850" y="5086349"/>
            <a:ext cx="0" cy="104775"/>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321" name="Line 319"/>
          <p:cNvSpPr>
            <a:spLocks noChangeShapeType="1"/>
          </p:cNvSpPr>
          <p:nvPr/>
        </p:nvSpPr>
        <p:spPr bwMode="auto">
          <a:xfrm flipV="1">
            <a:off x="7050088" y="5086349"/>
            <a:ext cx="0" cy="95250"/>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322" name="Line 320"/>
          <p:cNvSpPr>
            <a:spLocks noChangeShapeType="1"/>
          </p:cNvSpPr>
          <p:nvPr/>
        </p:nvSpPr>
        <p:spPr bwMode="auto">
          <a:xfrm flipV="1">
            <a:off x="6149975" y="5086349"/>
            <a:ext cx="0" cy="104775"/>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323" name="Line 321"/>
          <p:cNvSpPr>
            <a:spLocks noChangeShapeType="1"/>
          </p:cNvSpPr>
          <p:nvPr/>
        </p:nvSpPr>
        <p:spPr bwMode="auto">
          <a:xfrm flipV="1">
            <a:off x="6149975" y="5086349"/>
            <a:ext cx="0" cy="104775"/>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324" name="Rectangle 322"/>
          <p:cNvSpPr>
            <a:spLocks noChangeArrowheads="1"/>
          </p:cNvSpPr>
          <p:nvPr/>
        </p:nvSpPr>
        <p:spPr bwMode="auto">
          <a:xfrm>
            <a:off x="6867525" y="5216524"/>
            <a:ext cx="644525"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a:latin typeface="Times New Roman" pitchFamily="-111" charset="0"/>
              </a:rPr>
              <a:t>14:00</a:t>
            </a:r>
          </a:p>
        </p:txBody>
      </p:sp>
      <p:sp>
        <p:nvSpPr>
          <p:cNvPr id="325" name="Line 323"/>
          <p:cNvSpPr>
            <a:spLocks noChangeShapeType="1"/>
          </p:cNvSpPr>
          <p:nvPr/>
        </p:nvSpPr>
        <p:spPr bwMode="auto">
          <a:xfrm>
            <a:off x="5494338" y="1935162"/>
            <a:ext cx="0" cy="63500"/>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326" name="Line 324"/>
          <p:cNvSpPr>
            <a:spLocks noChangeShapeType="1"/>
          </p:cNvSpPr>
          <p:nvPr/>
        </p:nvSpPr>
        <p:spPr bwMode="auto">
          <a:xfrm>
            <a:off x="5729288" y="2354262"/>
            <a:ext cx="0" cy="184150"/>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327" name="Line 325"/>
          <p:cNvSpPr>
            <a:spLocks noChangeShapeType="1"/>
          </p:cNvSpPr>
          <p:nvPr/>
        </p:nvSpPr>
        <p:spPr bwMode="auto">
          <a:xfrm>
            <a:off x="5724525" y="2662237"/>
            <a:ext cx="0" cy="149225"/>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328" name="Line 326"/>
          <p:cNvSpPr>
            <a:spLocks noChangeShapeType="1"/>
          </p:cNvSpPr>
          <p:nvPr/>
        </p:nvSpPr>
        <p:spPr bwMode="auto">
          <a:xfrm>
            <a:off x="6172200" y="3165474"/>
            <a:ext cx="6350" cy="617538"/>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329" name="Freeform 327" descr="25%"/>
          <p:cNvSpPr>
            <a:spLocks/>
          </p:cNvSpPr>
          <p:nvPr/>
        </p:nvSpPr>
        <p:spPr bwMode="auto">
          <a:xfrm>
            <a:off x="7050088" y="3252787"/>
            <a:ext cx="3175" cy="519112"/>
          </a:xfrm>
          <a:custGeom>
            <a:avLst/>
            <a:gdLst/>
            <a:ahLst/>
            <a:cxnLst>
              <a:cxn ang="0">
                <a:pos x="0" y="0"/>
              </a:cxn>
              <a:cxn ang="0">
                <a:pos x="2" y="0"/>
              </a:cxn>
              <a:cxn ang="0">
                <a:pos x="2" y="324"/>
              </a:cxn>
              <a:cxn ang="0">
                <a:pos x="0" y="324"/>
              </a:cxn>
              <a:cxn ang="0">
                <a:pos x="0" y="0"/>
              </a:cxn>
            </a:cxnLst>
            <a:rect l="0" t="0" r="r" b="b"/>
            <a:pathLst>
              <a:path w="3" h="325">
                <a:moveTo>
                  <a:pt x="0" y="0"/>
                </a:moveTo>
                <a:lnTo>
                  <a:pt x="2" y="0"/>
                </a:lnTo>
                <a:lnTo>
                  <a:pt x="2" y="324"/>
                </a:lnTo>
                <a:lnTo>
                  <a:pt x="0" y="324"/>
                </a:lnTo>
                <a:lnTo>
                  <a:pt x="0" y="0"/>
                </a:lnTo>
              </a:path>
            </a:pathLst>
          </a:custGeom>
          <a:pattFill prst="pct25">
            <a:fgClr>
              <a:schemeClr val="bg1"/>
            </a:fgClr>
            <a:bgClr>
              <a:srgbClr val="FFFFFF"/>
            </a:bgClr>
          </a:pattFill>
          <a:ln w="127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330" name="Line 328"/>
          <p:cNvSpPr>
            <a:spLocks noChangeShapeType="1"/>
          </p:cNvSpPr>
          <p:nvPr/>
        </p:nvSpPr>
        <p:spPr bwMode="auto">
          <a:xfrm>
            <a:off x="7058025" y="2832099"/>
            <a:ext cx="0" cy="406400"/>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331" name="Freeform 329" descr="25%"/>
          <p:cNvSpPr>
            <a:spLocks/>
          </p:cNvSpPr>
          <p:nvPr/>
        </p:nvSpPr>
        <p:spPr bwMode="auto">
          <a:xfrm>
            <a:off x="7497763" y="3321049"/>
            <a:ext cx="3175" cy="255588"/>
          </a:xfrm>
          <a:custGeom>
            <a:avLst/>
            <a:gdLst/>
            <a:ahLst/>
            <a:cxnLst>
              <a:cxn ang="0">
                <a:pos x="0" y="0"/>
              </a:cxn>
              <a:cxn ang="0">
                <a:pos x="2" y="0"/>
              </a:cxn>
              <a:cxn ang="0">
                <a:pos x="2" y="158"/>
              </a:cxn>
              <a:cxn ang="0">
                <a:pos x="0" y="158"/>
              </a:cxn>
              <a:cxn ang="0">
                <a:pos x="0" y="0"/>
              </a:cxn>
            </a:cxnLst>
            <a:rect l="0" t="0" r="r" b="b"/>
            <a:pathLst>
              <a:path w="3" h="159">
                <a:moveTo>
                  <a:pt x="0" y="0"/>
                </a:moveTo>
                <a:lnTo>
                  <a:pt x="2" y="0"/>
                </a:lnTo>
                <a:lnTo>
                  <a:pt x="2" y="158"/>
                </a:lnTo>
                <a:lnTo>
                  <a:pt x="0" y="158"/>
                </a:lnTo>
                <a:lnTo>
                  <a:pt x="0" y="0"/>
                </a:lnTo>
              </a:path>
            </a:pathLst>
          </a:custGeom>
          <a:pattFill prst="pct25">
            <a:fgClr>
              <a:schemeClr val="bg1"/>
            </a:fgClr>
            <a:bgClr>
              <a:srgbClr val="FFFFFF"/>
            </a:bgClr>
          </a:pattFill>
          <a:ln w="127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332" name="Line 330"/>
          <p:cNvSpPr>
            <a:spLocks noChangeShapeType="1"/>
          </p:cNvSpPr>
          <p:nvPr/>
        </p:nvSpPr>
        <p:spPr bwMode="auto">
          <a:xfrm>
            <a:off x="7500938" y="3216274"/>
            <a:ext cx="0" cy="55563"/>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333" name="Line 331"/>
          <p:cNvSpPr>
            <a:spLocks noChangeShapeType="1"/>
          </p:cNvSpPr>
          <p:nvPr/>
        </p:nvSpPr>
        <p:spPr bwMode="auto">
          <a:xfrm>
            <a:off x="7500938" y="2859087"/>
            <a:ext cx="0" cy="233362"/>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334" name="Freeform 332" descr="75%"/>
          <p:cNvSpPr>
            <a:spLocks/>
          </p:cNvSpPr>
          <p:nvPr/>
        </p:nvSpPr>
        <p:spPr bwMode="auto">
          <a:xfrm>
            <a:off x="7935913" y="2603499"/>
            <a:ext cx="3175" cy="409575"/>
          </a:xfrm>
          <a:custGeom>
            <a:avLst/>
            <a:gdLst/>
            <a:ahLst/>
            <a:cxnLst>
              <a:cxn ang="0">
                <a:pos x="0" y="0"/>
              </a:cxn>
              <a:cxn ang="0">
                <a:pos x="3" y="0"/>
              </a:cxn>
              <a:cxn ang="0">
                <a:pos x="3" y="255"/>
              </a:cxn>
              <a:cxn ang="0">
                <a:pos x="0" y="255"/>
              </a:cxn>
              <a:cxn ang="0">
                <a:pos x="0" y="0"/>
              </a:cxn>
            </a:cxnLst>
            <a:rect l="0" t="0" r="r" b="b"/>
            <a:pathLst>
              <a:path w="4" h="256">
                <a:moveTo>
                  <a:pt x="0" y="0"/>
                </a:moveTo>
                <a:lnTo>
                  <a:pt x="3" y="0"/>
                </a:lnTo>
                <a:lnTo>
                  <a:pt x="3" y="255"/>
                </a:lnTo>
                <a:lnTo>
                  <a:pt x="0" y="255"/>
                </a:lnTo>
                <a:lnTo>
                  <a:pt x="0" y="0"/>
                </a:lnTo>
              </a:path>
            </a:pathLst>
          </a:custGeom>
          <a:pattFill prst="pct75">
            <a:fgClr>
              <a:schemeClr val="bg1"/>
            </a:fgClr>
            <a:bgClr>
              <a:srgbClr val="FFFFFF"/>
            </a:bgClr>
          </a:pattFill>
          <a:ln w="127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335" name="Line 333"/>
          <p:cNvSpPr>
            <a:spLocks noChangeShapeType="1"/>
          </p:cNvSpPr>
          <p:nvPr/>
        </p:nvSpPr>
        <p:spPr bwMode="auto">
          <a:xfrm>
            <a:off x="7939088" y="2166937"/>
            <a:ext cx="0" cy="182562"/>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336" name="Freeform 334" descr="75%"/>
          <p:cNvSpPr>
            <a:spLocks/>
          </p:cNvSpPr>
          <p:nvPr/>
        </p:nvSpPr>
        <p:spPr bwMode="auto">
          <a:xfrm>
            <a:off x="8388350" y="2671762"/>
            <a:ext cx="3175" cy="136525"/>
          </a:xfrm>
          <a:custGeom>
            <a:avLst/>
            <a:gdLst/>
            <a:ahLst/>
            <a:cxnLst>
              <a:cxn ang="0">
                <a:pos x="0" y="0"/>
              </a:cxn>
              <a:cxn ang="0">
                <a:pos x="3" y="0"/>
              </a:cxn>
              <a:cxn ang="0">
                <a:pos x="3" y="84"/>
              </a:cxn>
              <a:cxn ang="0">
                <a:pos x="0" y="84"/>
              </a:cxn>
              <a:cxn ang="0">
                <a:pos x="0" y="0"/>
              </a:cxn>
            </a:cxnLst>
            <a:rect l="0" t="0" r="r" b="b"/>
            <a:pathLst>
              <a:path w="4" h="85">
                <a:moveTo>
                  <a:pt x="0" y="0"/>
                </a:moveTo>
                <a:lnTo>
                  <a:pt x="3" y="0"/>
                </a:lnTo>
                <a:lnTo>
                  <a:pt x="3" y="84"/>
                </a:lnTo>
                <a:lnTo>
                  <a:pt x="0" y="84"/>
                </a:lnTo>
                <a:lnTo>
                  <a:pt x="0" y="0"/>
                </a:lnTo>
              </a:path>
            </a:pathLst>
          </a:custGeom>
          <a:pattFill prst="pct75">
            <a:fgClr>
              <a:schemeClr val="bg1"/>
            </a:fgClr>
            <a:bgClr>
              <a:srgbClr val="FFFFFF"/>
            </a:bgClr>
          </a:pattFill>
          <a:ln w="127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337" name="Line 335"/>
          <p:cNvSpPr>
            <a:spLocks noChangeShapeType="1"/>
          </p:cNvSpPr>
          <p:nvPr/>
        </p:nvSpPr>
        <p:spPr bwMode="auto">
          <a:xfrm>
            <a:off x="8393113" y="2174874"/>
            <a:ext cx="0" cy="14288"/>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338" name="Rectangle 336"/>
          <p:cNvSpPr>
            <a:spLocks noChangeArrowheads="1"/>
          </p:cNvSpPr>
          <p:nvPr/>
        </p:nvSpPr>
        <p:spPr bwMode="auto">
          <a:xfrm>
            <a:off x="6024563" y="5535612"/>
            <a:ext cx="1966912"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b="1">
                <a:latin typeface="Times New Roman" pitchFamily="-111" charset="0"/>
              </a:rPr>
              <a:t>Local Daylight Time</a:t>
            </a:r>
          </a:p>
        </p:txBody>
      </p:sp>
      <p:sp>
        <p:nvSpPr>
          <p:cNvPr id="339" name="Line 337"/>
          <p:cNvSpPr>
            <a:spLocks noChangeShapeType="1"/>
          </p:cNvSpPr>
          <p:nvPr/>
        </p:nvSpPr>
        <p:spPr bwMode="auto">
          <a:xfrm>
            <a:off x="5497513" y="1978024"/>
            <a:ext cx="228600" cy="463550"/>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340" name="Line 338"/>
          <p:cNvSpPr>
            <a:spLocks noChangeShapeType="1"/>
          </p:cNvSpPr>
          <p:nvPr/>
        </p:nvSpPr>
        <p:spPr bwMode="auto">
          <a:xfrm>
            <a:off x="5734050" y="2455862"/>
            <a:ext cx="439738" cy="781050"/>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341" name="Line 339"/>
          <p:cNvSpPr>
            <a:spLocks noChangeShapeType="1"/>
          </p:cNvSpPr>
          <p:nvPr/>
        </p:nvSpPr>
        <p:spPr bwMode="auto">
          <a:xfrm>
            <a:off x="6183313" y="3251199"/>
            <a:ext cx="428625" cy="438150"/>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342" name="Line 340"/>
          <p:cNvSpPr>
            <a:spLocks noChangeShapeType="1"/>
          </p:cNvSpPr>
          <p:nvPr/>
        </p:nvSpPr>
        <p:spPr bwMode="auto">
          <a:xfrm flipV="1">
            <a:off x="6619875" y="3033712"/>
            <a:ext cx="433388" cy="668337"/>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343" name="Line 341"/>
          <p:cNvSpPr>
            <a:spLocks noChangeShapeType="1"/>
          </p:cNvSpPr>
          <p:nvPr/>
        </p:nvSpPr>
        <p:spPr bwMode="auto">
          <a:xfrm>
            <a:off x="7948613" y="2270124"/>
            <a:ext cx="439737" cy="0"/>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344" name="Line 342"/>
          <p:cNvSpPr>
            <a:spLocks noChangeShapeType="1"/>
          </p:cNvSpPr>
          <p:nvPr/>
        </p:nvSpPr>
        <p:spPr bwMode="auto">
          <a:xfrm>
            <a:off x="7056438" y="3051174"/>
            <a:ext cx="446087" cy="185738"/>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345" name="Line 343"/>
          <p:cNvSpPr>
            <a:spLocks noChangeShapeType="1"/>
          </p:cNvSpPr>
          <p:nvPr/>
        </p:nvSpPr>
        <p:spPr bwMode="auto">
          <a:xfrm flipV="1">
            <a:off x="7500938" y="2271712"/>
            <a:ext cx="442912" cy="987425"/>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346" name="Rectangle 344"/>
          <p:cNvSpPr>
            <a:spLocks noChangeArrowheads="1"/>
          </p:cNvSpPr>
          <p:nvPr/>
        </p:nvSpPr>
        <p:spPr bwMode="auto">
          <a:xfrm>
            <a:off x="5764213" y="4121149"/>
            <a:ext cx="250825" cy="233363"/>
          </a:xfrm>
          <a:prstGeom prst="rect">
            <a:avLst/>
          </a:prstGeom>
          <a:noFill/>
          <a:ln w="12700">
            <a:noFill/>
            <a:miter lim="800000"/>
            <a:headEnd/>
            <a:tailEnd/>
          </a:ln>
          <a:effectLst/>
        </p:spPr>
        <p:txBody>
          <a:bodyPr wrap="none" anchor="ctr">
            <a:prstTxWarp prst="textNoShape">
              <a:avLst/>
            </a:prstTxWarp>
          </a:bodyPr>
          <a:lstStyle/>
          <a:p>
            <a:endParaRPr lang="en-US"/>
          </a:p>
        </p:txBody>
      </p:sp>
      <p:sp>
        <p:nvSpPr>
          <p:cNvPr id="347" name="Freeform 345" descr="75%"/>
          <p:cNvSpPr>
            <a:spLocks/>
          </p:cNvSpPr>
          <p:nvPr/>
        </p:nvSpPr>
        <p:spPr bwMode="auto">
          <a:xfrm>
            <a:off x="6610350" y="3849687"/>
            <a:ext cx="3175" cy="142875"/>
          </a:xfrm>
          <a:custGeom>
            <a:avLst/>
            <a:gdLst/>
            <a:ahLst/>
            <a:cxnLst>
              <a:cxn ang="0">
                <a:pos x="0" y="0"/>
              </a:cxn>
              <a:cxn ang="0">
                <a:pos x="2" y="0"/>
              </a:cxn>
              <a:cxn ang="0">
                <a:pos x="2" y="89"/>
              </a:cxn>
              <a:cxn ang="0">
                <a:pos x="0" y="89"/>
              </a:cxn>
              <a:cxn ang="0">
                <a:pos x="0" y="0"/>
              </a:cxn>
            </a:cxnLst>
            <a:rect l="0" t="0" r="r" b="b"/>
            <a:pathLst>
              <a:path w="3" h="90">
                <a:moveTo>
                  <a:pt x="0" y="0"/>
                </a:moveTo>
                <a:lnTo>
                  <a:pt x="2" y="0"/>
                </a:lnTo>
                <a:lnTo>
                  <a:pt x="2" y="89"/>
                </a:lnTo>
                <a:lnTo>
                  <a:pt x="0" y="89"/>
                </a:lnTo>
                <a:lnTo>
                  <a:pt x="0" y="0"/>
                </a:lnTo>
              </a:path>
            </a:pathLst>
          </a:custGeom>
          <a:pattFill prst="pct75">
            <a:fgClr>
              <a:schemeClr val="bg1"/>
            </a:fgClr>
            <a:bgClr>
              <a:srgbClr val="FFFFFF"/>
            </a:bgClr>
          </a:pattFill>
          <a:ln w="127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348" name="Line 346"/>
          <p:cNvSpPr>
            <a:spLocks noChangeShapeType="1"/>
          </p:cNvSpPr>
          <p:nvPr/>
        </p:nvSpPr>
        <p:spPr bwMode="auto">
          <a:xfrm flipV="1">
            <a:off x="7078663" y="2968624"/>
            <a:ext cx="415925" cy="82550"/>
          </a:xfrm>
          <a:prstGeom prst="line">
            <a:avLst/>
          </a:prstGeom>
          <a:noFill/>
          <a:ln w="38100">
            <a:solidFill>
              <a:schemeClr val="tx1"/>
            </a:solidFill>
            <a:round/>
            <a:headEnd/>
            <a:tailEnd/>
          </a:ln>
          <a:effectLst/>
        </p:spPr>
        <p:txBody>
          <a:bodyPr wrap="none" anchor="ctr">
            <a:prstTxWarp prst="textNoShape">
              <a:avLst/>
            </a:prstTxWarp>
          </a:bodyPr>
          <a:lstStyle/>
          <a:p>
            <a:endParaRPr lang="en-US"/>
          </a:p>
        </p:txBody>
      </p:sp>
      <p:sp>
        <p:nvSpPr>
          <p:cNvPr id="349" name="Line 347"/>
          <p:cNvSpPr>
            <a:spLocks noChangeShapeType="1"/>
          </p:cNvSpPr>
          <p:nvPr/>
        </p:nvSpPr>
        <p:spPr bwMode="auto">
          <a:xfrm flipV="1">
            <a:off x="7508875" y="2260599"/>
            <a:ext cx="428625" cy="730250"/>
          </a:xfrm>
          <a:prstGeom prst="line">
            <a:avLst/>
          </a:prstGeom>
          <a:noFill/>
          <a:ln w="38100">
            <a:solidFill>
              <a:schemeClr val="tx1"/>
            </a:solidFill>
            <a:round/>
            <a:headEnd/>
            <a:tailEnd/>
          </a:ln>
          <a:effectLst/>
        </p:spPr>
        <p:txBody>
          <a:bodyPr wrap="none" anchor="ctr">
            <a:prstTxWarp prst="textNoShape">
              <a:avLst/>
            </a:prstTxWarp>
          </a:bodyPr>
          <a:lstStyle/>
          <a:p>
            <a:endParaRPr lang="en-US"/>
          </a:p>
        </p:txBody>
      </p:sp>
      <p:sp>
        <p:nvSpPr>
          <p:cNvPr id="350" name="Line 348"/>
          <p:cNvSpPr>
            <a:spLocks noChangeShapeType="1"/>
          </p:cNvSpPr>
          <p:nvPr/>
        </p:nvSpPr>
        <p:spPr bwMode="auto">
          <a:xfrm>
            <a:off x="5497513" y="1976437"/>
            <a:ext cx="227012" cy="760412"/>
          </a:xfrm>
          <a:prstGeom prst="line">
            <a:avLst/>
          </a:prstGeom>
          <a:noFill/>
          <a:ln w="38100">
            <a:solidFill>
              <a:schemeClr val="tx1"/>
            </a:solidFill>
            <a:round/>
            <a:headEnd/>
            <a:tailEnd/>
          </a:ln>
          <a:effectLst/>
        </p:spPr>
        <p:txBody>
          <a:bodyPr wrap="none" anchor="ctr">
            <a:prstTxWarp prst="textNoShape">
              <a:avLst/>
            </a:prstTxWarp>
          </a:bodyPr>
          <a:lstStyle/>
          <a:p>
            <a:endParaRPr lang="en-US"/>
          </a:p>
        </p:txBody>
      </p:sp>
      <p:sp>
        <p:nvSpPr>
          <p:cNvPr id="351" name="Line 349"/>
          <p:cNvSpPr>
            <a:spLocks noChangeShapeType="1"/>
          </p:cNvSpPr>
          <p:nvPr/>
        </p:nvSpPr>
        <p:spPr bwMode="auto">
          <a:xfrm>
            <a:off x="5732463" y="2744787"/>
            <a:ext cx="441325" cy="747712"/>
          </a:xfrm>
          <a:prstGeom prst="line">
            <a:avLst/>
          </a:prstGeom>
          <a:noFill/>
          <a:ln w="38100">
            <a:solidFill>
              <a:schemeClr val="tx1"/>
            </a:solidFill>
            <a:round/>
            <a:headEnd/>
            <a:tailEnd/>
          </a:ln>
          <a:effectLst/>
        </p:spPr>
        <p:txBody>
          <a:bodyPr wrap="none" anchor="ctr">
            <a:prstTxWarp prst="textNoShape">
              <a:avLst/>
            </a:prstTxWarp>
          </a:bodyPr>
          <a:lstStyle/>
          <a:p>
            <a:endParaRPr lang="en-US"/>
          </a:p>
        </p:txBody>
      </p:sp>
      <p:sp>
        <p:nvSpPr>
          <p:cNvPr id="352" name="Line 350"/>
          <p:cNvSpPr>
            <a:spLocks noChangeShapeType="1"/>
          </p:cNvSpPr>
          <p:nvPr/>
        </p:nvSpPr>
        <p:spPr bwMode="auto">
          <a:xfrm>
            <a:off x="6180138" y="3509962"/>
            <a:ext cx="431800" cy="114300"/>
          </a:xfrm>
          <a:prstGeom prst="line">
            <a:avLst/>
          </a:prstGeom>
          <a:noFill/>
          <a:ln w="38100">
            <a:solidFill>
              <a:schemeClr val="tx1"/>
            </a:solidFill>
            <a:round/>
            <a:headEnd/>
            <a:tailEnd/>
          </a:ln>
          <a:effectLst/>
        </p:spPr>
        <p:txBody>
          <a:bodyPr wrap="none" anchor="ctr">
            <a:prstTxWarp prst="textNoShape">
              <a:avLst/>
            </a:prstTxWarp>
          </a:bodyPr>
          <a:lstStyle/>
          <a:p>
            <a:endParaRPr lang="en-US"/>
          </a:p>
        </p:txBody>
      </p:sp>
      <p:sp>
        <p:nvSpPr>
          <p:cNvPr id="353" name="Line 351"/>
          <p:cNvSpPr>
            <a:spLocks noChangeShapeType="1"/>
          </p:cNvSpPr>
          <p:nvPr/>
        </p:nvSpPr>
        <p:spPr bwMode="auto">
          <a:xfrm flipV="1">
            <a:off x="6618288" y="3032124"/>
            <a:ext cx="434975" cy="623888"/>
          </a:xfrm>
          <a:prstGeom prst="line">
            <a:avLst/>
          </a:prstGeom>
          <a:noFill/>
          <a:ln w="38100">
            <a:solidFill>
              <a:schemeClr val="tx1"/>
            </a:solidFill>
            <a:round/>
            <a:headEnd/>
            <a:tailEnd/>
          </a:ln>
          <a:effectLst/>
        </p:spPr>
        <p:txBody>
          <a:bodyPr wrap="none" anchor="ctr">
            <a:prstTxWarp prst="textNoShape">
              <a:avLst/>
            </a:prstTxWarp>
          </a:bodyPr>
          <a:lstStyle/>
          <a:p>
            <a:endParaRPr lang="en-US"/>
          </a:p>
        </p:txBody>
      </p:sp>
      <p:sp>
        <p:nvSpPr>
          <p:cNvPr id="354" name="Line 352"/>
          <p:cNvSpPr>
            <a:spLocks noChangeShapeType="1"/>
          </p:cNvSpPr>
          <p:nvPr/>
        </p:nvSpPr>
        <p:spPr bwMode="auto">
          <a:xfrm flipV="1">
            <a:off x="7947025" y="2173287"/>
            <a:ext cx="442913" cy="130175"/>
          </a:xfrm>
          <a:prstGeom prst="line">
            <a:avLst/>
          </a:prstGeom>
          <a:noFill/>
          <a:ln w="38100">
            <a:solidFill>
              <a:schemeClr val="tx1"/>
            </a:solidFill>
            <a:round/>
            <a:headEnd/>
            <a:tailEnd/>
          </a:ln>
          <a:effectLst/>
        </p:spPr>
        <p:txBody>
          <a:bodyPr wrap="none" anchor="ctr">
            <a:prstTxWarp prst="textNoShape">
              <a:avLst/>
            </a:prstTxWarp>
          </a:bodyPr>
          <a:lstStyle/>
          <a:p>
            <a:endParaRPr lang="en-US"/>
          </a:p>
        </p:txBody>
      </p:sp>
      <p:sp>
        <p:nvSpPr>
          <p:cNvPr id="355" name="Line 353"/>
          <p:cNvSpPr>
            <a:spLocks noChangeShapeType="1"/>
          </p:cNvSpPr>
          <p:nvPr/>
        </p:nvSpPr>
        <p:spPr bwMode="auto">
          <a:xfrm>
            <a:off x="5621338" y="2381249"/>
            <a:ext cx="6350" cy="23813"/>
          </a:xfrm>
          <a:prstGeom prst="line">
            <a:avLst/>
          </a:prstGeom>
          <a:noFill/>
          <a:ln w="38100">
            <a:solidFill>
              <a:schemeClr val="tx1"/>
            </a:solidFill>
            <a:round/>
            <a:headEnd/>
            <a:tailEnd/>
          </a:ln>
          <a:effectLst/>
        </p:spPr>
        <p:txBody>
          <a:bodyPr wrap="none" anchor="ctr">
            <a:prstTxWarp prst="textNoShape">
              <a:avLst/>
            </a:prstTxWarp>
          </a:bodyPr>
          <a:lstStyle/>
          <a:p>
            <a:endParaRPr lang="en-US"/>
          </a:p>
        </p:txBody>
      </p:sp>
      <p:sp>
        <p:nvSpPr>
          <p:cNvPr id="356" name="Line 354"/>
          <p:cNvSpPr>
            <a:spLocks noChangeShapeType="1"/>
          </p:cNvSpPr>
          <p:nvPr/>
        </p:nvSpPr>
        <p:spPr bwMode="auto">
          <a:xfrm>
            <a:off x="5680075" y="2568574"/>
            <a:ext cx="3175" cy="7938"/>
          </a:xfrm>
          <a:prstGeom prst="line">
            <a:avLst/>
          </a:prstGeom>
          <a:noFill/>
          <a:ln w="38100">
            <a:solidFill>
              <a:schemeClr val="tx1"/>
            </a:solidFill>
            <a:round/>
            <a:headEnd/>
            <a:tailEnd/>
          </a:ln>
          <a:effectLst/>
        </p:spPr>
        <p:txBody>
          <a:bodyPr wrap="none" anchor="ctr">
            <a:prstTxWarp prst="textNoShape">
              <a:avLst/>
            </a:prstTxWarp>
          </a:bodyPr>
          <a:lstStyle/>
          <a:p>
            <a:endParaRPr lang="en-US"/>
          </a:p>
        </p:txBody>
      </p:sp>
      <p:sp>
        <p:nvSpPr>
          <p:cNvPr id="357" name="Line 355"/>
          <p:cNvSpPr>
            <a:spLocks noChangeShapeType="1"/>
          </p:cNvSpPr>
          <p:nvPr/>
        </p:nvSpPr>
        <p:spPr bwMode="auto">
          <a:xfrm>
            <a:off x="5780088" y="2833687"/>
            <a:ext cx="7937" cy="9525"/>
          </a:xfrm>
          <a:prstGeom prst="line">
            <a:avLst/>
          </a:prstGeom>
          <a:noFill/>
          <a:ln w="38100">
            <a:solidFill>
              <a:schemeClr val="tx1"/>
            </a:solidFill>
            <a:round/>
            <a:headEnd/>
            <a:tailEnd/>
          </a:ln>
          <a:effectLst/>
        </p:spPr>
        <p:txBody>
          <a:bodyPr wrap="none" anchor="ctr">
            <a:prstTxWarp prst="textNoShape">
              <a:avLst/>
            </a:prstTxWarp>
          </a:bodyPr>
          <a:lstStyle/>
          <a:p>
            <a:endParaRPr lang="en-US"/>
          </a:p>
        </p:txBody>
      </p:sp>
      <p:sp>
        <p:nvSpPr>
          <p:cNvPr id="358" name="Rectangle 356"/>
          <p:cNvSpPr>
            <a:spLocks noChangeArrowheads="1"/>
          </p:cNvSpPr>
          <p:nvPr/>
        </p:nvSpPr>
        <p:spPr bwMode="auto">
          <a:xfrm rot="16200000">
            <a:off x="4453731" y="3180556"/>
            <a:ext cx="828675" cy="363538"/>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b="1">
                <a:latin typeface="Times New Roman" pitchFamily="-111" charset="0"/>
              </a:rPr>
              <a:t>Fv/Fm</a:t>
            </a:r>
            <a:endParaRPr lang="en-US" b="1" baseline="30000">
              <a:latin typeface="Times New Roman" pitchFamily="-111" charset="0"/>
            </a:endParaRPr>
          </a:p>
        </p:txBody>
      </p:sp>
      <p:sp>
        <p:nvSpPr>
          <p:cNvPr id="359" name="Rectangle 357"/>
          <p:cNvSpPr>
            <a:spLocks noChangeArrowheads="1"/>
          </p:cNvSpPr>
          <p:nvPr/>
        </p:nvSpPr>
        <p:spPr bwMode="auto">
          <a:xfrm>
            <a:off x="8426450" y="4837112"/>
            <a:ext cx="282575"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eaLnBrk="0" hangingPunct="0"/>
            <a:r>
              <a:rPr lang="en-US" sz="1600">
                <a:latin typeface="Times New Roman" pitchFamily="-111" charset="0"/>
              </a:rPr>
              <a:t>0</a:t>
            </a:r>
          </a:p>
        </p:txBody>
      </p:sp>
      <p:sp>
        <p:nvSpPr>
          <p:cNvPr id="360" name="Rectangle 358"/>
          <p:cNvSpPr>
            <a:spLocks noChangeArrowheads="1"/>
          </p:cNvSpPr>
          <p:nvPr/>
        </p:nvSpPr>
        <p:spPr bwMode="auto">
          <a:xfrm>
            <a:off x="8361363" y="4035424"/>
            <a:ext cx="485775"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eaLnBrk="0" hangingPunct="0"/>
            <a:r>
              <a:rPr lang="en-US" sz="1600">
                <a:latin typeface="Times New Roman" pitchFamily="-111" charset="0"/>
              </a:rPr>
              <a:t>200</a:t>
            </a:r>
          </a:p>
        </p:txBody>
      </p:sp>
      <p:sp>
        <p:nvSpPr>
          <p:cNvPr id="361" name="Rectangle 359"/>
          <p:cNvSpPr>
            <a:spLocks noChangeArrowheads="1"/>
          </p:cNvSpPr>
          <p:nvPr/>
        </p:nvSpPr>
        <p:spPr bwMode="auto">
          <a:xfrm>
            <a:off x="8361363" y="3232149"/>
            <a:ext cx="485775"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eaLnBrk="0" hangingPunct="0"/>
            <a:r>
              <a:rPr lang="en-US" sz="1600">
                <a:latin typeface="Times New Roman" pitchFamily="-111" charset="0"/>
              </a:rPr>
              <a:t>400</a:t>
            </a:r>
          </a:p>
        </p:txBody>
      </p:sp>
      <p:sp>
        <p:nvSpPr>
          <p:cNvPr id="362" name="Rectangle 360"/>
          <p:cNvSpPr>
            <a:spLocks noChangeArrowheads="1"/>
          </p:cNvSpPr>
          <p:nvPr/>
        </p:nvSpPr>
        <p:spPr bwMode="auto">
          <a:xfrm>
            <a:off x="8361363" y="2432049"/>
            <a:ext cx="485775"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eaLnBrk="0" hangingPunct="0"/>
            <a:r>
              <a:rPr lang="en-US" sz="1600">
                <a:latin typeface="Times New Roman" pitchFamily="-111" charset="0"/>
              </a:rPr>
              <a:t>600</a:t>
            </a:r>
          </a:p>
        </p:txBody>
      </p:sp>
      <p:sp>
        <p:nvSpPr>
          <p:cNvPr id="363" name="Rectangle 361"/>
          <p:cNvSpPr>
            <a:spLocks noChangeArrowheads="1"/>
          </p:cNvSpPr>
          <p:nvPr/>
        </p:nvSpPr>
        <p:spPr bwMode="auto">
          <a:xfrm>
            <a:off x="8361363" y="1625599"/>
            <a:ext cx="485775"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eaLnBrk="0" hangingPunct="0"/>
            <a:r>
              <a:rPr lang="en-US" sz="1600">
                <a:latin typeface="Times New Roman" pitchFamily="-111" charset="0"/>
              </a:rPr>
              <a:t>800</a:t>
            </a:r>
          </a:p>
        </p:txBody>
      </p:sp>
      <p:sp>
        <p:nvSpPr>
          <p:cNvPr id="364" name="Line 362"/>
          <p:cNvSpPr>
            <a:spLocks noChangeShapeType="1"/>
          </p:cNvSpPr>
          <p:nvPr/>
        </p:nvSpPr>
        <p:spPr bwMode="auto">
          <a:xfrm flipV="1">
            <a:off x="8393113" y="1735137"/>
            <a:ext cx="0" cy="3400425"/>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365" name="Line 363"/>
          <p:cNvSpPr>
            <a:spLocks noChangeShapeType="1"/>
          </p:cNvSpPr>
          <p:nvPr/>
        </p:nvSpPr>
        <p:spPr bwMode="auto">
          <a:xfrm>
            <a:off x="6610350" y="1982787"/>
            <a:ext cx="0" cy="1535112"/>
          </a:xfrm>
          <a:prstGeom prst="line">
            <a:avLst/>
          </a:prstGeom>
          <a:noFill/>
          <a:ln w="38100">
            <a:solidFill>
              <a:schemeClr val="tx1"/>
            </a:solidFill>
            <a:round/>
            <a:headEnd type="triangle" w="med" len="med"/>
            <a:tailEnd type="triangle" w="med" len="med"/>
          </a:ln>
          <a:effectLst/>
        </p:spPr>
        <p:txBody>
          <a:bodyPr wrap="none" anchor="ctr">
            <a:prstTxWarp prst="textNoShape">
              <a:avLst/>
            </a:prstTxWarp>
          </a:bodyPr>
          <a:lstStyle/>
          <a:p>
            <a:endParaRPr lang="en-US"/>
          </a:p>
        </p:txBody>
      </p:sp>
      <p:sp>
        <p:nvSpPr>
          <p:cNvPr id="366" name="Text Box 364"/>
          <p:cNvSpPr txBox="1">
            <a:spLocks noChangeArrowheads="1"/>
          </p:cNvSpPr>
          <p:nvPr/>
        </p:nvSpPr>
        <p:spPr bwMode="auto">
          <a:xfrm>
            <a:off x="5392738" y="1741487"/>
            <a:ext cx="2811462" cy="304800"/>
          </a:xfrm>
          <a:prstGeom prst="rect">
            <a:avLst/>
          </a:prstGeom>
          <a:noFill/>
          <a:ln w="9525">
            <a:noFill/>
            <a:miter lim="800000"/>
            <a:headEnd/>
            <a:tailEnd/>
          </a:ln>
          <a:effectLst/>
        </p:spPr>
        <p:txBody>
          <a:bodyPr>
            <a:prstTxWarp prst="textNoShape">
              <a:avLst/>
            </a:prstTxWarp>
            <a:spAutoFit/>
          </a:bodyPr>
          <a:lstStyle/>
          <a:p>
            <a:pPr algn="ctr" eaLnBrk="0" hangingPunct="0"/>
            <a:r>
              <a:rPr lang="en-US" sz="1400" i="1">
                <a:latin typeface="Times New Roman" pitchFamily="-111" charset="0"/>
              </a:rPr>
              <a:t>Visible light downregulation</a:t>
            </a:r>
            <a:endParaRPr lang="en-US" sz="1400">
              <a:latin typeface="Times New Roman" pitchFamily="-111" charset="0"/>
            </a:endParaRPr>
          </a:p>
        </p:txBody>
      </p:sp>
      <p:sp>
        <p:nvSpPr>
          <p:cNvPr id="367" name="Line 365"/>
          <p:cNvSpPr>
            <a:spLocks noChangeShapeType="1"/>
          </p:cNvSpPr>
          <p:nvPr/>
        </p:nvSpPr>
        <p:spPr bwMode="auto">
          <a:xfrm>
            <a:off x="8196263" y="2289174"/>
            <a:ext cx="0" cy="461963"/>
          </a:xfrm>
          <a:prstGeom prst="line">
            <a:avLst/>
          </a:prstGeom>
          <a:noFill/>
          <a:ln w="38100">
            <a:solidFill>
              <a:schemeClr val="tx1"/>
            </a:solidFill>
            <a:round/>
            <a:headEnd type="triangle" w="med" len="med"/>
            <a:tailEnd type="triangle" w="med" len="med"/>
          </a:ln>
          <a:effectLst/>
        </p:spPr>
        <p:txBody>
          <a:bodyPr wrap="none" anchor="ctr">
            <a:prstTxWarp prst="textNoShape">
              <a:avLst/>
            </a:prstTxWarp>
          </a:bodyPr>
          <a:lstStyle/>
          <a:p>
            <a:endParaRPr lang="en-US"/>
          </a:p>
        </p:txBody>
      </p:sp>
      <p:sp>
        <p:nvSpPr>
          <p:cNvPr id="368" name="Text Box 366"/>
          <p:cNvSpPr txBox="1">
            <a:spLocks noChangeArrowheads="1"/>
          </p:cNvSpPr>
          <p:nvPr/>
        </p:nvSpPr>
        <p:spPr bwMode="auto">
          <a:xfrm>
            <a:off x="7331075" y="2779712"/>
            <a:ext cx="1584325" cy="517525"/>
          </a:xfrm>
          <a:prstGeom prst="rect">
            <a:avLst/>
          </a:prstGeom>
          <a:noFill/>
          <a:ln w="9525">
            <a:noFill/>
            <a:miter lim="800000"/>
            <a:headEnd/>
            <a:tailEnd/>
          </a:ln>
          <a:effectLst/>
        </p:spPr>
        <p:txBody>
          <a:bodyPr>
            <a:prstTxWarp prst="textNoShape">
              <a:avLst/>
            </a:prstTxWarp>
            <a:spAutoFit/>
          </a:bodyPr>
          <a:lstStyle/>
          <a:p>
            <a:pPr algn="ctr" eaLnBrk="0" hangingPunct="0"/>
            <a:r>
              <a:rPr lang="en-US" sz="1400" i="1">
                <a:latin typeface="Times New Roman" pitchFamily="-111" charset="0"/>
              </a:rPr>
              <a:t>UVB </a:t>
            </a:r>
          </a:p>
          <a:p>
            <a:pPr algn="ctr" eaLnBrk="0" hangingPunct="0"/>
            <a:r>
              <a:rPr lang="en-US" sz="1400" i="1">
                <a:latin typeface="Times New Roman" pitchFamily="-111" charset="0"/>
              </a:rPr>
              <a:t>damage</a:t>
            </a:r>
            <a:endParaRPr lang="en-US" sz="1400">
              <a:latin typeface="Times New Roman" pitchFamily="-111" charset="0"/>
            </a:endParaRPr>
          </a:p>
        </p:txBody>
      </p:sp>
      <p:sp>
        <p:nvSpPr>
          <p:cNvPr id="369" name="Text Box 367"/>
          <p:cNvSpPr txBox="1">
            <a:spLocks noChangeArrowheads="1"/>
          </p:cNvSpPr>
          <p:nvPr/>
        </p:nvSpPr>
        <p:spPr bwMode="auto">
          <a:xfrm rot="5400000">
            <a:off x="7940676" y="3205161"/>
            <a:ext cx="2011362" cy="366713"/>
          </a:xfrm>
          <a:prstGeom prst="rect">
            <a:avLst/>
          </a:prstGeom>
          <a:noFill/>
          <a:ln w="9525">
            <a:noFill/>
            <a:miter lim="800000"/>
            <a:headEnd/>
            <a:tailEnd/>
          </a:ln>
          <a:effectLst/>
        </p:spPr>
        <p:txBody>
          <a:bodyPr wrap="none">
            <a:prstTxWarp prst="textNoShape">
              <a:avLst/>
            </a:prstTxWarp>
            <a:spAutoFit/>
          </a:bodyPr>
          <a:lstStyle/>
          <a:p>
            <a:pPr eaLnBrk="0" hangingPunct="0"/>
            <a:r>
              <a:rPr lang="en-US" b="1">
                <a:latin typeface="Times New Roman" pitchFamily="-111" charset="0"/>
              </a:rPr>
              <a:t>PAR (</a:t>
            </a:r>
            <a:r>
              <a:rPr lang="en-US" b="1">
                <a:latin typeface="Symbol" pitchFamily="-111" charset="2"/>
              </a:rPr>
              <a:t>m</a:t>
            </a:r>
            <a:r>
              <a:rPr lang="en-US" b="1">
                <a:latin typeface="Times New Roman" pitchFamily="-111" charset="0"/>
              </a:rPr>
              <a:t>mol m</a:t>
            </a:r>
            <a:r>
              <a:rPr lang="en-US" b="1" baseline="30000">
                <a:latin typeface="Times New Roman" pitchFamily="-111" charset="0"/>
              </a:rPr>
              <a:t>-2</a:t>
            </a:r>
            <a:r>
              <a:rPr lang="en-US" b="1">
                <a:latin typeface="Times New Roman" pitchFamily="-111" charset="0"/>
              </a:rPr>
              <a:t> s</a:t>
            </a:r>
            <a:r>
              <a:rPr lang="en-US" b="1" baseline="30000">
                <a:latin typeface="Times New Roman" pitchFamily="-111" charset="0"/>
              </a:rPr>
              <a:t>-1</a:t>
            </a:r>
            <a:r>
              <a:rPr lang="en-US" b="1">
                <a:latin typeface="Times New Roman" pitchFamily="-111" charset="0"/>
              </a:rPr>
              <a:t>)</a:t>
            </a:r>
          </a:p>
        </p:txBody>
      </p:sp>
      <p:sp>
        <p:nvSpPr>
          <p:cNvPr id="370" name="Line 368"/>
          <p:cNvSpPr>
            <a:spLocks noChangeShapeType="1"/>
          </p:cNvSpPr>
          <p:nvPr/>
        </p:nvSpPr>
        <p:spPr bwMode="auto">
          <a:xfrm>
            <a:off x="5308600" y="4654549"/>
            <a:ext cx="441325" cy="0"/>
          </a:xfrm>
          <a:prstGeom prst="line">
            <a:avLst/>
          </a:prstGeom>
          <a:noFill/>
          <a:ln w="38100">
            <a:solidFill>
              <a:schemeClr val="tx1"/>
            </a:solidFill>
            <a:round/>
            <a:headEnd type="triangle" w="med" len="med"/>
            <a:tailEnd type="triangle" w="med" len="med"/>
          </a:ln>
          <a:effectLst/>
        </p:spPr>
        <p:txBody>
          <a:bodyPr wrap="none" anchor="ctr">
            <a:prstTxWarp prst="textNoShape">
              <a:avLst/>
            </a:prstTxWarp>
          </a:bodyPr>
          <a:lstStyle/>
          <a:p>
            <a:endParaRPr lang="en-US"/>
          </a:p>
        </p:txBody>
      </p:sp>
      <p:sp>
        <p:nvSpPr>
          <p:cNvPr id="371" name="Line 369"/>
          <p:cNvSpPr>
            <a:spLocks noChangeShapeType="1"/>
          </p:cNvSpPr>
          <p:nvPr/>
        </p:nvSpPr>
        <p:spPr bwMode="auto">
          <a:xfrm flipV="1">
            <a:off x="8013700" y="4643437"/>
            <a:ext cx="373063" cy="11112"/>
          </a:xfrm>
          <a:prstGeom prst="line">
            <a:avLst/>
          </a:prstGeom>
          <a:noFill/>
          <a:ln w="38100">
            <a:solidFill>
              <a:schemeClr val="tx1"/>
            </a:solidFill>
            <a:round/>
            <a:headEnd type="triangle" w="med" len="med"/>
            <a:tailEnd type="triangle" w="med" len="med"/>
          </a:ln>
          <a:effectLst/>
        </p:spPr>
        <p:txBody>
          <a:bodyPr wrap="none" anchor="ctr">
            <a:prstTxWarp prst="textNoShape">
              <a:avLst/>
            </a:prstTxWarp>
          </a:bodyPr>
          <a:lstStyle/>
          <a:p>
            <a:endParaRPr lang="en-US"/>
          </a:p>
        </p:txBody>
      </p:sp>
      <p:grpSp>
        <p:nvGrpSpPr>
          <p:cNvPr id="372" name="Group 370"/>
          <p:cNvGrpSpPr>
            <a:grpSpLocks/>
          </p:cNvGrpSpPr>
          <p:nvPr/>
        </p:nvGrpSpPr>
        <p:grpSpPr bwMode="auto">
          <a:xfrm>
            <a:off x="5281613" y="736599"/>
            <a:ext cx="2089150" cy="871538"/>
            <a:chOff x="4389" y="528"/>
            <a:chExt cx="1395" cy="549"/>
          </a:xfrm>
        </p:grpSpPr>
        <p:sp>
          <p:nvSpPr>
            <p:cNvPr id="373" name="Rectangle 371"/>
            <p:cNvSpPr>
              <a:spLocks noChangeArrowheads="1"/>
            </p:cNvSpPr>
            <p:nvPr/>
          </p:nvSpPr>
          <p:spPr bwMode="auto">
            <a:xfrm>
              <a:off x="4517" y="867"/>
              <a:ext cx="1267" cy="210"/>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b="1">
                  <a:effectLst>
                    <a:outerShdw blurRad="38100" dist="38100" dir="2700000" algn="tl">
                      <a:srgbClr val="DDDDDD"/>
                    </a:outerShdw>
                  </a:effectLst>
                  <a:latin typeface="Times New Roman" pitchFamily="-111" charset="0"/>
                </a:rPr>
                <a:t>UVB + UVA + PAR</a:t>
              </a:r>
            </a:p>
          </p:txBody>
        </p:sp>
        <p:sp>
          <p:nvSpPr>
            <p:cNvPr id="374" name="Rectangle 372"/>
            <p:cNvSpPr>
              <a:spLocks noChangeArrowheads="1"/>
            </p:cNvSpPr>
            <p:nvPr/>
          </p:nvSpPr>
          <p:spPr bwMode="auto">
            <a:xfrm>
              <a:off x="4517" y="698"/>
              <a:ext cx="836" cy="210"/>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b="1">
                  <a:effectLst>
                    <a:outerShdw blurRad="38100" dist="38100" dir="2700000" algn="tl">
                      <a:srgbClr val="DDDDDD"/>
                    </a:outerShdw>
                  </a:effectLst>
                  <a:latin typeface="Times New Roman" pitchFamily="-111" charset="0"/>
                </a:rPr>
                <a:t>UVA + PAR</a:t>
              </a:r>
            </a:p>
          </p:txBody>
        </p:sp>
        <p:sp>
          <p:nvSpPr>
            <p:cNvPr id="375" name="Rectangle 373"/>
            <p:cNvSpPr>
              <a:spLocks noChangeArrowheads="1"/>
            </p:cNvSpPr>
            <p:nvPr/>
          </p:nvSpPr>
          <p:spPr bwMode="auto">
            <a:xfrm>
              <a:off x="4517" y="528"/>
              <a:ext cx="398" cy="210"/>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b="1">
                  <a:effectLst>
                    <a:outerShdw blurRad="38100" dist="38100" dir="2700000" algn="tl">
                      <a:srgbClr val="DDDDDD"/>
                    </a:outerShdw>
                  </a:effectLst>
                  <a:latin typeface="Times New Roman" pitchFamily="-111" charset="0"/>
                </a:rPr>
                <a:t>PAR</a:t>
              </a:r>
            </a:p>
          </p:txBody>
        </p:sp>
        <p:sp>
          <p:nvSpPr>
            <p:cNvPr id="376" name="Line 374"/>
            <p:cNvSpPr>
              <a:spLocks noChangeShapeType="1"/>
            </p:cNvSpPr>
            <p:nvPr/>
          </p:nvSpPr>
          <p:spPr bwMode="auto">
            <a:xfrm>
              <a:off x="4389" y="626"/>
              <a:ext cx="143" cy="0"/>
            </a:xfrm>
            <a:prstGeom prst="line">
              <a:avLst/>
            </a:prstGeom>
            <a:noFill/>
            <a:ln w="38100">
              <a:solidFill>
                <a:schemeClr val="tx1"/>
              </a:solidFill>
              <a:round/>
              <a:headEnd/>
              <a:tailEnd/>
            </a:ln>
            <a:effectLst/>
          </p:spPr>
          <p:txBody>
            <a:bodyPr wrap="none" anchor="ctr">
              <a:prstTxWarp prst="textNoShape">
                <a:avLst/>
              </a:prstTxWarp>
            </a:bodyPr>
            <a:lstStyle/>
            <a:p>
              <a:endParaRPr lang="en-US"/>
            </a:p>
          </p:txBody>
        </p:sp>
        <p:sp>
          <p:nvSpPr>
            <p:cNvPr id="377" name="Line 375"/>
            <p:cNvSpPr>
              <a:spLocks noChangeShapeType="1"/>
            </p:cNvSpPr>
            <p:nvPr/>
          </p:nvSpPr>
          <p:spPr bwMode="auto">
            <a:xfrm>
              <a:off x="4394" y="801"/>
              <a:ext cx="142" cy="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378" name="Line 376"/>
            <p:cNvSpPr>
              <a:spLocks noChangeShapeType="1"/>
            </p:cNvSpPr>
            <p:nvPr/>
          </p:nvSpPr>
          <p:spPr bwMode="auto">
            <a:xfrm>
              <a:off x="4399" y="969"/>
              <a:ext cx="142" cy="0"/>
            </a:xfrm>
            <a:prstGeom prst="line">
              <a:avLst/>
            </a:prstGeom>
            <a:noFill/>
            <a:ln w="28575">
              <a:solidFill>
                <a:schemeClr val="tx1"/>
              </a:solidFill>
              <a:prstDash val="sysDot"/>
              <a:round/>
              <a:headEnd/>
              <a:tailEnd/>
            </a:ln>
            <a:effectLst/>
          </p:spPr>
          <p:txBody>
            <a:bodyPr wrap="none" anchor="ctr">
              <a:prstTxWarp prst="textNoShape">
                <a:avLst/>
              </a:prstTxWarp>
            </a:bodyPr>
            <a:lstStyle/>
            <a:p>
              <a:endParaRPr lang="en-US"/>
            </a:p>
          </p:txBody>
        </p:sp>
      </p:grpSp>
      <p:sp>
        <p:nvSpPr>
          <p:cNvPr id="379" name="Rectangle 377"/>
          <p:cNvSpPr>
            <a:spLocks noChangeArrowheads="1"/>
          </p:cNvSpPr>
          <p:nvPr/>
        </p:nvSpPr>
        <p:spPr bwMode="auto">
          <a:xfrm>
            <a:off x="5268913" y="4332287"/>
            <a:ext cx="758825" cy="304800"/>
          </a:xfrm>
          <a:prstGeom prst="rect">
            <a:avLst/>
          </a:prstGeom>
          <a:noFill/>
          <a:ln w="9525">
            <a:noFill/>
            <a:miter lim="800000"/>
            <a:headEnd/>
            <a:tailEnd/>
          </a:ln>
          <a:effectLst/>
        </p:spPr>
        <p:txBody>
          <a:bodyPr wrap="none">
            <a:prstTxWarp prst="textNoShape">
              <a:avLst/>
            </a:prstTxWarp>
            <a:spAutoFit/>
          </a:bodyPr>
          <a:lstStyle/>
          <a:p>
            <a:pPr eaLnBrk="0" hangingPunct="0"/>
            <a:r>
              <a:rPr lang="en-US" sz="1400" b="1" i="1">
                <a:latin typeface="Times New Roman" pitchFamily="-111" charset="0"/>
              </a:rPr>
              <a:t>I</a:t>
            </a:r>
            <a:r>
              <a:rPr lang="en-US" sz="1400" b="1" i="1" baseline="-25000">
                <a:latin typeface="Times New Roman" pitchFamily="-111" charset="0"/>
              </a:rPr>
              <a:t>k</a:t>
            </a:r>
            <a:r>
              <a:rPr lang="en-US" sz="1400" b="1" i="1">
                <a:latin typeface="Times New Roman" pitchFamily="-111" charset="0"/>
              </a:rPr>
              <a:t>&gt;PAR</a:t>
            </a:r>
          </a:p>
        </p:txBody>
      </p:sp>
      <p:sp>
        <p:nvSpPr>
          <p:cNvPr id="380" name="Rectangle 378"/>
          <p:cNvSpPr>
            <a:spLocks noChangeArrowheads="1"/>
          </p:cNvSpPr>
          <p:nvPr/>
        </p:nvSpPr>
        <p:spPr bwMode="auto">
          <a:xfrm>
            <a:off x="7718425" y="4303712"/>
            <a:ext cx="758825" cy="304800"/>
          </a:xfrm>
          <a:prstGeom prst="rect">
            <a:avLst/>
          </a:prstGeom>
          <a:noFill/>
          <a:ln w="9525">
            <a:noFill/>
            <a:miter lim="800000"/>
            <a:headEnd/>
            <a:tailEnd/>
          </a:ln>
          <a:effectLst/>
        </p:spPr>
        <p:txBody>
          <a:bodyPr wrap="none">
            <a:prstTxWarp prst="textNoShape">
              <a:avLst/>
            </a:prstTxWarp>
            <a:spAutoFit/>
          </a:bodyPr>
          <a:lstStyle/>
          <a:p>
            <a:pPr eaLnBrk="0" hangingPunct="0"/>
            <a:r>
              <a:rPr lang="en-US" sz="1400" b="1" i="1">
                <a:latin typeface="Times New Roman" pitchFamily="-111" charset="0"/>
              </a:rPr>
              <a:t>I</a:t>
            </a:r>
            <a:r>
              <a:rPr lang="en-US" sz="1400" b="1" i="1" baseline="-25000">
                <a:latin typeface="Times New Roman" pitchFamily="-111" charset="0"/>
              </a:rPr>
              <a:t>k</a:t>
            </a:r>
            <a:r>
              <a:rPr lang="en-US" sz="1400" b="1" i="1">
                <a:latin typeface="Times New Roman" pitchFamily="-111" charset="0"/>
              </a:rPr>
              <a:t>&gt;PAR</a:t>
            </a:r>
          </a:p>
        </p:txBody>
      </p:sp>
      <p:sp>
        <p:nvSpPr>
          <p:cNvPr id="382" name="Rectangle 380"/>
          <p:cNvSpPr>
            <a:spLocks noChangeArrowheads="1"/>
          </p:cNvSpPr>
          <p:nvPr/>
        </p:nvSpPr>
        <p:spPr bwMode="auto">
          <a:xfrm>
            <a:off x="5334000" y="1803399"/>
            <a:ext cx="381000" cy="304800"/>
          </a:xfrm>
          <a:prstGeom prst="rect">
            <a:avLst/>
          </a:prstGeom>
          <a:solidFill>
            <a:schemeClr val="bg1"/>
          </a:solidFill>
          <a:ln w="9525">
            <a:solidFill>
              <a:schemeClr val="bg1"/>
            </a:solidFill>
            <a:miter lim="800000"/>
            <a:headEnd/>
            <a:tailEnd/>
          </a:ln>
          <a:effectLst/>
        </p:spPr>
        <p:txBody>
          <a:bodyPr wrap="none" anchor="ctr">
            <a:prstTxWarp prst="textNoShape">
              <a:avLst/>
            </a:prstTxWarp>
          </a:bodyPr>
          <a:lstStyle/>
          <a:p>
            <a:endParaRPr lang="en-US"/>
          </a:p>
        </p:txBody>
      </p:sp>
      <p:sp>
        <p:nvSpPr>
          <p:cNvPr id="384" name="TextBox 383"/>
          <p:cNvSpPr txBox="1"/>
          <p:nvPr/>
        </p:nvSpPr>
        <p:spPr>
          <a:xfrm>
            <a:off x="1052875" y="367267"/>
            <a:ext cx="2545626" cy="369332"/>
          </a:xfrm>
          <a:prstGeom prst="rect">
            <a:avLst/>
          </a:prstGeom>
          <a:noFill/>
        </p:spPr>
        <p:txBody>
          <a:bodyPr wrap="none" rtlCol="0">
            <a:spAutoFit/>
          </a:bodyPr>
          <a:lstStyle/>
          <a:p>
            <a:r>
              <a:rPr lang="en-US" dirty="0" smtClean="0"/>
              <a:t>Physiological response</a:t>
            </a:r>
            <a:endParaRPr lang="en-US" dirty="0"/>
          </a:p>
        </p:txBody>
      </p:sp>
      <p:sp>
        <p:nvSpPr>
          <p:cNvPr id="385" name="TextBox 384"/>
          <p:cNvSpPr txBox="1"/>
          <p:nvPr/>
        </p:nvSpPr>
        <p:spPr>
          <a:xfrm>
            <a:off x="5742482" y="335001"/>
            <a:ext cx="2378476" cy="369332"/>
          </a:xfrm>
          <a:prstGeom prst="rect">
            <a:avLst/>
          </a:prstGeom>
          <a:noFill/>
        </p:spPr>
        <p:txBody>
          <a:bodyPr wrap="none" rtlCol="0">
            <a:spAutoFit/>
          </a:bodyPr>
          <a:lstStyle/>
          <a:p>
            <a:r>
              <a:rPr lang="en-US" dirty="0" smtClean="0"/>
              <a:t>Environmental Stress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8" name="Picture 2" descr="Falkowski_et_al_1991_F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038" y="500063"/>
            <a:ext cx="6596062" cy="5565775"/>
          </a:xfrm>
          <a:prstGeom prst="rect">
            <a:avLst/>
          </a:prstGeom>
          <a:noFill/>
          <a:extLst>
            <a:ext uri="{909E8E84-426E-40dd-AFC4-6F175D3DCCD1}">
              <a14:hiddenFill xmlns:a14="http://schemas.microsoft.com/office/drawing/2010/main">
                <a:solidFill>
                  <a:srgbClr val="FFFFFF"/>
                </a:solidFill>
              </a14:hiddenFill>
            </a:ext>
          </a:extLst>
        </p:spPr>
      </p:pic>
      <p:sp>
        <p:nvSpPr>
          <p:cNvPr id="362499" name="Text Box 3"/>
          <p:cNvSpPr txBox="1">
            <a:spLocks noChangeArrowheads="1"/>
          </p:cNvSpPr>
          <p:nvPr/>
        </p:nvSpPr>
        <p:spPr bwMode="auto">
          <a:xfrm>
            <a:off x="6023005" y="113269"/>
            <a:ext cx="308289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GB" dirty="0" err="1">
                <a:latin typeface="Times New Roman" charset="0"/>
              </a:rPr>
              <a:t>Falkowski</a:t>
            </a:r>
            <a:r>
              <a:rPr lang="en-GB" dirty="0">
                <a:latin typeface="Times New Roman" charset="0"/>
              </a:rPr>
              <a:t> </a:t>
            </a:r>
            <a:r>
              <a:rPr lang="en-GB" i="1" dirty="0">
                <a:latin typeface="Times New Roman" charset="0"/>
              </a:rPr>
              <a:t>et al.</a:t>
            </a:r>
            <a:r>
              <a:rPr lang="en-GB" dirty="0">
                <a:latin typeface="Times New Roman" charset="0"/>
              </a:rPr>
              <a:t> (1991)  Nature</a:t>
            </a:r>
          </a:p>
        </p:txBody>
      </p:sp>
    </p:spTree>
    <p:extLst>
      <p:ext uri="{BB962C8B-B14F-4D97-AF65-F5344CB8AC3E}">
        <p14:creationId xmlns:p14="http://schemas.microsoft.com/office/powerpoint/2010/main" val="3437761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1423450" y="0"/>
            <a:ext cx="6365875" cy="1143000"/>
          </a:xfrm>
          <a:prstGeom prst="rect">
            <a:avLst/>
          </a:prstGeom>
          <a:noFill/>
          <a:ln w="12700">
            <a:noFill/>
            <a:miter lim="800000"/>
            <a:headEnd/>
            <a:tailEnd/>
          </a:ln>
          <a:effectLst/>
        </p:spPr>
        <p:txBody>
          <a:bodyPr lIns="90488" tIns="44450" rIns="90488" bIns="44450" anchor="ctr">
            <a:prstTxWarp prst="textNoShape">
              <a:avLst/>
            </a:prstTxWarp>
          </a:bodyPr>
          <a:lstStyle/>
          <a:p>
            <a:pPr algn="ctr" eaLnBrk="0" hangingPunct="0">
              <a:lnSpc>
                <a:spcPct val="90000"/>
              </a:lnSpc>
            </a:pPr>
            <a:r>
              <a:rPr lang="en-US" sz="3600" b="1" dirty="0">
                <a:solidFill>
                  <a:srgbClr val="FF0000"/>
                </a:solidFill>
                <a:effectDag name="">
                  <a:cont type="tree" name="">
                    <a:effect ref="fillLine"/>
                    <a:outerShdw dist="38100" dir="13500000" algn="br">
                      <a:srgbClr val="E5E5E5"/>
                    </a:outerShdw>
                  </a:cont>
                  <a:cont type="tree" name="">
                    <a:effect ref="fillLine"/>
                    <a:outerShdw dist="38100" dir="2700000" algn="tl">
                      <a:srgbClr val="5B5B5B"/>
                    </a:outerShdw>
                  </a:cont>
                  <a:effect ref="fillLine"/>
                </a:effectDag>
              </a:rPr>
              <a:t>Fluorescence:  The Basics</a:t>
            </a:r>
          </a:p>
        </p:txBody>
      </p:sp>
      <p:graphicFrame>
        <p:nvGraphicFramePr>
          <p:cNvPr id="6" name="Object 3"/>
          <p:cNvGraphicFramePr>
            <a:graphicFrameLocks/>
          </p:cNvGraphicFramePr>
          <p:nvPr/>
        </p:nvGraphicFramePr>
        <p:xfrm>
          <a:off x="5664200" y="1312333"/>
          <a:ext cx="3200400" cy="3987800"/>
        </p:xfrm>
        <a:graphic>
          <a:graphicData uri="http://schemas.openxmlformats.org/presentationml/2006/ole">
            <mc:AlternateContent xmlns:mc="http://schemas.openxmlformats.org/markup-compatibility/2006">
              <mc:Choice xmlns:v="urn:schemas-microsoft-com:vml" Requires="v">
                <p:oleObj spid="_x0000_s85019" name="Equation" r:id="rId3" imgW="2882900" imgH="3187700" progId="Equation.3">
                  <p:embed/>
                </p:oleObj>
              </mc:Choice>
              <mc:Fallback>
                <p:oleObj name="Equation" r:id="rId3" imgW="2882900" imgH="3187700" progId="Equation.3">
                  <p:embed/>
                  <p:pic>
                    <p:nvPicPr>
                      <p:cNvPr id="0"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4200" y="1312333"/>
                        <a:ext cx="3200400" cy="3987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 name="Rectangle 7"/>
          <p:cNvSpPr/>
          <p:nvPr/>
        </p:nvSpPr>
        <p:spPr>
          <a:xfrm>
            <a:off x="702742" y="1380059"/>
            <a:ext cx="4572000" cy="3725333"/>
          </a:xfrm>
          <a:prstGeom prst="rect">
            <a:avLst/>
          </a:prstGeom>
          <a:noFill/>
          <a:ln w="19050"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599276" y="5183197"/>
            <a:ext cx="620745" cy="369332"/>
          </a:xfrm>
          <a:prstGeom prst="rect">
            <a:avLst/>
          </a:prstGeom>
          <a:noFill/>
        </p:spPr>
        <p:txBody>
          <a:bodyPr wrap="none" rtlCol="0">
            <a:spAutoFit/>
          </a:bodyPr>
          <a:lstStyle/>
          <a:p>
            <a:r>
              <a:rPr lang="en-US" dirty="0" smtClean="0"/>
              <a:t>time</a:t>
            </a:r>
            <a:endParaRPr lang="en-US" dirty="0"/>
          </a:p>
        </p:txBody>
      </p:sp>
      <p:sp>
        <p:nvSpPr>
          <p:cNvPr id="10" name="TextBox 9"/>
          <p:cNvSpPr txBox="1"/>
          <p:nvPr/>
        </p:nvSpPr>
        <p:spPr>
          <a:xfrm rot="16200000">
            <a:off x="-801958" y="3057536"/>
            <a:ext cx="2481268" cy="369332"/>
          </a:xfrm>
          <a:prstGeom prst="rect">
            <a:avLst/>
          </a:prstGeom>
          <a:noFill/>
        </p:spPr>
        <p:txBody>
          <a:bodyPr wrap="none" rtlCol="0">
            <a:spAutoFit/>
          </a:bodyPr>
          <a:lstStyle/>
          <a:p>
            <a:r>
              <a:rPr lang="en-US" dirty="0" smtClean="0"/>
              <a:t>Fluorescence intensity</a:t>
            </a:r>
            <a:endParaRPr lang="en-US" dirty="0"/>
          </a:p>
        </p:txBody>
      </p:sp>
      <p:sp>
        <p:nvSpPr>
          <p:cNvPr id="13" name="Freeform 12"/>
          <p:cNvSpPr/>
          <p:nvPr/>
        </p:nvSpPr>
        <p:spPr>
          <a:xfrm>
            <a:off x="736600" y="1693333"/>
            <a:ext cx="4453467" cy="2810934"/>
          </a:xfrm>
          <a:custGeom>
            <a:avLst/>
            <a:gdLst>
              <a:gd name="connsiteX0" fmla="*/ 0 w 4453467"/>
              <a:gd name="connsiteY0" fmla="*/ 2794000 h 2810934"/>
              <a:gd name="connsiteX1" fmla="*/ 1388533 w 4453467"/>
              <a:gd name="connsiteY1" fmla="*/ 2810934 h 2810934"/>
              <a:gd name="connsiteX2" fmla="*/ 1371600 w 4453467"/>
              <a:gd name="connsiteY2" fmla="*/ 0 h 2810934"/>
              <a:gd name="connsiteX3" fmla="*/ 1583267 w 4453467"/>
              <a:gd name="connsiteY3" fmla="*/ 1253067 h 2810934"/>
              <a:gd name="connsiteX4" fmla="*/ 1778000 w 4453467"/>
              <a:gd name="connsiteY4" fmla="*/ 1498600 h 2810934"/>
              <a:gd name="connsiteX5" fmla="*/ 2082800 w 4453467"/>
              <a:gd name="connsiteY5" fmla="*/ 1642534 h 2810934"/>
              <a:gd name="connsiteX6" fmla="*/ 2429933 w 4453467"/>
              <a:gd name="connsiteY6" fmla="*/ 1794934 h 2810934"/>
              <a:gd name="connsiteX7" fmla="*/ 2895600 w 4453467"/>
              <a:gd name="connsiteY7" fmla="*/ 1752600 h 2810934"/>
              <a:gd name="connsiteX8" fmla="*/ 3293533 w 4453467"/>
              <a:gd name="connsiteY8" fmla="*/ 1938867 h 2810934"/>
              <a:gd name="connsiteX9" fmla="*/ 3733800 w 4453467"/>
              <a:gd name="connsiteY9" fmla="*/ 1718734 h 2810934"/>
              <a:gd name="connsiteX10" fmla="*/ 4233333 w 4453467"/>
              <a:gd name="connsiteY10" fmla="*/ 1862667 h 2810934"/>
              <a:gd name="connsiteX11" fmla="*/ 4453467 w 4453467"/>
              <a:gd name="connsiteY11" fmla="*/ 1718734 h 281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53467" h="2810934">
                <a:moveTo>
                  <a:pt x="0" y="2794000"/>
                </a:moveTo>
                <a:lnTo>
                  <a:pt x="1388533" y="2810934"/>
                </a:lnTo>
                <a:lnTo>
                  <a:pt x="1371600" y="0"/>
                </a:lnTo>
                <a:lnTo>
                  <a:pt x="1583267" y="1253067"/>
                </a:lnTo>
                <a:lnTo>
                  <a:pt x="1778000" y="1498600"/>
                </a:lnTo>
                <a:lnTo>
                  <a:pt x="2082800" y="1642534"/>
                </a:lnTo>
                <a:lnTo>
                  <a:pt x="2429933" y="1794934"/>
                </a:lnTo>
                <a:lnTo>
                  <a:pt x="2895600" y="1752600"/>
                </a:lnTo>
                <a:lnTo>
                  <a:pt x="3293533" y="1938867"/>
                </a:lnTo>
                <a:lnTo>
                  <a:pt x="3733800" y="1718734"/>
                </a:lnTo>
                <a:lnTo>
                  <a:pt x="4233333" y="1862667"/>
                </a:lnTo>
                <a:lnTo>
                  <a:pt x="4453467" y="1718734"/>
                </a:lnTo>
              </a:path>
            </a:pathLst>
          </a:cu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p:cNvSpPr txBox="1"/>
          <p:nvPr/>
        </p:nvSpPr>
        <p:spPr>
          <a:xfrm>
            <a:off x="1217823" y="4113504"/>
            <a:ext cx="411253" cy="369332"/>
          </a:xfrm>
          <a:prstGeom prst="rect">
            <a:avLst/>
          </a:prstGeom>
          <a:noFill/>
        </p:spPr>
        <p:txBody>
          <a:bodyPr wrap="none" rtlCol="0">
            <a:spAutoFit/>
          </a:bodyPr>
          <a:lstStyle/>
          <a:p>
            <a:r>
              <a:rPr lang="en-US" dirty="0" smtClean="0"/>
              <a:t>F</a:t>
            </a:r>
            <a:r>
              <a:rPr lang="en-US" baseline="-25000" dirty="0" smtClean="0"/>
              <a:t>0</a:t>
            </a:r>
            <a:endParaRPr lang="en-US" baseline="-25000" dirty="0"/>
          </a:p>
        </p:txBody>
      </p:sp>
      <p:sp>
        <p:nvSpPr>
          <p:cNvPr id="15" name="TextBox 14"/>
          <p:cNvSpPr txBox="1"/>
          <p:nvPr/>
        </p:nvSpPr>
        <p:spPr>
          <a:xfrm>
            <a:off x="1629076" y="1508667"/>
            <a:ext cx="453970" cy="369332"/>
          </a:xfrm>
          <a:prstGeom prst="rect">
            <a:avLst/>
          </a:prstGeom>
          <a:noFill/>
        </p:spPr>
        <p:txBody>
          <a:bodyPr wrap="none" rtlCol="0">
            <a:spAutoFit/>
          </a:bodyPr>
          <a:lstStyle/>
          <a:p>
            <a:r>
              <a:rPr lang="en-US" dirty="0" smtClean="0"/>
              <a:t>F</a:t>
            </a:r>
            <a:r>
              <a:rPr lang="en-US" baseline="-25000" dirty="0" smtClean="0"/>
              <a:t>m</a:t>
            </a:r>
            <a:endParaRPr lang="en-US" baseline="-25000" dirty="0"/>
          </a:p>
        </p:txBody>
      </p:sp>
      <p:sp>
        <p:nvSpPr>
          <p:cNvPr id="16" name="TextBox 15"/>
          <p:cNvSpPr txBox="1"/>
          <p:nvPr/>
        </p:nvSpPr>
        <p:spPr>
          <a:xfrm>
            <a:off x="4736097" y="3059668"/>
            <a:ext cx="368423" cy="369332"/>
          </a:xfrm>
          <a:prstGeom prst="rect">
            <a:avLst/>
          </a:prstGeom>
          <a:noFill/>
        </p:spPr>
        <p:txBody>
          <a:bodyPr wrap="none" rtlCol="0">
            <a:spAutoFit/>
          </a:bodyPr>
          <a:lstStyle/>
          <a:p>
            <a:r>
              <a:rPr lang="en-US" dirty="0" smtClean="0"/>
              <a:t>F</a:t>
            </a:r>
            <a:r>
              <a:rPr lang="en-US" baseline="-25000" dirty="0" smtClean="0"/>
              <a:t>t</a:t>
            </a:r>
            <a:endParaRPr lang="en-US" baseline="-25000" dirty="0"/>
          </a:p>
        </p:txBody>
      </p:sp>
      <p:cxnSp>
        <p:nvCxnSpPr>
          <p:cNvPr id="18" name="Straight Arrow Connector 17"/>
          <p:cNvCxnSpPr/>
          <p:nvPr/>
        </p:nvCxnSpPr>
        <p:spPr>
          <a:xfrm rot="16200000" flipV="1">
            <a:off x="1854848" y="3563819"/>
            <a:ext cx="938504" cy="160866"/>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243667" y="4134935"/>
            <a:ext cx="1788658" cy="369332"/>
          </a:xfrm>
          <a:prstGeom prst="rect">
            <a:avLst/>
          </a:prstGeom>
          <a:noFill/>
        </p:spPr>
        <p:txBody>
          <a:bodyPr wrap="none" rtlCol="0">
            <a:spAutoFit/>
          </a:bodyPr>
          <a:lstStyle/>
          <a:p>
            <a:r>
              <a:rPr lang="en-US" dirty="0" smtClean="0"/>
              <a:t>Saturating flash</a:t>
            </a:r>
            <a:endParaRPr lang="en-US" dirty="0"/>
          </a:p>
        </p:txBody>
      </p:sp>
      <p:cxnSp>
        <p:nvCxnSpPr>
          <p:cNvPr id="21" name="Straight Arrow Connector 20"/>
          <p:cNvCxnSpPr/>
          <p:nvPr/>
        </p:nvCxnSpPr>
        <p:spPr>
          <a:xfrm rot="5400000" flipH="1" flipV="1">
            <a:off x="2963374" y="3896810"/>
            <a:ext cx="431800" cy="158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13" idx="6"/>
          </p:cNvCxnSpPr>
          <p:nvPr/>
        </p:nvCxnSpPr>
        <p:spPr>
          <a:xfrm flipV="1">
            <a:off x="3166533" y="2675467"/>
            <a:ext cx="1588" cy="812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939548" y="2306135"/>
            <a:ext cx="483238" cy="369332"/>
          </a:xfrm>
          <a:prstGeom prst="rect">
            <a:avLst/>
          </a:prstGeom>
          <a:noFill/>
        </p:spPr>
        <p:txBody>
          <a:bodyPr wrap="none" rtlCol="0">
            <a:spAutoFit/>
          </a:bodyPr>
          <a:lstStyle/>
          <a:p>
            <a:r>
              <a:rPr lang="en-US" dirty="0" smtClean="0"/>
              <a:t>F</a:t>
            </a:r>
            <a:r>
              <a:rPr lang="en-US" baseline="-25000" dirty="0" smtClean="0"/>
              <a:t>m’</a:t>
            </a:r>
            <a:endParaRPr lang="en-US" baseline="-25000" dirty="0"/>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Isosceles Triangle 31"/>
          <p:cNvSpPr/>
          <p:nvPr/>
        </p:nvSpPr>
        <p:spPr>
          <a:xfrm flipV="1">
            <a:off x="5468404" y="2259955"/>
            <a:ext cx="3124200" cy="3478848"/>
          </a:xfrm>
          <a:prstGeom prst="triangle">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Arc 3"/>
          <p:cNvSpPr/>
          <p:nvPr/>
        </p:nvSpPr>
        <p:spPr>
          <a:xfrm flipH="1">
            <a:off x="2270290" y="2632483"/>
            <a:ext cx="1498600" cy="1481667"/>
          </a:xfrm>
          <a:prstGeom prst="arc">
            <a:avLst>
              <a:gd name="adj1" fmla="val 16863671"/>
              <a:gd name="adj2" fmla="val 19786028"/>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 name="Straight Connector 5"/>
          <p:cNvCxnSpPr>
            <a:stCxn id="4" idx="2"/>
          </p:cNvCxnSpPr>
          <p:nvPr/>
        </p:nvCxnSpPr>
        <p:spPr>
          <a:xfrm rot="5400000">
            <a:off x="1027075" y="3469875"/>
            <a:ext cx="1819756" cy="87426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a:stCxn id="4" idx="0"/>
          </p:cNvCxnSpPr>
          <p:nvPr/>
        </p:nvCxnSpPr>
        <p:spPr>
          <a:xfrm flipV="1">
            <a:off x="2877397" y="2632483"/>
            <a:ext cx="679826" cy="13462"/>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1364356" y="1684217"/>
            <a:ext cx="2192867" cy="3132666"/>
          </a:xfrm>
          <a:prstGeom prst="rect">
            <a:avLst/>
          </a:prstGeom>
          <a:noFill/>
          <a:ln w="285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029559" y="4896285"/>
            <a:ext cx="689048" cy="369332"/>
          </a:xfrm>
          <a:prstGeom prst="rect">
            <a:avLst/>
          </a:prstGeom>
          <a:noFill/>
        </p:spPr>
        <p:txBody>
          <a:bodyPr wrap="none" rtlCol="0">
            <a:spAutoFit/>
          </a:bodyPr>
          <a:lstStyle/>
          <a:p>
            <a:r>
              <a:rPr lang="en-US" dirty="0" smtClean="0"/>
              <a:t>Time</a:t>
            </a:r>
            <a:endParaRPr lang="en-US" dirty="0"/>
          </a:p>
        </p:txBody>
      </p:sp>
      <p:sp>
        <p:nvSpPr>
          <p:cNvPr id="12" name="TextBox 11"/>
          <p:cNvSpPr txBox="1"/>
          <p:nvPr/>
        </p:nvSpPr>
        <p:spPr>
          <a:xfrm rot="16200000">
            <a:off x="-71241" y="3184995"/>
            <a:ext cx="2006416" cy="369332"/>
          </a:xfrm>
          <a:prstGeom prst="rect">
            <a:avLst/>
          </a:prstGeom>
          <a:noFill/>
        </p:spPr>
        <p:txBody>
          <a:bodyPr wrap="none" rtlCol="0">
            <a:spAutoFit/>
          </a:bodyPr>
          <a:lstStyle/>
          <a:p>
            <a:r>
              <a:rPr lang="en-US" dirty="0" smtClean="0"/>
              <a:t>Fluorescence rise</a:t>
            </a:r>
            <a:endParaRPr lang="en-US" dirty="0"/>
          </a:p>
        </p:txBody>
      </p:sp>
      <p:sp>
        <p:nvSpPr>
          <p:cNvPr id="13" name="Right Triangle 12"/>
          <p:cNvSpPr/>
          <p:nvPr/>
        </p:nvSpPr>
        <p:spPr>
          <a:xfrm flipV="1">
            <a:off x="1465955" y="2751017"/>
            <a:ext cx="1075266" cy="2065866"/>
          </a:xfrm>
          <a:prstGeom prst="rtTriangle">
            <a:avLst/>
          </a:prstGeom>
          <a:noFill/>
          <a:ln w="381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rot="5400000">
            <a:off x="1340692" y="1716347"/>
            <a:ext cx="1486662" cy="372534"/>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49558" y="519018"/>
            <a:ext cx="2300530" cy="738664"/>
          </a:xfrm>
          <a:prstGeom prst="rect">
            <a:avLst/>
          </a:prstGeom>
          <a:noFill/>
        </p:spPr>
        <p:txBody>
          <a:bodyPr wrap="none" rtlCol="0">
            <a:spAutoFit/>
          </a:bodyPr>
          <a:lstStyle/>
          <a:p>
            <a:pPr algn="ctr"/>
            <a:r>
              <a:rPr lang="en-US" sz="1400" dirty="0" smtClean="0"/>
              <a:t>Integrated area is </a:t>
            </a:r>
          </a:p>
          <a:p>
            <a:pPr algn="ctr"/>
            <a:r>
              <a:rPr lang="en-US" sz="1400" dirty="0" smtClean="0"/>
              <a:t>reflection of the absorption</a:t>
            </a:r>
          </a:p>
          <a:p>
            <a:pPr algn="ctr"/>
            <a:r>
              <a:rPr lang="en-US" sz="1400" dirty="0" smtClean="0"/>
              <a:t>cross-section </a:t>
            </a:r>
            <a:endParaRPr lang="en-US" sz="1400" dirty="0"/>
          </a:p>
        </p:txBody>
      </p:sp>
      <p:cxnSp>
        <p:nvCxnSpPr>
          <p:cNvPr id="18" name="Straight Arrow Connector 17"/>
          <p:cNvCxnSpPr/>
          <p:nvPr/>
        </p:nvCxnSpPr>
        <p:spPr>
          <a:xfrm rot="5400000" flipH="1" flipV="1">
            <a:off x="1236527" y="5157993"/>
            <a:ext cx="523416" cy="158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849401" y="5563551"/>
            <a:ext cx="1300844" cy="369332"/>
          </a:xfrm>
          <a:prstGeom prst="rect">
            <a:avLst/>
          </a:prstGeom>
          <a:noFill/>
        </p:spPr>
        <p:txBody>
          <a:bodyPr wrap="none" rtlCol="0">
            <a:spAutoFit/>
          </a:bodyPr>
          <a:lstStyle/>
          <a:p>
            <a:r>
              <a:rPr lang="en-US" dirty="0" smtClean="0"/>
              <a:t>Flash is on</a:t>
            </a:r>
            <a:endParaRPr lang="en-US" dirty="0"/>
          </a:p>
        </p:txBody>
      </p:sp>
      <p:sp>
        <p:nvSpPr>
          <p:cNvPr id="31" name="Trapezoid 30"/>
          <p:cNvSpPr/>
          <p:nvPr/>
        </p:nvSpPr>
        <p:spPr>
          <a:xfrm flipV="1">
            <a:off x="6653741" y="2285356"/>
            <a:ext cx="770467" cy="3402645"/>
          </a:xfrm>
          <a:prstGeom prst="trapezoid">
            <a:avLst/>
          </a:prstGeom>
          <a:solidFill>
            <a:srgbClr val="00FF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594472" y="5518661"/>
            <a:ext cx="914400" cy="667266"/>
          </a:xfrm>
          <a:prstGeom prst="ellipse">
            <a:avLst/>
          </a:prstGeom>
          <a:solidFill>
            <a:srgbClr val="00804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RC2</a:t>
            </a:r>
            <a:endParaRPr lang="en-US" dirty="0"/>
          </a:p>
        </p:txBody>
      </p:sp>
      <p:sp>
        <p:nvSpPr>
          <p:cNvPr id="33" name="TextBox 32"/>
          <p:cNvSpPr txBox="1"/>
          <p:nvPr/>
        </p:nvSpPr>
        <p:spPr>
          <a:xfrm>
            <a:off x="6713591" y="1371755"/>
            <a:ext cx="659405" cy="923330"/>
          </a:xfrm>
          <a:prstGeom prst="rect">
            <a:avLst/>
          </a:prstGeom>
          <a:noFill/>
        </p:spPr>
        <p:txBody>
          <a:bodyPr wrap="none" rtlCol="0">
            <a:spAutoFit/>
          </a:bodyPr>
          <a:lstStyle/>
          <a:p>
            <a:r>
              <a:rPr lang="en-US" dirty="0" smtClean="0">
                <a:solidFill>
                  <a:srgbClr val="00FF80"/>
                </a:solidFill>
              </a:rPr>
              <a:t>High </a:t>
            </a:r>
          </a:p>
          <a:p>
            <a:r>
              <a:rPr lang="en-US" dirty="0" smtClean="0">
                <a:solidFill>
                  <a:srgbClr val="00FF80"/>
                </a:solidFill>
              </a:rPr>
              <a:t>light</a:t>
            </a:r>
          </a:p>
          <a:p>
            <a:r>
              <a:rPr lang="en-US" dirty="0" smtClean="0">
                <a:solidFill>
                  <a:srgbClr val="00FF80"/>
                </a:solidFill>
              </a:rPr>
              <a:t>cells</a:t>
            </a:r>
            <a:endParaRPr lang="en-US" dirty="0">
              <a:solidFill>
                <a:srgbClr val="00FF80"/>
              </a:solidFill>
            </a:endParaRPr>
          </a:p>
        </p:txBody>
      </p:sp>
      <p:sp>
        <p:nvSpPr>
          <p:cNvPr id="34" name="TextBox 33"/>
          <p:cNvSpPr txBox="1"/>
          <p:nvPr/>
        </p:nvSpPr>
        <p:spPr>
          <a:xfrm>
            <a:off x="5587933" y="1362026"/>
            <a:ext cx="659405" cy="923330"/>
          </a:xfrm>
          <a:prstGeom prst="rect">
            <a:avLst/>
          </a:prstGeom>
          <a:noFill/>
        </p:spPr>
        <p:txBody>
          <a:bodyPr wrap="none" rtlCol="0">
            <a:spAutoFit/>
          </a:bodyPr>
          <a:lstStyle/>
          <a:p>
            <a:r>
              <a:rPr lang="en-US" dirty="0" smtClean="0">
                <a:solidFill>
                  <a:srgbClr val="3366FF"/>
                </a:solidFill>
              </a:rPr>
              <a:t>Low</a:t>
            </a:r>
          </a:p>
          <a:p>
            <a:r>
              <a:rPr lang="en-US" dirty="0" smtClean="0">
                <a:solidFill>
                  <a:srgbClr val="3366FF"/>
                </a:solidFill>
              </a:rPr>
              <a:t>light</a:t>
            </a:r>
          </a:p>
          <a:p>
            <a:r>
              <a:rPr lang="en-US" dirty="0" smtClean="0">
                <a:solidFill>
                  <a:srgbClr val="3366FF"/>
                </a:solidFill>
              </a:rPr>
              <a:t>cells</a:t>
            </a:r>
            <a:endParaRPr lang="en-US" dirty="0">
              <a:solidFill>
                <a:srgbClr val="3366FF"/>
              </a:solidFill>
            </a:endParaRPr>
          </a:p>
        </p:txBody>
      </p:sp>
      <p:cxnSp>
        <p:nvCxnSpPr>
          <p:cNvPr id="36" name="Straight Connector 35"/>
          <p:cNvCxnSpPr>
            <a:stCxn id="13" idx="0"/>
          </p:cNvCxnSpPr>
          <p:nvPr/>
        </p:nvCxnSpPr>
        <p:spPr>
          <a:xfrm rot="5400000" flipH="1" flipV="1">
            <a:off x="1426120" y="2685780"/>
            <a:ext cx="2170938" cy="209126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5400000" flipH="1" flipV="1">
            <a:off x="1173368" y="2972400"/>
            <a:ext cx="2170938" cy="151802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V="1">
            <a:off x="2374083" y="3123550"/>
            <a:ext cx="643769" cy="8467"/>
          </a:xfrm>
          <a:prstGeom prst="straightConnector1">
            <a:avLst/>
          </a:prstGeom>
          <a:ln>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3009385" y="3301357"/>
            <a:ext cx="2019378" cy="646331"/>
          </a:xfrm>
          <a:prstGeom prst="rect">
            <a:avLst/>
          </a:prstGeom>
          <a:solidFill>
            <a:schemeClr val="accent3">
              <a:lumMod val="95000"/>
            </a:schemeClr>
          </a:solidFill>
        </p:spPr>
        <p:txBody>
          <a:bodyPr wrap="square" rtlCol="0">
            <a:spAutoFit/>
          </a:bodyPr>
          <a:lstStyle/>
          <a:p>
            <a:r>
              <a:rPr lang="en-US" dirty="0" smtClean="0">
                <a:solidFill>
                  <a:srgbClr val="FF0000"/>
                </a:solidFill>
              </a:rPr>
              <a:t>Photo-acclimation</a:t>
            </a:r>
          </a:p>
          <a:p>
            <a:endParaRPr lang="en-US" dirty="0">
              <a:solidFill>
                <a:srgbClr val="FF0000"/>
              </a:solidFill>
            </a:endParaRPr>
          </a:p>
        </p:txBody>
      </p:sp>
      <p:cxnSp>
        <p:nvCxnSpPr>
          <p:cNvPr id="46" name="Straight Arrow Connector 45"/>
          <p:cNvCxnSpPr/>
          <p:nvPr/>
        </p:nvCxnSpPr>
        <p:spPr>
          <a:xfrm rot="16200000" flipH="1">
            <a:off x="4649254" y="1271471"/>
            <a:ext cx="1456266" cy="140123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rot="16200000" flipH="1">
            <a:off x="5520806" y="1821287"/>
            <a:ext cx="1605467" cy="15240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rot="5400000">
            <a:off x="6693984" y="1821264"/>
            <a:ext cx="1392199" cy="23757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rot="5400000">
            <a:off x="7511248" y="1529421"/>
            <a:ext cx="1456294" cy="88531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6363307" y="448424"/>
            <a:ext cx="2019378" cy="646331"/>
          </a:xfrm>
          <a:prstGeom prst="rect">
            <a:avLst/>
          </a:prstGeom>
          <a:noFill/>
        </p:spPr>
        <p:txBody>
          <a:bodyPr wrap="square" rtlCol="0">
            <a:spAutoFit/>
          </a:bodyPr>
          <a:lstStyle/>
          <a:p>
            <a:r>
              <a:rPr lang="en-US" dirty="0" smtClean="0">
                <a:solidFill>
                  <a:srgbClr val="FF0000"/>
                </a:solidFill>
              </a:rPr>
              <a:t>Photons</a:t>
            </a:r>
          </a:p>
          <a:p>
            <a:endParaRPr lang="en-US" dirty="0">
              <a:solidFill>
                <a:srgbClr val="FF0000"/>
              </a:solidFill>
            </a:endParaRPr>
          </a:p>
        </p:txBody>
      </p:sp>
      <p:sp>
        <p:nvSpPr>
          <p:cNvPr id="55" name="TextBox 54"/>
          <p:cNvSpPr txBox="1"/>
          <p:nvPr/>
        </p:nvSpPr>
        <p:spPr>
          <a:xfrm>
            <a:off x="2810933" y="114300"/>
            <a:ext cx="3442018" cy="646331"/>
          </a:xfrm>
          <a:prstGeom prst="rect">
            <a:avLst/>
          </a:prstGeom>
          <a:noFill/>
        </p:spPr>
        <p:txBody>
          <a:bodyPr wrap="none" rtlCol="0">
            <a:spAutoFit/>
          </a:bodyPr>
          <a:lstStyle/>
          <a:p>
            <a:pPr algn="ctr"/>
            <a:r>
              <a:rPr lang="en-US" b="1" dirty="0" smtClean="0"/>
              <a:t>Other useful indices</a:t>
            </a:r>
          </a:p>
          <a:p>
            <a:pPr algn="ctr"/>
            <a:r>
              <a:rPr lang="en-US" b="1" dirty="0" smtClean="0"/>
              <a:t>FLUORESCENCE INDUCTION</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2987588" y="1196965"/>
            <a:ext cx="5655734" cy="3742267"/>
            <a:chOff x="296333" y="152399"/>
            <a:chExt cx="5655734" cy="3742267"/>
          </a:xfrm>
        </p:grpSpPr>
        <p:graphicFrame>
          <p:nvGraphicFramePr>
            <p:cNvPr id="4" name="Chart 3"/>
            <p:cNvGraphicFramePr>
              <a:graphicFrameLocks/>
            </p:cNvGraphicFramePr>
            <p:nvPr/>
          </p:nvGraphicFramePr>
          <p:xfrm>
            <a:off x="296333" y="152399"/>
            <a:ext cx="5655734" cy="3742267"/>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Straight Connector 5"/>
            <p:cNvCxnSpPr/>
            <p:nvPr/>
          </p:nvCxnSpPr>
          <p:spPr>
            <a:xfrm rot="5400000">
              <a:off x="1055024" y="2220778"/>
              <a:ext cx="51144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rot="5400000">
              <a:off x="2753914" y="1744524"/>
              <a:ext cx="517258"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a:off x="1856580" y="2057397"/>
              <a:ext cx="616489" cy="158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a:off x="3053949" y="1581540"/>
              <a:ext cx="765442" cy="15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a:off x="3937925" y="1653515"/>
              <a:ext cx="70776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5400000">
              <a:off x="5049182" y="1651395"/>
              <a:ext cx="171705"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5400000">
              <a:off x="929343" y="2248290"/>
              <a:ext cx="759629" cy="1590"/>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5400000">
              <a:off x="2688161" y="2258743"/>
              <a:ext cx="636866" cy="1854"/>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5400000">
              <a:off x="3007779" y="2561425"/>
              <a:ext cx="861230" cy="1854"/>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rot="5400000">
              <a:off x="3875613" y="2709592"/>
              <a:ext cx="818896" cy="10321"/>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5400000">
              <a:off x="5067297" y="2775211"/>
              <a:ext cx="124630" cy="6089"/>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rot="16200000">
              <a:off x="-558194" y="1897406"/>
              <a:ext cx="2609721" cy="307777"/>
            </a:xfrm>
            <a:prstGeom prst="rect">
              <a:avLst/>
            </a:prstGeom>
            <a:noFill/>
          </p:spPr>
          <p:txBody>
            <a:bodyPr wrap="none" rtlCol="0">
              <a:spAutoFit/>
            </a:bodyPr>
            <a:lstStyle/>
            <a:p>
              <a:r>
                <a:rPr lang="en-US" sz="1400" dirty="0" smtClean="0"/>
                <a:t>Fluorescence decay constants</a:t>
              </a:r>
              <a:endParaRPr lang="en-US" sz="1400" dirty="0"/>
            </a:p>
          </p:txBody>
        </p:sp>
        <p:sp>
          <p:nvSpPr>
            <p:cNvPr id="40" name="TextBox 39"/>
            <p:cNvSpPr txBox="1"/>
            <p:nvPr/>
          </p:nvSpPr>
          <p:spPr>
            <a:xfrm rot="10800000" flipV="1">
              <a:off x="2730373" y="3586889"/>
              <a:ext cx="1556836" cy="307777"/>
            </a:xfrm>
            <a:prstGeom prst="rect">
              <a:avLst/>
            </a:prstGeom>
            <a:noFill/>
          </p:spPr>
          <p:txBody>
            <a:bodyPr wrap="none" rtlCol="0">
              <a:spAutoFit/>
            </a:bodyPr>
            <a:lstStyle/>
            <a:p>
              <a:r>
                <a:rPr lang="en-US" sz="1400" dirty="0" smtClean="0"/>
                <a:t>Local time of day</a:t>
              </a:r>
              <a:endParaRPr lang="en-US" sz="1400" dirty="0"/>
            </a:p>
          </p:txBody>
        </p:sp>
      </p:grpSp>
      <p:sp>
        <p:nvSpPr>
          <p:cNvPr id="44" name="Rectangle 43"/>
          <p:cNvSpPr/>
          <p:nvPr/>
        </p:nvSpPr>
        <p:spPr>
          <a:xfrm>
            <a:off x="321733" y="1196965"/>
            <a:ext cx="2611967" cy="191319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1283685" y="3152528"/>
            <a:ext cx="689048" cy="369332"/>
          </a:xfrm>
          <a:prstGeom prst="rect">
            <a:avLst/>
          </a:prstGeom>
          <a:noFill/>
        </p:spPr>
        <p:txBody>
          <a:bodyPr wrap="none" rtlCol="0">
            <a:spAutoFit/>
          </a:bodyPr>
          <a:lstStyle/>
          <a:p>
            <a:r>
              <a:rPr lang="en-US" dirty="0" smtClean="0"/>
              <a:t>Time</a:t>
            </a:r>
            <a:endParaRPr lang="en-US" dirty="0"/>
          </a:p>
        </p:txBody>
      </p:sp>
      <p:sp>
        <p:nvSpPr>
          <p:cNvPr id="46" name="TextBox 45"/>
          <p:cNvSpPr txBox="1"/>
          <p:nvPr/>
        </p:nvSpPr>
        <p:spPr>
          <a:xfrm>
            <a:off x="2518833" y="292100"/>
            <a:ext cx="4425648" cy="646331"/>
          </a:xfrm>
          <a:prstGeom prst="rect">
            <a:avLst/>
          </a:prstGeom>
          <a:noFill/>
        </p:spPr>
        <p:txBody>
          <a:bodyPr wrap="none" rtlCol="0">
            <a:spAutoFit/>
          </a:bodyPr>
          <a:lstStyle/>
          <a:p>
            <a:pPr algn="ctr"/>
            <a:r>
              <a:rPr lang="en-US" b="1" dirty="0" smtClean="0"/>
              <a:t>Other useful indices</a:t>
            </a:r>
          </a:p>
          <a:p>
            <a:pPr algn="ctr"/>
            <a:r>
              <a:rPr lang="en-US" b="1" dirty="0" smtClean="0"/>
              <a:t>FLOURESCENCE DECAY CONSTANTS</a:t>
            </a:r>
            <a:endParaRPr lang="en-US" b="1" dirty="0"/>
          </a:p>
        </p:txBody>
      </p:sp>
      <p:sp>
        <p:nvSpPr>
          <p:cNvPr id="47" name="Freeform 46"/>
          <p:cNvSpPr/>
          <p:nvPr/>
        </p:nvSpPr>
        <p:spPr>
          <a:xfrm>
            <a:off x="520700" y="1308100"/>
            <a:ext cx="2413000" cy="1625600"/>
          </a:xfrm>
          <a:custGeom>
            <a:avLst/>
            <a:gdLst>
              <a:gd name="connsiteX0" fmla="*/ 0 w 2413000"/>
              <a:gd name="connsiteY0" fmla="*/ 0 h 1625600"/>
              <a:gd name="connsiteX1" fmla="*/ 101600 w 2413000"/>
              <a:gd name="connsiteY1" fmla="*/ 914400 h 1625600"/>
              <a:gd name="connsiteX2" fmla="*/ 165100 w 2413000"/>
              <a:gd name="connsiteY2" fmla="*/ 1295400 h 1625600"/>
              <a:gd name="connsiteX3" fmla="*/ 457200 w 2413000"/>
              <a:gd name="connsiteY3" fmla="*/ 1524000 h 1625600"/>
              <a:gd name="connsiteX4" fmla="*/ 1066800 w 2413000"/>
              <a:gd name="connsiteY4" fmla="*/ 1625600 h 1625600"/>
              <a:gd name="connsiteX5" fmla="*/ 2108200 w 2413000"/>
              <a:gd name="connsiteY5" fmla="*/ 1612900 h 1625600"/>
              <a:gd name="connsiteX6" fmla="*/ 2413000 w 2413000"/>
              <a:gd name="connsiteY6" fmla="*/ 157480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000" h="1625600">
                <a:moveTo>
                  <a:pt x="0" y="0"/>
                </a:moveTo>
                <a:lnTo>
                  <a:pt x="101600" y="914400"/>
                </a:lnTo>
                <a:lnTo>
                  <a:pt x="165100" y="1295400"/>
                </a:lnTo>
                <a:lnTo>
                  <a:pt x="457200" y="1524000"/>
                </a:lnTo>
                <a:lnTo>
                  <a:pt x="1066800" y="1625600"/>
                </a:lnTo>
                <a:lnTo>
                  <a:pt x="2108200" y="1612900"/>
                </a:lnTo>
                <a:lnTo>
                  <a:pt x="2413000" y="1574800"/>
                </a:lnTo>
              </a:path>
            </a:pathLst>
          </a:cu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9" name="Straight Arrow Connector 48"/>
          <p:cNvCxnSpPr/>
          <p:nvPr/>
        </p:nvCxnSpPr>
        <p:spPr>
          <a:xfrm rot="10800000">
            <a:off x="520702" y="1308101"/>
            <a:ext cx="977900" cy="48289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1457041" y="1582279"/>
            <a:ext cx="907482" cy="1200329"/>
          </a:xfrm>
          <a:prstGeom prst="rect">
            <a:avLst/>
          </a:prstGeom>
          <a:noFill/>
        </p:spPr>
        <p:txBody>
          <a:bodyPr wrap="none" rtlCol="0">
            <a:spAutoFit/>
          </a:bodyPr>
          <a:lstStyle/>
          <a:p>
            <a:pPr algn="ctr"/>
            <a:r>
              <a:rPr lang="en-US" dirty="0" smtClean="0"/>
              <a:t>Light </a:t>
            </a:r>
          </a:p>
          <a:p>
            <a:pPr algn="ctr"/>
            <a:r>
              <a:rPr lang="en-US" dirty="0" smtClean="0"/>
              <a:t>Flash</a:t>
            </a:r>
          </a:p>
          <a:p>
            <a:pPr algn="ctr"/>
            <a:r>
              <a:rPr lang="en-US" dirty="0" smtClean="0"/>
              <a:t>Turned </a:t>
            </a:r>
          </a:p>
          <a:p>
            <a:pPr algn="ctr"/>
            <a:r>
              <a:rPr lang="en-US" dirty="0" smtClean="0"/>
              <a:t>Off</a:t>
            </a:r>
          </a:p>
        </p:txBody>
      </p:sp>
      <p:sp>
        <p:nvSpPr>
          <p:cNvPr id="53" name="TextBox 52"/>
          <p:cNvSpPr txBox="1"/>
          <p:nvPr/>
        </p:nvSpPr>
        <p:spPr>
          <a:xfrm rot="16200000">
            <a:off x="-648102" y="1994801"/>
            <a:ext cx="1570337" cy="369332"/>
          </a:xfrm>
          <a:prstGeom prst="rect">
            <a:avLst/>
          </a:prstGeom>
          <a:noFill/>
        </p:spPr>
        <p:txBody>
          <a:bodyPr wrap="none" rtlCol="0">
            <a:spAutoFit/>
          </a:bodyPr>
          <a:lstStyle/>
          <a:p>
            <a:r>
              <a:rPr lang="en-US" dirty="0" smtClean="0"/>
              <a:t>Fluorescence</a:t>
            </a:r>
            <a:endParaRPr lang="en-US" dirty="0"/>
          </a:p>
        </p:txBody>
      </p:sp>
      <p:sp>
        <p:nvSpPr>
          <p:cNvPr id="54" name="TextBox 53"/>
          <p:cNvSpPr txBox="1"/>
          <p:nvPr/>
        </p:nvSpPr>
        <p:spPr>
          <a:xfrm>
            <a:off x="671153" y="5225499"/>
            <a:ext cx="518065" cy="369332"/>
          </a:xfrm>
          <a:prstGeom prst="rect">
            <a:avLst/>
          </a:prstGeom>
          <a:noFill/>
        </p:spPr>
        <p:txBody>
          <a:bodyPr wrap="none" rtlCol="0">
            <a:spAutoFit/>
          </a:bodyPr>
          <a:lstStyle/>
          <a:p>
            <a:r>
              <a:rPr lang="en-US" dirty="0" smtClean="0"/>
              <a:t>RC</a:t>
            </a:r>
            <a:endParaRPr lang="en-US" dirty="0"/>
          </a:p>
        </p:txBody>
      </p:sp>
      <p:sp>
        <p:nvSpPr>
          <p:cNvPr id="55" name="TextBox 54"/>
          <p:cNvSpPr txBox="1"/>
          <p:nvPr/>
        </p:nvSpPr>
        <p:spPr>
          <a:xfrm>
            <a:off x="1210870" y="4830732"/>
            <a:ext cx="723763" cy="369332"/>
          </a:xfrm>
          <a:prstGeom prst="rect">
            <a:avLst/>
          </a:prstGeom>
          <a:noFill/>
        </p:spPr>
        <p:txBody>
          <a:bodyPr wrap="none" rtlCol="0">
            <a:spAutoFit/>
          </a:bodyPr>
          <a:lstStyle/>
          <a:p>
            <a:r>
              <a:rPr lang="en-US" dirty="0" err="1" smtClean="0"/>
              <a:t>Pheo</a:t>
            </a:r>
            <a:endParaRPr lang="en-US" dirty="0"/>
          </a:p>
        </p:txBody>
      </p:sp>
      <p:sp>
        <p:nvSpPr>
          <p:cNvPr id="56" name="TextBox 55"/>
          <p:cNvSpPr txBox="1"/>
          <p:nvPr/>
        </p:nvSpPr>
        <p:spPr>
          <a:xfrm>
            <a:off x="1783030" y="4385165"/>
            <a:ext cx="492593" cy="369332"/>
          </a:xfrm>
          <a:prstGeom prst="rect">
            <a:avLst/>
          </a:prstGeom>
          <a:noFill/>
        </p:spPr>
        <p:txBody>
          <a:bodyPr wrap="none" rtlCol="0">
            <a:spAutoFit/>
          </a:bodyPr>
          <a:lstStyle/>
          <a:p>
            <a:r>
              <a:rPr lang="en-US" dirty="0" err="1" smtClean="0"/>
              <a:t>Qa</a:t>
            </a:r>
            <a:endParaRPr lang="en-US" dirty="0"/>
          </a:p>
        </p:txBody>
      </p:sp>
      <p:sp>
        <p:nvSpPr>
          <p:cNvPr id="57" name="TextBox 56"/>
          <p:cNvSpPr txBox="1"/>
          <p:nvPr/>
        </p:nvSpPr>
        <p:spPr>
          <a:xfrm>
            <a:off x="2272536" y="3926933"/>
            <a:ext cx="492593" cy="369332"/>
          </a:xfrm>
          <a:prstGeom prst="rect">
            <a:avLst/>
          </a:prstGeom>
          <a:noFill/>
        </p:spPr>
        <p:txBody>
          <a:bodyPr wrap="square" rtlCol="0">
            <a:spAutoFit/>
          </a:bodyPr>
          <a:lstStyle/>
          <a:p>
            <a:r>
              <a:rPr lang="en-US" dirty="0" err="1" smtClean="0"/>
              <a:t>Qb</a:t>
            </a:r>
            <a:endParaRPr lang="en-US" dirty="0"/>
          </a:p>
        </p:txBody>
      </p:sp>
      <p:cxnSp>
        <p:nvCxnSpPr>
          <p:cNvPr id="59" name="Straight Arrow Connector 58"/>
          <p:cNvCxnSpPr/>
          <p:nvPr/>
        </p:nvCxnSpPr>
        <p:spPr>
          <a:xfrm flipV="1">
            <a:off x="292100" y="5505966"/>
            <a:ext cx="379053" cy="37413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2" name="Chord 61"/>
          <p:cNvSpPr/>
          <p:nvPr/>
        </p:nvSpPr>
        <p:spPr>
          <a:xfrm>
            <a:off x="1871930" y="4015833"/>
            <a:ext cx="400606" cy="369332"/>
          </a:xfrm>
          <a:prstGeom prst="chord">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Chord 62"/>
          <p:cNvSpPr/>
          <p:nvPr/>
        </p:nvSpPr>
        <p:spPr>
          <a:xfrm>
            <a:off x="2399536" y="4446789"/>
            <a:ext cx="400606" cy="369332"/>
          </a:xfrm>
          <a:prstGeom prst="chord">
            <a:avLst/>
          </a:prstGeom>
          <a:solidFill>
            <a:srgbClr val="00FF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TextBox 63"/>
          <p:cNvSpPr txBox="1"/>
          <p:nvPr/>
        </p:nvSpPr>
        <p:spPr>
          <a:xfrm>
            <a:off x="2272536" y="3271302"/>
            <a:ext cx="791668" cy="369332"/>
          </a:xfrm>
          <a:prstGeom prst="rect">
            <a:avLst/>
          </a:prstGeom>
          <a:noFill/>
        </p:spPr>
        <p:txBody>
          <a:bodyPr wrap="square" rtlCol="0">
            <a:spAutoFit/>
          </a:bodyPr>
          <a:lstStyle/>
          <a:p>
            <a:r>
              <a:rPr lang="en-US" dirty="0" smtClean="0"/>
              <a:t>PQ</a:t>
            </a:r>
            <a:endParaRPr lang="en-US" dirty="0"/>
          </a:p>
        </p:txBody>
      </p:sp>
      <p:cxnSp>
        <p:nvCxnSpPr>
          <p:cNvPr id="66" name="Straight Arrow Connector 65"/>
          <p:cNvCxnSpPr/>
          <p:nvPr/>
        </p:nvCxnSpPr>
        <p:spPr>
          <a:xfrm flipV="1">
            <a:off x="2223683" y="4326655"/>
            <a:ext cx="252053" cy="18946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V="1">
            <a:off x="1581777" y="4702853"/>
            <a:ext cx="252053" cy="18946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V="1">
            <a:off x="1031632" y="5105330"/>
            <a:ext cx="252053" cy="18946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rot="16200000" flipV="1">
            <a:off x="2326924" y="3823924"/>
            <a:ext cx="372258" cy="1156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2310636" y="4752433"/>
            <a:ext cx="492593" cy="369332"/>
          </a:xfrm>
          <a:prstGeom prst="rect">
            <a:avLst/>
          </a:prstGeom>
          <a:noFill/>
        </p:spPr>
        <p:txBody>
          <a:bodyPr wrap="square" rtlCol="0">
            <a:spAutoFit/>
          </a:bodyPr>
          <a:lstStyle/>
          <a:p>
            <a:r>
              <a:rPr lang="en-US" dirty="0" smtClean="0"/>
              <a:t>D1</a:t>
            </a:r>
            <a:endParaRPr lang="en-US" dirty="0"/>
          </a:p>
        </p:txBody>
      </p:sp>
      <p:sp>
        <p:nvSpPr>
          <p:cNvPr id="73" name="TextBox 72"/>
          <p:cNvSpPr txBox="1"/>
          <p:nvPr/>
        </p:nvSpPr>
        <p:spPr>
          <a:xfrm>
            <a:off x="1480140" y="3881967"/>
            <a:ext cx="492593" cy="369332"/>
          </a:xfrm>
          <a:prstGeom prst="rect">
            <a:avLst/>
          </a:prstGeom>
          <a:noFill/>
        </p:spPr>
        <p:txBody>
          <a:bodyPr wrap="square" rtlCol="0">
            <a:spAutoFit/>
          </a:bodyPr>
          <a:lstStyle/>
          <a:p>
            <a:r>
              <a:rPr lang="en-US" dirty="0" smtClean="0"/>
              <a:t>D2</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p:cNvCxnSpPr/>
          <p:nvPr/>
        </p:nvCxnSpPr>
        <p:spPr>
          <a:xfrm flipV="1">
            <a:off x="1335845" y="3130203"/>
            <a:ext cx="2584450" cy="1905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rot="5400000" flipH="1" flipV="1">
            <a:off x="3863145" y="2006253"/>
            <a:ext cx="1181100" cy="10668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932995" y="3155603"/>
            <a:ext cx="1143000" cy="10414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3920295" y="3111153"/>
            <a:ext cx="1631950" cy="19050"/>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627945" y="2741821"/>
            <a:ext cx="1955784" cy="369332"/>
          </a:xfrm>
          <a:prstGeom prst="rect">
            <a:avLst/>
          </a:prstGeom>
          <a:noFill/>
        </p:spPr>
        <p:txBody>
          <a:bodyPr wrap="none" rtlCol="0">
            <a:spAutoFit/>
          </a:bodyPr>
          <a:lstStyle/>
          <a:p>
            <a:r>
              <a:rPr lang="en-US" dirty="0" smtClean="0"/>
              <a:t>Absorbed photon</a:t>
            </a:r>
            <a:endParaRPr lang="en-US" dirty="0"/>
          </a:p>
        </p:txBody>
      </p:sp>
      <p:sp>
        <p:nvSpPr>
          <p:cNvPr id="15" name="TextBox 14"/>
          <p:cNvSpPr txBox="1"/>
          <p:nvPr/>
        </p:nvSpPr>
        <p:spPr>
          <a:xfrm>
            <a:off x="5552245" y="2832437"/>
            <a:ext cx="2430097" cy="646331"/>
          </a:xfrm>
          <a:prstGeom prst="rect">
            <a:avLst/>
          </a:prstGeom>
          <a:noFill/>
        </p:spPr>
        <p:txBody>
          <a:bodyPr wrap="none" rtlCol="0">
            <a:spAutoFit/>
          </a:bodyPr>
          <a:lstStyle/>
          <a:p>
            <a:pPr algn="ctr"/>
            <a:r>
              <a:rPr lang="en-US" dirty="0" smtClean="0"/>
              <a:t>Charge stabilization &amp; </a:t>
            </a:r>
          </a:p>
          <a:p>
            <a:pPr algn="ctr"/>
            <a:r>
              <a:rPr lang="en-US" dirty="0" smtClean="0"/>
              <a:t>photosynthesis</a:t>
            </a:r>
            <a:endParaRPr lang="en-US" dirty="0"/>
          </a:p>
        </p:txBody>
      </p:sp>
      <p:sp>
        <p:nvSpPr>
          <p:cNvPr id="16" name="TextBox 15"/>
          <p:cNvSpPr txBox="1"/>
          <p:nvPr/>
        </p:nvSpPr>
        <p:spPr>
          <a:xfrm>
            <a:off x="4987095" y="1714669"/>
            <a:ext cx="672254" cy="369332"/>
          </a:xfrm>
          <a:prstGeom prst="rect">
            <a:avLst/>
          </a:prstGeom>
          <a:noFill/>
        </p:spPr>
        <p:txBody>
          <a:bodyPr wrap="none" rtlCol="0">
            <a:spAutoFit/>
          </a:bodyPr>
          <a:lstStyle/>
          <a:p>
            <a:pPr algn="ctr"/>
            <a:r>
              <a:rPr lang="en-US" dirty="0" smtClean="0"/>
              <a:t>Heat</a:t>
            </a:r>
            <a:endParaRPr lang="en-US" dirty="0"/>
          </a:p>
        </p:txBody>
      </p:sp>
      <p:sp>
        <p:nvSpPr>
          <p:cNvPr id="17" name="TextBox 16"/>
          <p:cNvSpPr txBox="1"/>
          <p:nvPr/>
        </p:nvSpPr>
        <p:spPr>
          <a:xfrm>
            <a:off x="5161202" y="4012337"/>
            <a:ext cx="1570337" cy="369332"/>
          </a:xfrm>
          <a:prstGeom prst="rect">
            <a:avLst/>
          </a:prstGeom>
          <a:noFill/>
        </p:spPr>
        <p:txBody>
          <a:bodyPr wrap="none" rtlCol="0">
            <a:spAutoFit/>
          </a:bodyPr>
          <a:lstStyle/>
          <a:p>
            <a:pPr algn="ctr"/>
            <a:r>
              <a:rPr lang="en-US" dirty="0" smtClean="0"/>
              <a:t>Fluorescence</a:t>
            </a:r>
            <a:endParaRPr lang="en-US" dirty="0"/>
          </a:p>
        </p:txBody>
      </p:sp>
    </p:spTree>
    <p:extLst>
      <p:ext uri="{BB962C8B-B14F-4D97-AF65-F5344CB8AC3E}">
        <p14:creationId xmlns:p14="http://schemas.microsoft.com/office/powerpoint/2010/main" val="25686328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295400" y="304800"/>
            <a:ext cx="7021513" cy="579438"/>
          </a:xfrm>
          <a:prstGeom prst="rect">
            <a:avLst/>
          </a:prstGeom>
          <a:noFill/>
          <a:ln w="12700">
            <a:noFill/>
            <a:miter lim="800000"/>
            <a:headEnd type="none" w="sm" len="sm"/>
            <a:tailEnd type="none" w="sm" len="sm"/>
          </a:ln>
          <a:effectLst/>
        </p:spPr>
        <p:txBody>
          <a:bodyPr>
            <a:prstTxWarp prst="textNoShape">
              <a:avLst/>
            </a:prstTxWarp>
            <a:spAutoFit/>
          </a:bodyPr>
          <a:lstStyle/>
          <a:p>
            <a:pPr eaLnBrk="0" hangingPunct="0"/>
            <a:r>
              <a:rPr lang="en-US" sz="3200">
                <a:latin typeface="Times New Roman" pitchFamily="-111" charset="0"/>
              </a:rPr>
              <a:t>“Eyeball Optics”</a:t>
            </a:r>
          </a:p>
        </p:txBody>
      </p:sp>
      <p:pic>
        <p:nvPicPr>
          <p:cNvPr id="5" name="Picture 3" descr="P0001475"/>
          <p:cNvPicPr>
            <a:picLocks noChangeAspect="1" noChangeArrowheads="1"/>
          </p:cNvPicPr>
          <p:nvPr/>
        </p:nvPicPr>
        <p:blipFill>
          <a:blip r:embed="rId2"/>
          <a:srcRect/>
          <a:stretch>
            <a:fillRect/>
          </a:stretch>
        </p:blipFill>
        <p:spPr bwMode="auto">
          <a:xfrm>
            <a:off x="381000" y="1447800"/>
            <a:ext cx="1930400" cy="2895600"/>
          </a:xfrm>
          <a:prstGeom prst="rect">
            <a:avLst/>
          </a:prstGeom>
          <a:noFill/>
        </p:spPr>
      </p:pic>
      <p:pic>
        <p:nvPicPr>
          <p:cNvPr id="6" name="Picture 4" descr="P0001480"/>
          <p:cNvPicPr>
            <a:picLocks noChangeAspect="1" noChangeArrowheads="1"/>
          </p:cNvPicPr>
          <p:nvPr/>
        </p:nvPicPr>
        <p:blipFill>
          <a:blip r:embed="rId3"/>
          <a:srcRect/>
          <a:stretch>
            <a:fillRect/>
          </a:stretch>
        </p:blipFill>
        <p:spPr bwMode="auto">
          <a:xfrm>
            <a:off x="381000" y="4495800"/>
            <a:ext cx="1905000" cy="1270000"/>
          </a:xfrm>
          <a:prstGeom prst="rect">
            <a:avLst/>
          </a:prstGeom>
          <a:noFill/>
        </p:spPr>
      </p:pic>
      <p:sp>
        <p:nvSpPr>
          <p:cNvPr id="7" name="Text Box 5"/>
          <p:cNvSpPr txBox="1">
            <a:spLocks noChangeArrowheads="1"/>
          </p:cNvSpPr>
          <p:nvPr/>
        </p:nvSpPr>
        <p:spPr bwMode="auto">
          <a:xfrm>
            <a:off x="2955925" y="1333500"/>
            <a:ext cx="5959475" cy="4473575"/>
          </a:xfrm>
          <a:prstGeom prst="rect">
            <a:avLst/>
          </a:prstGeom>
          <a:noFill/>
          <a:ln w="12700">
            <a:noFill/>
            <a:miter lim="800000"/>
            <a:headEnd type="none" w="sm" len="sm"/>
            <a:tailEnd type="none" w="sm" len="sm"/>
          </a:ln>
          <a:effectLst/>
        </p:spPr>
        <p:txBody>
          <a:bodyPr>
            <a:prstTxWarp prst="textNoShape">
              <a:avLst/>
            </a:prstTxWarp>
            <a:spAutoFit/>
          </a:bodyPr>
          <a:lstStyle/>
          <a:p>
            <a:pPr eaLnBrk="0" hangingPunct="0"/>
            <a:r>
              <a:rPr lang="en-US" sz="2400">
                <a:latin typeface="Times New Roman" pitchFamily="-111" charset="0"/>
              </a:rPr>
              <a:t>The Secchi Disk:</a:t>
            </a:r>
          </a:p>
          <a:p>
            <a:pPr eaLnBrk="0" hangingPunct="0"/>
            <a:endParaRPr lang="en-US" sz="2400">
              <a:latin typeface="Times New Roman" pitchFamily="-111" charset="0"/>
            </a:endParaRPr>
          </a:p>
          <a:p>
            <a:pPr eaLnBrk="0" hangingPunct="0">
              <a:buFontTx/>
              <a:buChar char="•"/>
            </a:pPr>
            <a:r>
              <a:rPr lang="en-US" sz="2400">
                <a:latin typeface="Times New Roman" pitchFamily="-111" charset="0"/>
              </a:rPr>
              <a:t>First systematic usage reported in 1866, but observed and remarked upon much earlier.</a:t>
            </a:r>
          </a:p>
          <a:p>
            <a:pPr eaLnBrk="0" hangingPunct="0">
              <a:buFontTx/>
              <a:buChar char="•"/>
            </a:pPr>
            <a:endParaRPr lang="en-US" sz="2400">
              <a:latin typeface="Times New Roman" pitchFamily="-111" charset="0"/>
            </a:endParaRPr>
          </a:p>
          <a:p>
            <a:pPr eaLnBrk="0" hangingPunct="0">
              <a:buFontTx/>
              <a:buChar char="•"/>
            </a:pPr>
            <a:r>
              <a:rPr lang="en-US" sz="2400">
                <a:latin typeface="Times New Roman" pitchFamily="-111" charset="0"/>
              </a:rPr>
              <a:t>Early experiments carried out by Commander Cialdi, head of the Papal Navy, and Professor Secchi onboard the SS L’Immacolata Concezione (Cialdi, 1866).</a:t>
            </a:r>
          </a:p>
          <a:p>
            <a:pPr eaLnBrk="0" hangingPunct="0">
              <a:buFontTx/>
              <a:buChar char="•"/>
            </a:pPr>
            <a:endParaRPr lang="en-US" sz="2400">
              <a:latin typeface="Times New Roman" pitchFamily="-111" charset="0"/>
            </a:endParaRPr>
          </a:p>
          <a:p>
            <a:pPr eaLnBrk="0" hangingPunct="0">
              <a:buFontTx/>
              <a:buChar char="•"/>
            </a:pPr>
            <a:r>
              <a:rPr lang="en-US" sz="2400">
                <a:latin typeface="Times New Roman" pitchFamily="-111" charset="0"/>
              </a:rPr>
              <a:t>Used operationally for establishing aids to navigation over shallow water.</a:t>
            </a:r>
          </a:p>
        </p:txBody>
      </p:sp>
      <p:sp>
        <p:nvSpPr>
          <p:cNvPr id="8" name="TextBox 7"/>
          <p:cNvSpPr txBox="1"/>
          <p:nvPr/>
        </p:nvSpPr>
        <p:spPr>
          <a:xfrm>
            <a:off x="330213" y="5807075"/>
            <a:ext cx="2080580" cy="307777"/>
          </a:xfrm>
          <a:prstGeom prst="rect">
            <a:avLst/>
          </a:prstGeom>
          <a:noFill/>
        </p:spPr>
        <p:txBody>
          <a:bodyPr wrap="none" rtlCol="0">
            <a:spAutoFit/>
          </a:bodyPr>
          <a:lstStyle/>
          <a:p>
            <a:r>
              <a:rPr lang="en-US" sz="1400" dirty="0" smtClean="0"/>
              <a:t>Thanks to Marlon Lewis</a:t>
            </a:r>
            <a:endParaRPr lang="en-US" sz="14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ext Box 2"/>
          <p:cNvSpPr txBox="1">
            <a:spLocks noChangeArrowheads="1"/>
          </p:cNvSpPr>
          <p:nvPr/>
        </p:nvSpPr>
        <p:spPr bwMode="auto">
          <a:xfrm>
            <a:off x="609600" y="1187450"/>
            <a:ext cx="41671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effectLst>
                  <a:outerShdw blurRad="38100" dist="38100" dir="2700000" algn="tl">
                    <a:srgbClr val="DDDDDD"/>
                  </a:outerShdw>
                </a:effectLst>
                <a:latin typeface="Arial" charset="0"/>
              </a:rPr>
              <a:t>Light Reactions produce ATP, NADPH</a:t>
            </a:r>
            <a:r>
              <a:rPr lang="en-US" baseline="-25000">
                <a:effectLst>
                  <a:outerShdw blurRad="38100" dist="38100" dir="2700000" algn="tl">
                    <a:srgbClr val="DDDDDD"/>
                  </a:outerShdw>
                </a:effectLst>
                <a:latin typeface="Arial" charset="0"/>
              </a:rPr>
              <a:t>2</a:t>
            </a:r>
          </a:p>
        </p:txBody>
      </p:sp>
      <p:sp>
        <p:nvSpPr>
          <p:cNvPr id="227331" name="Line 3"/>
          <p:cNvSpPr>
            <a:spLocks noChangeShapeType="1"/>
          </p:cNvSpPr>
          <p:nvPr/>
        </p:nvSpPr>
        <p:spPr bwMode="auto">
          <a:xfrm>
            <a:off x="2051050" y="2863850"/>
            <a:ext cx="12954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7332" name="Text Box 4"/>
          <p:cNvSpPr txBox="1">
            <a:spLocks noChangeArrowheads="1"/>
          </p:cNvSpPr>
          <p:nvPr/>
        </p:nvSpPr>
        <p:spPr bwMode="auto">
          <a:xfrm>
            <a:off x="1308100" y="2659063"/>
            <a:ext cx="742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atin typeface="Arial" charset="0"/>
              </a:rPr>
              <a:t>Light </a:t>
            </a:r>
          </a:p>
        </p:txBody>
      </p:sp>
      <p:sp>
        <p:nvSpPr>
          <p:cNvPr id="227333" name="Text Box 5"/>
          <p:cNvSpPr txBox="1">
            <a:spLocks noChangeArrowheads="1"/>
          </p:cNvSpPr>
          <p:nvPr/>
        </p:nvSpPr>
        <p:spPr bwMode="auto">
          <a:xfrm>
            <a:off x="1989138" y="2254250"/>
            <a:ext cx="13573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200">
                <a:latin typeface="Arial" charset="0"/>
              </a:rPr>
              <a:t>Transmission </a:t>
            </a:r>
          </a:p>
          <a:p>
            <a:pPr algn="ctr"/>
            <a:r>
              <a:rPr lang="en-US" sz="1200">
                <a:latin typeface="Arial" charset="0"/>
              </a:rPr>
              <a:t>&amp; light absorption</a:t>
            </a:r>
          </a:p>
        </p:txBody>
      </p:sp>
      <p:sp>
        <p:nvSpPr>
          <p:cNvPr id="227334" name="Text Box 6"/>
          <p:cNvSpPr txBox="1">
            <a:spLocks noChangeArrowheads="1"/>
          </p:cNvSpPr>
          <p:nvPr/>
        </p:nvSpPr>
        <p:spPr bwMode="auto">
          <a:xfrm>
            <a:off x="3365500" y="2663825"/>
            <a:ext cx="1822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atin typeface="Arial" charset="0"/>
              </a:rPr>
              <a:t>Light Reactions </a:t>
            </a:r>
          </a:p>
        </p:txBody>
      </p:sp>
      <p:sp>
        <p:nvSpPr>
          <p:cNvPr id="227335" name="Line 7"/>
          <p:cNvSpPr>
            <a:spLocks noChangeShapeType="1"/>
          </p:cNvSpPr>
          <p:nvPr/>
        </p:nvSpPr>
        <p:spPr bwMode="auto">
          <a:xfrm>
            <a:off x="5099050" y="2863850"/>
            <a:ext cx="12954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7336" name="Text Box 8"/>
          <p:cNvSpPr txBox="1">
            <a:spLocks noChangeArrowheads="1"/>
          </p:cNvSpPr>
          <p:nvPr/>
        </p:nvSpPr>
        <p:spPr bwMode="auto">
          <a:xfrm>
            <a:off x="6343650" y="2659063"/>
            <a:ext cx="1809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atin typeface="Arial" charset="0"/>
              </a:rPr>
              <a:t>Dark Reactions </a:t>
            </a:r>
          </a:p>
        </p:txBody>
      </p:sp>
      <p:sp>
        <p:nvSpPr>
          <p:cNvPr id="227337" name="Text Box 9"/>
          <p:cNvSpPr txBox="1">
            <a:spLocks noChangeArrowheads="1"/>
          </p:cNvSpPr>
          <p:nvPr/>
        </p:nvSpPr>
        <p:spPr bwMode="auto">
          <a:xfrm>
            <a:off x="5251450" y="2273300"/>
            <a:ext cx="860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200">
                <a:latin typeface="Arial" charset="0"/>
              </a:rPr>
              <a:t>ATP</a:t>
            </a:r>
          </a:p>
          <a:p>
            <a:pPr algn="ctr"/>
            <a:r>
              <a:rPr lang="en-US" sz="1200">
                <a:latin typeface="Arial" charset="0"/>
              </a:rPr>
              <a:t>&amp; NADPH</a:t>
            </a:r>
          </a:p>
        </p:txBody>
      </p:sp>
      <p:sp>
        <p:nvSpPr>
          <p:cNvPr id="227338" name="Freeform 10"/>
          <p:cNvSpPr>
            <a:spLocks/>
          </p:cNvSpPr>
          <p:nvPr/>
        </p:nvSpPr>
        <p:spPr bwMode="auto">
          <a:xfrm>
            <a:off x="5022850" y="2940050"/>
            <a:ext cx="838200" cy="381000"/>
          </a:xfrm>
          <a:custGeom>
            <a:avLst/>
            <a:gdLst>
              <a:gd name="T0" fmla="*/ 0 w 528"/>
              <a:gd name="T1" fmla="*/ 240 h 240"/>
              <a:gd name="T2" fmla="*/ 96 w 528"/>
              <a:gd name="T3" fmla="*/ 144 h 240"/>
              <a:gd name="T4" fmla="*/ 528 w 528"/>
              <a:gd name="T5" fmla="*/ 0 h 240"/>
            </a:gdLst>
            <a:ahLst/>
            <a:cxnLst>
              <a:cxn ang="0">
                <a:pos x="T0" y="T1"/>
              </a:cxn>
              <a:cxn ang="0">
                <a:pos x="T2" y="T3"/>
              </a:cxn>
              <a:cxn ang="0">
                <a:pos x="T4" y="T5"/>
              </a:cxn>
            </a:cxnLst>
            <a:rect l="0" t="0" r="r" b="b"/>
            <a:pathLst>
              <a:path w="528" h="240">
                <a:moveTo>
                  <a:pt x="0" y="240"/>
                </a:moveTo>
                <a:cubicBezTo>
                  <a:pt x="4" y="212"/>
                  <a:pt x="8" y="184"/>
                  <a:pt x="96" y="144"/>
                </a:cubicBezTo>
                <a:cubicBezTo>
                  <a:pt x="184" y="104"/>
                  <a:pt x="456" y="24"/>
                  <a:pt x="528"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7339" name="Text Box 11"/>
          <p:cNvSpPr txBox="1">
            <a:spLocks noChangeArrowheads="1"/>
          </p:cNvSpPr>
          <p:nvPr/>
        </p:nvSpPr>
        <p:spPr bwMode="auto">
          <a:xfrm>
            <a:off x="4702175" y="3305175"/>
            <a:ext cx="5667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latin typeface="Arial" charset="0"/>
              </a:rPr>
              <a:t>CO</a:t>
            </a:r>
            <a:r>
              <a:rPr lang="en-US" sz="1600" baseline="-25000">
                <a:latin typeface="Arial" charset="0"/>
              </a:rPr>
              <a:t>2</a:t>
            </a:r>
          </a:p>
        </p:txBody>
      </p:sp>
      <p:sp>
        <p:nvSpPr>
          <p:cNvPr id="227340" name="Line 12"/>
          <p:cNvSpPr>
            <a:spLocks noChangeShapeType="1"/>
          </p:cNvSpPr>
          <p:nvPr/>
        </p:nvSpPr>
        <p:spPr bwMode="auto">
          <a:xfrm>
            <a:off x="7156450" y="3016250"/>
            <a:ext cx="0" cy="12954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7341" name="Text Box 13"/>
          <p:cNvSpPr txBox="1">
            <a:spLocks noChangeArrowheads="1"/>
          </p:cNvSpPr>
          <p:nvPr/>
        </p:nvSpPr>
        <p:spPr bwMode="auto">
          <a:xfrm>
            <a:off x="6192838" y="3321050"/>
            <a:ext cx="8175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200">
                <a:latin typeface="Arial" charset="0"/>
              </a:rPr>
              <a:t>sugars</a:t>
            </a:r>
          </a:p>
          <a:p>
            <a:pPr algn="ctr"/>
            <a:r>
              <a:rPr lang="en-US" sz="1200">
                <a:latin typeface="Arial" charset="0"/>
              </a:rPr>
              <a:t>&amp; carbo</a:t>
            </a:r>
            <a:r>
              <a:rPr lang="ja-JP" altLang="en-US" sz="1200">
                <a:latin typeface="Arial"/>
              </a:rPr>
              <a:t>’</a:t>
            </a:r>
            <a:r>
              <a:rPr lang="en-US" sz="1200">
                <a:latin typeface="Arial" charset="0"/>
              </a:rPr>
              <a:t>s</a:t>
            </a:r>
          </a:p>
        </p:txBody>
      </p:sp>
      <p:sp>
        <p:nvSpPr>
          <p:cNvPr id="227342" name="Rectangle 14"/>
          <p:cNvSpPr>
            <a:spLocks noChangeArrowheads="1"/>
          </p:cNvSpPr>
          <p:nvPr/>
        </p:nvSpPr>
        <p:spPr bwMode="auto">
          <a:xfrm>
            <a:off x="6248400" y="4311650"/>
            <a:ext cx="175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atin typeface="Arial" charset="0"/>
              </a:rPr>
              <a:t>Cellular Growth</a:t>
            </a:r>
          </a:p>
        </p:txBody>
      </p:sp>
      <p:sp>
        <p:nvSpPr>
          <p:cNvPr id="227343" name="Freeform 15"/>
          <p:cNvSpPr>
            <a:spLocks/>
          </p:cNvSpPr>
          <p:nvPr/>
        </p:nvSpPr>
        <p:spPr bwMode="auto">
          <a:xfrm rot="16200000" flipH="1">
            <a:off x="7010400" y="3473450"/>
            <a:ext cx="838200" cy="381000"/>
          </a:xfrm>
          <a:custGeom>
            <a:avLst/>
            <a:gdLst>
              <a:gd name="T0" fmla="*/ 0 w 528"/>
              <a:gd name="T1" fmla="*/ 240 h 240"/>
              <a:gd name="T2" fmla="*/ 96 w 528"/>
              <a:gd name="T3" fmla="*/ 144 h 240"/>
              <a:gd name="T4" fmla="*/ 528 w 528"/>
              <a:gd name="T5" fmla="*/ 0 h 240"/>
            </a:gdLst>
            <a:ahLst/>
            <a:cxnLst>
              <a:cxn ang="0">
                <a:pos x="T0" y="T1"/>
              </a:cxn>
              <a:cxn ang="0">
                <a:pos x="T2" y="T3"/>
              </a:cxn>
              <a:cxn ang="0">
                <a:pos x="T4" y="T5"/>
              </a:cxn>
            </a:cxnLst>
            <a:rect l="0" t="0" r="r" b="b"/>
            <a:pathLst>
              <a:path w="528" h="240">
                <a:moveTo>
                  <a:pt x="0" y="240"/>
                </a:moveTo>
                <a:cubicBezTo>
                  <a:pt x="4" y="212"/>
                  <a:pt x="8" y="184"/>
                  <a:pt x="96" y="144"/>
                </a:cubicBezTo>
                <a:cubicBezTo>
                  <a:pt x="184" y="104"/>
                  <a:pt x="456" y="24"/>
                  <a:pt x="528"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7344" name="Rectangle 16"/>
          <p:cNvSpPr>
            <a:spLocks noChangeArrowheads="1"/>
          </p:cNvSpPr>
          <p:nvPr/>
        </p:nvSpPr>
        <p:spPr bwMode="auto">
          <a:xfrm>
            <a:off x="7573963" y="2940050"/>
            <a:ext cx="1036637"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200">
                <a:latin typeface="Arial" charset="0"/>
              </a:rPr>
              <a:t>Nitrogen,</a:t>
            </a:r>
          </a:p>
          <a:p>
            <a:pPr algn="ctr"/>
            <a:r>
              <a:rPr lang="en-US" sz="1200">
                <a:latin typeface="Arial" charset="0"/>
              </a:rPr>
              <a:t>Phosphorus,</a:t>
            </a:r>
          </a:p>
          <a:p>
            <a:pPr algn="ctr"/>
            <a:r>
              <a:rPr lang="en-US" sz="1200">
                <a:latin typeface="Arial" charset="0"/>
              </a:rPr>
              <a:t>Metals</a:t>
            </a:r>
          </a:p>
        </p:txBody>
      </p:sp>
      <p:sp>
        <p:nvSpPr>
          <p:cNvPr id="227345" name="Line 17"/>
          <p:cNvSpPr>
            <a:spLocks noChangeShapeType="1"/>
          </p:cNvSpPr>
          <p:nvPr/>
        </p:nvSpPr>
        <p:spPr bwMode="auto">
          <a:xfrm flipH="1">
            <a:off x="5010150" y="4492625"/>
            <a:ext cx="12954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7346" name="Text Box 18"/>
          <p:cNvSpPr txBox="1">
            <a:spLocks noChangeArrowheads="1"/>
          </p:cNvSpPr>
          <p:nvPr/>
        </p:nvSpPr>
        <p:spPr bwMode="auto">
          <a:xfrm>
            <a:off x="3905250" y="4159250"/>
            <a:ext cx="1123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atin typeface="Arial" charset="0"/>
              </a:rPr>
              <a:t>Biomass </a:t>
            </a:r>
          </a:p>
          <a:p>
            <a:r>
              <a:rPr lang="en-US">
                <a:latin typeface="Arial" charset="0"/>
              </a:rPr>
              <a:t>Increase</a:t>
            </a:r>
          </a:p>
        </p:txBody>
      </p:sp>
    </p:spTree>
    <p:extLst>
      <p:ext uri="{BB962C8B-B14F-4D97-AF65-F5344CB8AC3E}">
        <p14:creationId xmlns:p14="http://schemas.microsoft.com/office/powerpoint/2010/main" val="3004280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p:cNvGrpSpPr>
          <p:nvPr/>
        </p:nvGrpSpPr>
        <p:grpSpPr bwMode="auto">
          <a:xfrm>
            <a:off x="66675" y="673100"/>
            <a:ext cx="9077325" cy="5105400"/>
            <a:chOff x="42" y="424"/>
            <a:chExt cx="5718" cy="3216"/>
          </a:xfrm>
        </p:grpSpPr>
        <p:sp>
          <p:nvSpPr>
            <p:cNvPr id="5" name="Rectangle 3"/>
            <p:cNvSpPr>
              <a:spLocks noChangeArrowheads="1"/>
            </p:cNvSpPr>
            <p:nvPr/>
          </p:nvSpPr>
          <p:spPr bwMode="auto">
            <a:xfrm>
              <a:off x="3840" y="648"/>
              <a:ext cx="288" cy="2496"/>
            </a:xfrm>
            <a:prstGeom prst="rect">
              <a:avLst/>
            </a:prstGeom>
            <a:solidFill>
              <a:srgbClr val="DDDDDD"/>
            </a:solidFill>
            <a:ln w="9525">
              <a:noFill/>
              <a:miter lim="800000"/>
              <a:headEnd/>
              <a:tailEnd/>
            </a:ln>
            <a:effectLst/>
          </p:spPr>
          <p:txBody>
            <a:bodyPr wrap="none" anchor="ctr">
              <a:prstTxWarp prst="textNoShape">
                <a:avLst/>
              </a:prstTxWarp>
            </a:bodyPr>
            <a:lstStyle/>
            <a:p>
              <a:endParaRPr lang="en-US"/>
            </a:p>
          </p:txBody>
        </p:sp>
        <p:sp>
          <p:nvSpPr>
            <p:cNvPr id="6" name="Rectangle 4"/>
            <p:cNvSpPr>
              <a:spLocks noChangeArrowheads="1"/>
            </p:cNvSpPr>
            <p:nvPr/>
          </p:nvSpPr>
          <p:spPr bwMode="auto">
            <a:xfrm>
              <a:off x="1328" y="650"/>
              <a:ext cx="3887" cy="2497"/>
            </a:xfrm>
            <a:prstGeom prst="rect">
              <a:avLst/>
            </a:prstGeom>
            <a:noFill/>
            <a:ln w="9525">
              <a:noFill/>
              <a:miter lim="800000"/>
              <a:headEnd/>
              <a:tailEnd/>
            </a:ln>
          </p:spPr>
          <p:txBody>
            <a:bodyPr>
              <a:prstTxWarp prst="textNoShape">
                <a:avLst/>
              </a:prstTxWarp>
            </a:bodyPr>
            <a:lstStyle/>
            <a:p>
              <a:endParaRPr lang="en-US"/>
            </a:p>
          </p:txBody>
        </p:sp>
        <p:sp>
          <p:nvSpPr>
            <p:cNvPr id="7" name="Rectangle 5"/>
            <p:cNvSpPr>
              <a:spLocks noChangeArrowheads="1"/>
            </p:cNvSpPr>
            <p:nvPr/>
          </p:nvSpPr>
          <p:spPr bwMode="auto">
            <a:xfrm>
              <a:off x="1328" y="650"/>
              <a:ext cx="3887" cy="2497"/>
            </a:xfrm>
            <a:prstGeom prst="rect">
              <a:avLst/>
            </a:prstGeom>
            <a:noFill/>
            <a:ln w="0">
              <a:solidFill>
                <a:srgbClr val="000000"/>
              </a:solidFill>
              <a:miter lim="800000"/>
              <a:headEnd/>
              <a:tailEnd/>
            </a:ln>
          </p:spPr>
          <p:txBody>
            <a:bodyPr>
              <a:prstTxWarp prst="textNoShape">
                <a:avLst/>
              </a:prstTxWarp>
            </a:bodyPr>
            <a:lstStyle/>
            <a:p>
              <a:endParaRPr lang="en-US"/>
            </a:p>
          </p:txBody>
        </p:sp>
        <p:sp>
          <p:nvSpPr>
            <p:cNvPr id="8" name="Line 6"/>
            <p:cNvSpPr>
              <a:spLocks noChangeShapeType="1"/>
            </p:cNvSpPr>
            <p:nvPr/>
          </p:nvSpPr>
          <p:spPr bwMode="auto">
            <a:xfrm>
              <a:off x="1328" y="650"/>
              <a:ext cx="1" cy="2497"/>
            </a:xfrm>
            <a:prstGeom prst="line">
              <a:avLst/>
            </a:prstGeom>
            <a:noFill/>
            <a:ln w="0">
              <a:solidFill>
                <a:srgbClr val="000000"/>
              </a:solidFill>
              <a:round/>
              <a:headEnd/>
              <a:tailEnd/>
            </a:ln>
          </p:spPr>
          <p:txBody>
            <a:bodyPr>
              <a:prstTxWarp prst="textNoShape">
                <a:avLst/>
              </a:prstTxWarp>
            </a:bodyPr>
            <a:lstStyle/>
            <a:p>
              <a:endParaRPr lang="en-US"/>
            </a:p>
          </p:txBody>
        </p:sp>
        <p:sp>
          <p:nvSpPr>
            <p:cNvPr id="9" name="Line 7"/>
            <p:cNvSpPr>
              <a:spLocks noChangeShapeType="1"/>
            </p:cNvSpPr>
            <p:nvPr/>
          </p:nvSpPr>
          <p:spPr bwMode="auto">
            <a:xfrm>
              <a:off x="1294" y="3147"/>
              <a:ext cx="34"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0" name="Line 8"/>
            <p:cNvSpPr>
              <a:spLocks noChangeShapeType="1"/>
            </p:cNvSpPr>
            <p:nvPr/>
          </p:nvSpPr>
          <p:spPr bwMode="auto">
            <a:xfrm>
              <a:off x="1294" y="2644"/>
              <a:ext cx="34"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1" name="Line 9"/>
            <p:cNvSpPr>
              <a:spLocks noChangeShapeType="1"/>
            </p:cNvSpPr>
            <p:nvPr/>
          </p:nvSpPr>
          <p:spPr bwMode="auto">
            <a:xfrm>
              <a:off x="1294" y="2150"/>
              <a:ext cx="34"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2" name="Line 10"/>
            <p:cNvSpPr>
              <a:spLocks noChangeShapeType="1"/>
            </p:cNvSpPr>
            <p:nvPr/>
          </p:nvSpPr>
          <p:spPr bwMode="auto">
            <a:xfrm>
              <a:off x="1294" y="1647"/>
              <a:ext cx="34"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3" name="Line 11"/>
            <p:cNvSpPr>
              <a:spLocks noChangeShapeType="1"/>
            </p:cNvSpPr>
            <p:nvPr/>
          </p:nvSpPr>
          <p:spPr bwMode="auto">
            <a:xfrm>
              <a:off x="1294" y="1153"/>
              <a:ext cx="34"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4" name="Line 12"/>
            <p:cNvSpPr>
              <a:spLocks noChangeShapeType="1"/>
            </p:cNvSpPr>
            <p:nvPr/>
          </p:nvSpPr>
          <p:spPr bwMode="auto">
            <a:xfrm>
              <a:off x="1294" y="650"/>
              <a:ext cx="34"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5" name="Line 13"/>
            <p:cNvSpPr>
              <a:spLocks noChangeShapeType="1"/>
            </p:cNvSpPr>
            <p:nvPr/>
          </p:nvSpPr>
          <p:spPr bwMode="auto">
            <a:xfrm>
              <a:off x="1328" y="3147"/>
              <a:ext cx="3887"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6" name="Line 14"/>
            <p:cNvSpPr>
              <a:spLocks noChangeShapeType="1"/>
            </p:cNvSpPr>
            <p:nvPr/>
          </p:nvSpPr>
          <p:spPr bwMode="auto">
            <a:xfrm flipV="1">
              <a:off x="1328" y="3147"/>
              <a:ext cx="1" cy="33"/>
            </a:xfrm>
            <a:prstGeom prst="line">
              <a:avLst/>
            </a:prstGeom>
            <a:noFill/>
            <a:ln w="0">
              <a:solidFill>
                <a:srgbClr val="000000"/>
              </a:solidFill>
              <a:round/>
              <a:headEnd/>
              <a:tailEnd/>
            </a:ln>
          </p:spPr>
          <p:txBody>
            <a:bodyPr>
              <a:prstTxWarp prst="textNoShape">
                <a:avLst/>
              </a:prstTxWarp>
            </a:bodyPr>
            <a:lstStyle/>
            <a:p>
              <a:endParaRPr lang="en-US"/>
            </a:p>
          </p:txBody>
        </p:sp>
        <p:sp>
          <p:nvSpPr>
            <p:cNvPr id="17" name="Line 15"/>
            <p:cNvSpPr>
              <a:spLocks noChangeShapeType="1"/>
            </p:cNvSpPr>
            <p:nvPr/>
          </p:nvSpPr>
          <p:spPr bwMode="auto">
            <a:xfrm flipV="1">
              <a:off x="2107" y="3147"/>
              <a:ext cx="1" cy="33"/>
            </a:xfrm>
            <a:prstGeom prst="line">
              <a:avLst/>
            </a:prstGeom>
            <a:noFill/>
            <a:ln w="0">
              <a:solidFill>
                <a:srgbClr val="000000"/>
              </a:solidFill>
              <a:round/>
              <a:headEnd/>
              <a:tailEnd/>
            </a:ln>
          </p:spPr>
          <p:txBody>
            <a:bodyPr>
              <a:prstTxWarp prst="textNoShape">
                <a:avLst/>
              </a:prstTxWarp>
            </a:bodyPr>
            <a:lstStyle/>
            <a:p>
              <a:endParaRPr lang="en-US"/>
            </a:p>
          </p:txBody>
        </p:sp>
        <p:sp>
          <p:nvSpPr>
            <p:cNvPr id="18" name="Line 16"/>
            <p:cNvSpPr>
              <a:spLocks noChangeShapeType="1"/>
            </p:cNvSpPr>
            <p:nvPr/>
          </p:nvSpPr>
          <p:spPr bwMode="auto">
            <a:xfrm flipV="1">
              <a:off x="2886" y="3147"/>
              <a:ext cx="1" cy="33"/>
            </a:xfrm>
            <a:prstGeom prst="line">
              <a:avLst/>
            </a:prstGeom>
            <a:noFill/>
            <a:ln w="0">
              <a:solidFill>
                <a:srgbClr val="000000"/>
              </a:solidFill>
              <a:round/>
              <a:headEnd/>
              <a:tailEnd/>
            </a:ln>
          </p:spPr>
          <p:txBody>
            <a:bodyPr>
              <a:prstTxWarp prst="textNoShape">
                <a:avLst/>
              </a:prstTxWarp>
            </a:bodyPr>
            <a:lstStyle/>
            <a:p>
              <a:endParaRPr lang="en-US"/>
            </a:p>
          </p:txBody>
        </p:sp>
        <p:sp>
          <p:nvSpPr>
            <p:cNvPr id="19" name="Line 17"/>
            <p:cNvSpPr>
              <a:spLocks noChangeShapeType="1"/>
            </p:cNvSpPr>
            <p:nvPr/>
          </p:nvSpPr>
          <p:spPr bwMode="auto">
            <a:xfrm flipV="1">
              <a:off x="3657" y="3147"/>
              <a:ext cx="1" cy="33"/>
            </a:xfrm>
            <a:prstGeom prst="line">
              <a:avLst/>
            </a:prstGeom>
            <a:noFill/>
            <a:ln w="0">
              <a:solidFill>
                <a:srgbClr val="000000"/>
              </a:solidFill>
              <a:round/>
              <a:headEnd/>
              <a:tailEnd/>
            </a:ln>
          </p:spPr>
          <p:txBody>
            <a:bodyPr>
              <a:prstTxWarp prst="textNoShape">
                <a:avLst/>
              </a:prstTxWarp>
            </a:bodyPr>
            <a:lstStyle/>
            <a:p>
              <a:endParaRPr lang="en-US"/>
            </a:p>
          </p:txBody>
        </p:sp>
        <p:sp>
          <p:nvSpPr>
            <p:cNvPr id="20" name="Line 18"/>
            <p:cNvSpPr>
              <a:spLocks noChangeShapeType="1"/>
            </p:cNvSpPr>
            <p:nvPr/>
          </p:nvSpPr>
          <p:spPr bwMode="auto">
            <a:xfrm flipV="1">
              <a:off x="4436" y="3147"/>
              <a:ext cx="1" cy="33"/>
            </a:xfrm>
            <a:prstGeom prst="line">
              <a:avLst/>
            </a:prstGeom>
            <a:noFill/>
            <a:ln w="0">
              <a:solidFill>
                <a:srgbClr val="000000"/>
              </a:solidFill>
              <a:round/>
              <a:headEnd/>
              <a:tailEnd/>
            </a:ln>
          </p:spPr>
          <p:txBody>
            <a:bodyPr>
              <a:prstTxWarp prst="textNoShape">
                <a:avLst/>
              </a:prstTxWarp>
            </a:bodyPr>
            <a:lstStyle/>
            <a:p>
              <a:endParaRPr lang="en-US"/>
            </a:p>
          </p:txBody>
        </p:sp>
        <p:sp>
          <p:nvSpPr>
            <p:cNvPr id="21" name="Line 19"/>
            <p:cNvSpPr>
              <a:spLocks noChangeShapeType="1"/>
            </p:cNvSpPr>
            <p:nvPr/>
          </p:nvSpPr>
          <p:spPr bwMode="auto">
            <a:xfrm flipV="1">
              <a:off x="5215" y="3147"/>
              <a:ext cx="1" cy="33"/>
            </a:xfrm>
            <a:prstGeom prst="line">
              <a:avLst/>
            </a:prstGeom>
            <a:noFill/>
            <a:ln w="0">
              <a:solidFill>
                <a:srgbClr val="000000"/>
              </a:solidFill>
              <a:round/>
              <a:headEnd/>
              <a:tailEnd/>
            </a:ln>
          </p:spPr>
          <p:txBody>
            <a:bodyPr>
              <a:prstTxWarp prst="textNoShape">
                <a:avLst/>
              </a:prstTxWarp>
            </a:bodyPr>
            <a:lstStyle/>
            <a:p>
              <a:endParaRPr lang="en-US"/>
            </a:p>
          </p:txBody>
        </p:sp>
        <p:sp>
          <p:nvSpPr>
            <p:cNvPr id="22" name="Line 20"/>
            <p:cNvSpPr>
              <a:spLocks noChangeShapeType="1"/>
            </p:cNvSpPr>
            <p:nvPr/>
          </p:nvSpPr>
          <p:spPr bwMode="auto">
            <a:xfrm>
              <a:off x="1328" y="3147"/>
              <a:ext cx="1" cy="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23" name="Line 21"/>
            <p:cNvSpPr>
              <a:spLocks noChangeShapeType="1"/>
            </p:cNvSpPr>
            <p:nvPr/>
          </p:nvSpPr>
          <p:spPr bwMode="auto">
            <a:xfrm>
              <a:off x="1328" y="3147"/>
              <a:ext cx="1" cy="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24" name="Line 22"/>
            <p:cNvSpPr>
              <a:spLocks noChangeShapeType="1"/>
            </p:cNvSpPr>
            <p:nvPr/>
          </p:nvSpPr>
          <p:spPr bwMode="auto">
            <a:xfrm>
              <a:off x="1328" y="3147"/>
              <a:ext cx="1" cy="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25" name="Line 23"/>
            <p:cNvSpPr>
              <a:spLocks noChangeShapeType="1"/>
            </p:cNvSpPr>
            <p:nvPr/>
          </p:nvSpPr>
          <p:spPr bwMode="auto">
            <a:xfrm>
              <a:off x="1328" y="3147"/>
              <a:ext cx="1" cy="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26" name="Line 24"/>
            <p:cNvSpPr>
              <a:spLocks noChangeShapeType="1"/>
            </p:cNvSpPr>
            <p:nvPr/>
          </p:nvSpPr>
          <p:spPr bwMode="auto">
            <a:xfrm flipV="1">
              <a:off x="1328" y="3121"/>
              <a:ext cx="1265" cy="26"/>
            </a:xfrm>
            <a:prstGeom prst="line">
              <a:avLst/>
            </a:prstGeom>
            <a:noFill/>
            <a:ln w="39688">
              <a:solidFill>
                <a:srgbClr val="000080"/>
              </a:solidFill>
              <a:round/>
              <a:headEnd/>
              <a:tailEnd/>
            </a:ln>
          </p:spPr>
          <p:txBody>
            <a:bodyPr>
              <a:prstTxWarp prst="textNoShape">
                <a:avLst/>
              </a:prstTxWarp>
            </a:bodyPr>
            <a:lstStyle/>
            <a:p>
              <a:endParaRPr lang="en-US"/>
            </a:p>
          </p:txBody>
        </p:sp>
        <p:sp>
          <p:nvSpPr>
            <p:cNvPr id="27" name="Line 25"/>
            <p:cNvSpPr>
              <a:spLocks noChangeShapeType="1"/>
            </p:cNvSpPr>
            <p:nvPr/>
          </p:nvSpPr>
          <p:spPr bwMode="auto">
            <a:xfrm>
              <a:off x="2593" y="3121"/>
              <a:ext cx="58" cy="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28" name="Line 26"/>
            <p:cNvSpPr>
              <a:spLocks noChangeShapeType="1"/>
            </p:cNvSpPr>
            <p:nvPr/>
          </p:nvSpPr>
          <p:spPr bwMode="auto">
            <a:xfrm flipV="1">
              <a:off x="2651" y="3088"/>
              <a:ext cx="293" cy="33"/>
            </a:xfrm>
            <a:prstGeom prst="line">
              <a:avLst/>
            </a:prstGeom>
            <a:noFill/>
            <a:ln w="39688">
              <a:solidFill>
                <a:srgbClr val="000080"/>
              </a:solidFill>
              <a:round/>
              <a:headEnd/>
              <a:tailEnd/>
            </a:ln>
          </p:spPr>
          <p:txBody>
            <a:bodyPr>
              <a:prstTxWarp prst="textNoShape">
                <a:avLst/>
              </a:prstTxWarp>
            </a:bodyPr>
            <a:lstStyle/>
            <a:p>
              <a:endParaRPr lang="en-US"/>
            </a:p>
          </p:txBody>
        </p:sp>
        <p:sp>
          <p:nvSpPr>
            <p:cNvPr id="29" name="Line 27"/>
            <p:cNvSpPr>
              <a:spLocks noChangeShapeType="1"/>
            </p:cNvSpPr>
            <p:nvPr/>
          </p:nvSpPr>
          <p:spPr bwMode="auto">
            <a:xfrm>
              <a:off x="2944" y="3088"/>
              <a:ext cx="1" cy="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30" name="Line 28"/>
            <p:cNvSpPr>
              <a:spLocks noChangeShapeType="1"/>
            </p:cNvSpPr>
            <p:nvPr/>
          </p:nvSpPr>
          <p:spPr bwMode="auto">
            <a:xfrm>
              <a:off x="2944" y="3088"/>
              <a:ext cx="1" cy="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31" name="Line 29"/>
            <p:cNvSpPr>
              <a:spLocks noChangeShapeType="1"/>
            </p:cNvSpPr>
            <p:nvPr/>
          </p:nvSpPr>
          <p:spPr bwMode="auto">
            <a:xfrm flipV="1">
              <a:off x="2944" y="3080"/>
              <a:ext cx="51" cy="8"/>
            </a:xfrm>
            <a:prstGeom prst="line">
              <a:avLst/>
            </a:prstGeom>
            <a:noFill/>
            <a:ln w="39688">
              <a:solidFill>
                <a:srgbClr val="000080"/>
              </a:solidFill>
              <a:round/>
              <a:headEnd/>
              <a:tailEnd/>
            </a:ln>
          </p:spPr>
          <p:txBody>
            <a:bodyPr>
              <a:prstTxWarp prst="textNoShape">
                <a:avLst/>
              </a:prstTxWarp>
            </a:bodyPr>
            <a:lstStyle/>
            <a:p>
              <a:endParaRPr lang="en-US"/>
            </a:p>
          </p:txBody>
        </p:sp>
        <p:sp>
          <p:nvSpPr>
            <p:cNvPr id="32" name="Line 30"/>
            <p:cNvSpPr>
              <a:spLocks noChangeShapeType="1"/>
            </p:cNvSpPr>
            <p:nvPr/>
          </p:nvSpPr>
          <p:spPr bwMode="auto">
            <a:xfrm flipV="1">
              <a:off x="2995" y="3054"/>
              <a:ext cx="100" cy="26"/>
            </a:xfrm>
            <a:prstGeom prst="line">
              <a:avLst/>
            </a:prstGeom>
            <a:noFill/>
            <a:ln w="39688">
              <a:solidFill>
                <a:srgbClr val="000080"/>
              </a:solidFill>
              <a:round/>
              <a:headEnd/>
              <a:tailEnd/>
            </a:ln>
          </p:spPr>
          <p:txBody>
            <a:bodyPr>
              <a:prstTxWarp prst="textNoShape">
                <a:avLst/>
              </a:prstTxWarp>
            </a:bodyPr>
            <a:lstStyle/>
            <a:p>
              <a:endParaRPr lang="en-US"/>
            </a:p>
          </p:txBody>
        </p:sp>
        <p:sp>
          <p:nvSpPr>
            <p:cNvPr id="33" name="Line 31"/>
            <p:cNvSpPr>
              <a:spLocks noChangeShapeType="1"/>
            </p:cNvSpPr>
            <p:nvPr/>
          </p:nvSpPr>
          <p:spPr bwMode="auto">
            <a:xfrm flipV="1">
              <a:off x="3095" y="3046"/>
              <a:ext cx="25" cy="8"/>
            </a:xfrm>
            <a:prstGeom prst="line">
              <a:avLst/>
            </a:prstGeom>
            <a:noFill/>
            <a:ln w="39688">
              <a:solidFill>
                <a:srgbClr val="000080"/>
              </a:solidFill>
              <a:round/>
              <a:headEnd/>
              <a:tailEnd/>
            </a:ln>
          </p:spPr>
          <p:txBody>
            <a:bodyPr>
              <a:prstTxWarp prst="textNoShape">
                <a:avLst/>
              </a:prstTxWarp>
            </a:bodyPr>
            <a:lstStyle/>
            <a:p>
              <a:endParaRPr lang="en-US"/>
            </a:p>
          </p:txBody>
        </p:sp>
        <p:sp>
          <p:nvSpPr>
            <p:cNvPr id="34" name="Line 32"/>
            <p:cNvSpPr>
              <a:spLocks noChangeShapeType="1"/>
            </p:cNvSpPr>
            <p:nvPr/>
          </p:nvSpPr>
          <p:spPr bwMode="auto">
            <a:xfrm>
              <a:off x="3120" y="3046"/>
              <a:ext cx="17" cy="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35" name="Line 33"/>
            <p:cNvSpPr>
              <a:spLocks noChangeShapeType="1"/>
            </p:cNvSpPr>
            <p:nvPr/>
          </p:nvSpPr>
          <p:spPr bwMode="auto">
            <a:xfrm flipV="1">
              <a:off x="3137" y="3029"/>
              <a:ext cx="25" cy="17"/>
            </a:xfrm>
            <a:prstGeom prst="line">
              <a:avLst/>
            </a:prstGeom>
            <a:noFill/>
            <a:ln w="39688">
              <a:solidFill>
                <a:srgbClr val="000080"/>
              </a:solidFill>
              <a:round/>
              <a:headEnd/>
              <a:tailEnd/>
            </a:ln>
          </p:spPr>
          <p:txBody>
            <a:bodyPr>
              <a:prstTxWarp prst="textNoShape">
                <a:avLst/>
              </a:prstTxWarp>
            </a:bodyPr>
            <a:lstStyle/>
            <a:p>
              <a:endParaRPr lang="en-US"/>
            </a:p>
          </p:txBody>
        </p:sp>
        <p:sp>
          <p:nvSpPr>
            <p:cNvPr id="36" name="Line 34"/>
            <p:cNvSpPr>
              <a:spLocks noChangeShapeType="1"/>
            </p:cNvSpPr>
            <p:nvPr/>
          </p:nvSpPr>
          <p:spPr bwMode="auto">
            <a:xfrm>
              <a:off x="3162" y="3029"/>
              <a:ext cx="17" cy="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37" name="Line 35"/>
            <p:cNvSpPr>
              <a:spLocks noChangeShapeType="1"/>
            </p:cNvSpPr>
            <p:nvPr/>
          </p:nvSpPr>
          <p:spPr bwMode="auto">
            <a:xfrm flipV="1">
              <a:off x="3179" y="3021"/>
              <a:ext cx="25" cy="8"/>
            </a:xfrm>
            <a:prstGeom prst="line">
              <a:avLst/>
            </a:prstGeom>
            <a:noFill/>
            <a:ln w="39688">
              <a:solidFill>
                <a:srgbClr val="000080"/>
              </a:solidFill>
              <a:round/>
              <a:headEnd/>
              <a:tailEnd/>
            </a:ln>
          </p:spPr>
          <p:txBody>
            <a:bodyPr>
              <a:prstTxWarp prst="textNoShape">
                <a:avLst/>
              </a:prstTxWarp>
            </a:bodyPr>
            <a:lstStyle/>
            <a:p>
              <a:endParaRPr lang="en-US"/>
            </a:p>
          </p:txBody>
        </p:sp>
        <p:sp>
          <p:nvSpPr>
            <p:cNvPr id="38" name="Line 36"/>
            <p:cNvSpPr>
              <a:spLocks noChangeShapeType="1"/>
            </p:cNvSpPr>
            <p:nvPr/>
          </p:nvSpPr>
          <p:spPr bwMode="auto">
            <a:xfrm flipV="1">
              <a:off x="3204" y="3013"/>
              <a:ext cx="17" cy="8"/>
            </a:xfrm>
            <a:prstGeom prst="line">
              <a:avLst/>
            </a:prstGeom>
            <a:noFill/>
            <a:ln w="39688">
              <a:solidFill>
                <a:srgbClr val="000080"/>
              </a:solidFill>
              <a:round/>
              <a:headEnd/>
              <a:tailEnd/>
            </a:ln>
          </p:spPr>
          <p:txBody>
            <a:bodyPr>
              <a:prstTxWarp prst="textNoShape">
                <a:avLst/>
              </a:prstTxWarp>
            </a:bodyPr>
            <a:lstStyle/>
            <a:p>
              <a:endParaRPr lang="en-US"/>
            </a:p>
          </p:txBody>
        </p:sp>
        <p:sp>
          <p:nvSpPr>
            <p:cNvPr id="39" name="Line 37"/>
            <p:cNvSpPr>
              <a:spLocks noChangeShapeType="1"/>
            </p:cNvSpPr>
            <p:nvPr/>
          </p:nvSpPr>
          <p:spPr bwMode="auto">
            <a:xfrm>
              <a:off x="3221" y="3013"/>
              <a:ext cx="1" cy="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40" name="Line 38"/>
            <p:cNvSpPr>
              <a:spLocks noChangeShapeType="1"/>
            </p:cNvSpPr>
            <p:nvPr/>
          </p:nvSpPr>
          <p:spPr bwMode="auto">
            <a:xfrm flipV="1">
              <a:off x="3221" y="2912"/>
              <a:ext cx="184" cy="10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41" name="Line 39"/>
            <p:cNvSpPr>
              <a:spLocks noChangeShapeType="1"/>
            </p:cNvSpPr>
            <p:nvPr/>
          </p:nvSpPr>
          <p:spPr bwMode="auto">
            <a:xfrm>
              <a:off x="3405" y="2912"/>
              <a:ext cx="9" cy="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42" name="Line 40"/>
            <p:cNvSpPr>
              <a:spLocks noChangeShapeType="1"/>
            </p:cNvSpPr>
            <p:nvPr/>
          </p:nvSpPr>
          <p:spPr bwMode="auto">
            <a:xfrm flipV="1">
              <a:off x="3414" y="2904"/>
              <a:ext cx="8" cy="8"/>
            </a:xfrm>
            <a:prstGeom prst="line">
              <a:avLst/>
            </a:prstGeom>
            <a:noFill/>
            <a:ln w="39688">
              <a:solidFill>
                <a:srgbClr val="000080"/>
              </a:solidFill>
              <a:round/>
              <a:headEnd/>
              <a:tailEnd/>
            </a:ln>
          </p:spPr>
          <p:txBody>
            <a:bodyPr>
              <a:prstTxWarp prst="textNoShape">
                <a:avLst/>
              </a:prstTxWarp>
            </a:bodyPr>
            <a:lstStyle/>
            <a:p>
              <a:endParaRPr lang="en-US"/>
            </a:p>
          </p:txBody>
        </p:sp>
        <p:sp>
          <p:nvSpPr>
            <p:cNvPr id="43" name="Line 41"/>
            <p:cNvSpPr>
              <a:spLocks noChangeShapeType="1"/>
            </p:cNvSpPr>
            <p:nvPr/>
          </p:nvSpPr>
          <p:spPr bwMode="auto">
            <a:xfrm flipV="1">
              <a:off x="3422" y="2878"/>
              <a:ext cx="34" cy="26"/>
            </a:xfrm>
            <a:prstGeom prst="line">
              <a:avLst/>
            </a:prstGeom>
            <a:noFill/>
            <a:ln w="39688">
              <a:solidFill>
                <a:srgbClr val="000080"/>
              </a:solidFill>
              <a:round/>
              <a:headEnd/>
              <a:tailEnd/>
            </a:ln>
          </p:spPr>
          <p:txBody>
            <a:bodyPr>
              <a:prstTxWarp prst="textNoShape">
                <a:avLst/>
              </a:prstTxWarp>
            </a:bodyPr>
            <a:lstStyle/>
            <a:p>
              <a:endParaRPr lang="en-US"/>
            </a:p>
          </p:txBody>
        </p:sp>
        <p:sp>
          <p:nvSpPr>
            <p:cNvPr id="44" name="Line 42"/>
            <p:cNvSpPr>
              <a:spLocks noChangeShapeType="1"/>
            </p:cNvSpPr>
            <p:nvPr/>
          </p:nvSpPr>
          <p:spPr bwMode="auto">
            <a:xfrm flipV="1">
              <a:off x="3456" y="2795"/>
              <a:ext cx="92" cy="83"/>
            </a:xfrm>
            <a:prstGeom prst="line">
              <a:avLst/>
            </a:prstGeom>
            <a:noFill/>
            <a:ln w="39688">
              <a:solidFill>
                <a:srgbClr val="000080"/>
              </a:solidFill>
              <a:round/>
              <a:headEnd/>
              <a:tailEnd/>
            </a:ln>
          </p:spPr>
          <p:txBody>
            <a:bodyPr>
              <a:prstTxWarp prst="textNoShape">
                <a:avLst/>
              </a:prstTxWarp>
            </a:bodyPr>
            <a:lstStyle/>
            <a:p>
              <a:endParaRPr lang="en-US"/>
            </a:p>
          </p:txBody>
        </p:sp>
        <p:sp>
          <p:nvSpPr>
            <p:cNvPr id="45" name="Line 43"/>
            <p:cNvSpPr>
              <a:spLocks noChangeShapeType="1"/>
            </p:cNvSpPr>
            <p:nvPr/>
          </p:nvSpPr>
          <p:spPr bwMode="auto">
            <a:xfrm flipV="1">
              <a:off x="3548" y="2786"/>
              <a:ext cx="16" cy="9"/>
            </a:xfrm>
            <a:prstGeom prst="line">
              <a:avLst/>
            </a:prstGeom>
            <a:noFill/>
            <a:ln w="39688">
              <a:solidFill>
                <a:srgbClr val="000080"/>
              </a:solidFill>
              <a:round/>
              <a:headEnd/>
              <a:tailEnd/>
            </a:ln>
          </p:spPr>
          <p:txBody>
            <a:bodyPr>
              <a:prstTxWarp prst="textNoShape">
                <a:avLst/>
              </a:prstTxWarp>
            </a:bodyPr>
            <a:lstStyle/>
            <a:p>
              <a:endParaRPr lang="en-US"/>
            </a:p>
          </p:txBody>
        </p:sp>
        <p:sp>
          <p:nvSpPr>
            <p:cNvPr id="46" name="Line 44"/>
            <p:cNvSpPr>
              <a:spLocks noChangeShapeType="1"/>
            </p:cNvSpPr>
            <p:nvPr/>
          </p:nvSpPr>
          <p:spPr bwMode="auto">
            <a:xfrm flipV="1">
              <a:off x="3564" y="2761"/>
              <a:ext cx="17" cy="25"/>
            </a:xfrm>
            <a:prstGeom prst="line">
              <a:avLst/>
            </a:prstGeom>
            <a:noFill/>
            <a:ln w="39688">
              <a:solidFill>
                <a:srgbClr val="000080"/>
              </a:solidFill>
              <a:round/>
              <a:headEnd/>
              <a:tailEnd/>
            </a:ln>
          </p:spPr>
          <p:txBody>
            <a:bodyPr>
              <a:prstTxWarp prst="textNoShape">
                <a:avLst/>
              </a:prstTxWarp>
            </a:bodyPr>
            <a:lstStyle/>
            <a:p>
              <a:endParaRPr lang="en-US"/>
            </a:p>
          </p:txBody>
        </p:sp>
        <p:sp>
          <p:nvSpPr>
            <p:cNvPr id="47" name="Line 45"/>
            <p:cNvSpPr>
              <a:spLocks noChangeShapeType="1"/>
            </p:cNvSpPr>
            <p:nvPr/>
          </p:nvSpPr>
          <p:spPr bwMode="auto">
            <a:xfrm flipV="1">
              <a:off x="3581" y="2669"/>
              <a:ext cx="76" cy="92"/>
            </a:xfrm>
            <a:prstGeom prst="line">
              <a:avLst/>
            </a:prstGeom>
            <a:noFill/>
            <a:ln w="39688">
              <a:solidFill>
                <a:srgbClr val="000080"/>
              </a:solidFill>
              <a:round/>
              <a:headEnd/>
              <a:tailEnd/>
            </a:ln>
          </p:spPr>
          <p:txBody>
            <a:bodyPr>
              <a:prstTxWarp prst="textNoShape">
                <a:avLst/>
              </a:prstTxWarp>
            </a:bodyPr>
            <a:lstStyle/>
            <a:p>
              <a:endParaRPr lang="en-US"/>
            </a:p>
          </p:txBody>
        </p:sp>
        <p:sp>
          <p:nvSpPr>
            <p:cNvPr id="48" name="Line 46"/>
            <p:cNvSpPr>
              <a:spLocks noChangeShapeType="1"/>
            </p:cNvSpPr>
            <p:nvPr/>
          </p:nvSpPr>
          <p:spPr bwMode="auto">
            <a:xfrm flipV="1">
              <a:off x="3657" y="2594"/>
              <a:ext cx="67" cy="75"/>
            </a:xfrm>
            <a:prstGeom prst="line">
              <a:avLst/>
            </a:prstGeom>
            <a:noFill/>
            <a:ln w="39688">
              <a:solidFill>
                <a:srgbClr val="000080"/>
              </a:solidFill>
              <a:round/>
              <a:headEnd/>
              <a:tailEnd/>
            </a:ln>
          </p:spPr>
          <p:txBody>
            <a:bodyPr>
              <a:prstTxWarp prst="textNoShape">
                <a:avLst/>
              </a:prstTxWarp>
            </a:bodyPr>
            <a:lstStyle/>
            <a:p>
              <a:endParaRPr lang="en-US"/>
            </a:p>
          </p:txBody>
        </p:sp>
        <p:sp>
          <p:nvSpPr>
            <p:cNvPr id="49" name="Line 47"/>
            <p:cNvSpPr>
              <a:spLocks noChangeShapeType="1"/>
            </p:cNvSpPr>
            <p:nvPr/>
          </p:nvSpPr>
          <p:spPr bwMode="auto">
            <a:xfrm flipV="1">
              <a:off x="3724" y="2577"/>
              <a:ext cx="8" cy="17"/>
            </a:xfrm>
            <a:prstGeom prst="line">
              <a:avLst/>
            </a:prstGeom>
            <a:noFill/>
            <a:ln w="39688">
              <a:solidFill>
                <a:srgbClr val="000080"/>
              </a:solidFill>
              <a:round/>
              <a:headEnd/>
              <a:tailEnd/>
            </a:ln>
          </p:spPr>
          <p:txBody>
            <a:bodyPr>
              <a:prstTxWarp prst="textNoShape">
                <a:avLst/>
              </a:prstTxWarp>
            </a:bodyPr>
            <a:lstStyle/>
            <a:p>
              <a:endParaRPr lang="en-US"/>
            </a:p>
          </p:txBody>
        </p:sp>
        <p:sp>
          <p:nvSpPr>
            <p:cNvPr id="50" name="Line 48"/>
            <p:cNvSpPr>
              <a:spLocks noChangeShapeType="1"/>
            </p:cNvSpPr>
            <p:nvPr/>
          </p:nvSpPr>
          <p:spPr bwMode="auto">
            <a:xfrm>
              <a:off x="3732" y="2577"/>
              <a:ext cx="1" cy="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51" name="Line 49"/>
            <p:cNvSpPr>
              <a:spLocks noChangeShapeType="1"/>
            </p:cNvSpPr>
            <p:nvPr/>
          </p:nvSpPr>
          <p:spPr bwMode="auto">
            <a:xfrm flipV="1">
              <a:off x="3732" y="2393"/>
              <a:ext cx="117" cy="184"/>
            </a:xfrm>
            <a:prstGeom prst="line">
              <a:avLst/>
            </a:prstGeom>
            <a:noFill/>
            <a:ln w="39688">
              <a:solidFill>
                <a:srgbClr val="000080"/>
              </a:solidFill>
              <a:round/>
              <a:headEnd/>
              <a:tailEnd/>
            </a:ln>
          </p:spPr>
          <p:txBody>
            <a:bodyPr>
              <a:prstTxWarp prst="textNoShape">
                <a:avLst/>
              </a:prstTxWarp>
            </a:bodyPr>
            <a:lstStyle/>
            <a:p>
              <a:endParaRPr lang="en-US"/>
            </a:p>
          </p:txBody>
        </p:sp>
        <p:sp>
          <p:nvSpPr>
            <p:cNvPr id="52" name="Line 50"/>
            <p:cNvSpPr>
              <a:spLocks noChangeShapeType="1"/>
            </p:cNvSpPr>
            <p:nvPr/>
          </p:nvSpPr>
          <p:spPr bwMode="auto">
            <a:xfrm flipV="1">
              <a:off x="3849" y="2342"/>
              <a:ext cx="25" cy="5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53" name="Line 51"/>
            <p:cNvSpPr>
              <a:spLocks noChangeShapeType="1"/>
            </p:cNvSpPr>
            <p:nvPr/>
          </p:nvSpPr>
          <p:spPr bwMode="auto">
            <a:xfrm flipV="1">
              <a:off x="3874" y="2334"/>
              <a:ext cx="9" cy="8"/>
            </a:xfrm>
            <a:prstGeom prst="line">
              <a:avLst/>
            </a:prstGeom>
            <a:noFill/>
            <a:ln w="39688">
              <a:solidFill>
                <a:srgbClr val="000080"/>
              </a:solidFill>
              <a:round/>
              <a:headEnd/>
              <a:tailEnd/>
            </a:ln>
          </p:spPr>
          <p:txBody>
            <a:bodyPr>
              <a:prstTxWarp prst="textNoShape">
                <a:avLst/>
              </a:prstTxWarp>
            </a:bodyPr>
            <a:lstStyle/>
            <a:p>
              <a:endParaRPr lang="en-US"/>
            </a:p>
          </p:txBody>
        </p:sp>
        <p:sp>
          <p:nvSpPr>
            <p:cNvPr id="54" name="Line 52"/>
            <p:cNvSpPr>
              <a:spLocks noChangeShapeType="1"/>
            </p:cNvSpPr>
            <p:nvPr/>
          </p:nvSpPr>
          <p:spPr bwMode="auto">
            <a:xfrm flipV="1">
              <a:off x="3883" y="2267"/>
              <a:ext cx="42" cy="67"/>
            </a:xfrm>
            <a:prstGeom prst="line">
              <a:avLst/>
            </a:prstGeom>
            <a:noFill/>
            <a:ln w="39688">
              <a:solidFill>
                <a:srgbClr val="000080"/>
              </a:solidFill>
              <a:round/>
              <a:headEnd/>
              <a:tailEnd/>
            </a:ln>
          </p:spPr>
          <p:txBody>
            <a:bodyPr>
              <a:prstTxWarp prst="textNoShape">
                <a:avLst/>
              </a:prstTxWarp>
            </a:bodyPr>
            <a:lstStyle/>
            <a:p>
              <a:endParaRPr lang="en-US"/>
            </a:p>
          </p:txBody>
        </p:sp>
        <p:sp>
          <p:nvSpPr>
            <p:cNvPr id="55" name="Line 53"/>
            <p:cNvSpPr>
              <a:spLocks noChangeShapeType="1"/>
            </p:cNvSpPr>
            <p:nvPr/>
          </p:nvSpPr>
          <p:spPr bwMode="auto">
            <a:xfrm flipV="1">
              <a:off x="3925" y="2166"/>
              <a:ext cx="67" cy="10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56" name="Line 54"/>
            <p:cNvSpPr>
              <a:spLocks noChangeShapeType="1"/>
            </p:cNvSpPr>
            <p:nvPr/>
          </p:nvSpPr>
          <p:spPr bwMode="auto">
            <a:xfrm flipV="1">
              <a:off x="3992" y="2150"/>
              <a:ext cx="8" cy="16"/>
            </a:xfrm>
            <a:prstGeom prst="line">
              <a:avLst/>
            </a:prstGeom>
            <a:noFill/>
            <a:ln w="39688">
              <a:solidFill>
                <a:srgbClr val="000080"/>
              </a:solidFill>
              <a:round/>
              <a:headEnd/>
              <a:tailEnd/>
            </a:ln>
          </p:spPr>
          <p:txBody>
            <a:bodyPr>
              <a:prstTxWarp prst="textNoShape">
                <a:avLst/>
              </a:prstTxWarp>
            </a:bodyPr>
            <a:lstStyle/>
            <a:p>
              <a:endParaRPr lang="en-US"/>
            </a:p>
          </p:txBody>
        </p:sp>
        <p:sp>
          <p:nvSpPr>
            <p:cNvPr id="57" name="Line 55"/>
            <p:cNvSpPr>
              <a:spLocks noChangeShapeType="1"/>
            </p:cNvSpPr>
            <p:nvPr/>
          </p:nvSpPr>
          <p:spPr bwMode="auto">
            <a:xfrm flipV="1">
              <a:off x="4000" y="2074"/>
              <a:ext cx="50" cy="76"/>
            </a:xfrm>
            <a:prstGeom prst="line">
              <a:avLst/>
            </a:prstGeom>
            <a:noFill/>
            <a:ln w="39688">
              <a:solidFill>
                <a:srgbClr val="000080"/>
              </a:solidFill>
              <a:round/>
              <a:headEnd/>
              <a:tailEnd/>
            </a:ln>
          </p:spPr>
          <p:txBody>
            <a:bodyPr>
              <a:prstTxWarp prst="textNoShape">
                <a:avLst/>
              </a:prstTxWarp>
            </a:bodyPr>
            <a:lstStyle/>
            <a:p>
              <a:endParaRPr lang="en-US"/>
            </a:p>
          </p:txBody>
        </p:sp>
        <p:sp>
          <p:nvSpPr>
            <p:cNvPr id="58" name="Line 56"/>
            <p:cNvSpPr>
              <a:spLocks noChangeShapeType="1"/>
            </p:cNvSpPr>
            <p:nvPr/>
          </p:nvSpPr>
          <p:spPr bwMode="auto">
            <a:xfrm>
              <a:off x="4050" y="2074"/>
              <a:ext cx="9" cy="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59" name="Line 57"/>
            <p:cNvSpPr>
              <a:spLocks noChangeShapeType="1"/>
            </p:cNvSpPr>
            <p:nvPr/>
          </p:nvSpPr>
          <p:spPr bwMode="auto">
            <a:xfrm flipV="1">
              <a:off x="4059" y="1932"/>
              <a:ext cx="159" cy="142"/>
            </a:xfrm>
            <a:prstGeom prst="line">
              <a:avLst/>
            </a:prstGeom>
            <a:noFill/>
            <a:ln w="39688">
              <a:solidFill>
                <a:srgbClr val="000080"/>
              </a:solidFill>
              <a:round/>
              <a:headEnd/>
              <a:tailEnd/>
            </a:ln>
          </p:spPr>
          <p:txBody>
            <a:bodyPr>
              <a:prstTxWarp prst="textNoShape">
                <a:avLst/>
              </a:prstTxWarp>
            </a:bodyPr>
            <a:lstStyle/>
            <a:p>
              <a:endParaRPr lang="en-US"/>
            </a:p>
          </p:txBody>
        </p:sp>
        <p:sp>
          <p:nvSpPr>
            <p:cNvPr id="60" name="Line 58"/>
            <p:cNvSpPr>
              <a:spLocks noChangeShapeType="1"/>
            </p:cNvSpPr>
            <p:nvPr/>
          </p:nvSpPr>
          <p:spPr bwMode="auto">
            <a:xfrm flipV="1">
              <a:off x="4218" y="1923"/>
              <a:ext cx="42" cy="9"/>
            </a:xfrm>
            <a:prstGeom prst="line">
              <a:avLst/>
            </a:prstGeom>
            <a:noFill/>
            <a:ln w="39688">
              <a:solidFill>
                <a:srgbClr val="000080"/>
              </a:solidFill>
              <a:round/>
              <a:headEnd/>
              <a:tailEnd/>
            </a:ln>
          </p:spPr>
          <p:txBody>
            <a:bodyPr>
              <a:prstTxWarp prst="textNoShape">
                <a:avLst/>
              </a:prstTxWarp>
            </a:bodyPr>
            <a:lstStyle/>
            <a:p>
              <a:endParaRPr lang="en-US"/>
            </a:p>
          </p:txBody>
        </p:sp>
        <p:sp>
          <p:nvSpPr>
            <p:cNvPr id="61" name="Line 59"/>
            <p:cNvSpPr>
              <a:spLocks noChangeShapeType="1"/>
            </p:cNvSpPr>
            <p:nvPr/>
          </p:nvSpPr>
          <p:spPr bwMode="auto">
            <a:xfrm flipV="1">
              <a:off x="4260" y="1907"/>
              <a:ext cx="42" cy="16"/>
            </a:xfrm>
            <a:prstGeom prst="line">
              <a:avLst/>
            </a:prstGeom>
            <a:noFill/>
            <a:ln w="39688">
              <a:solidFill>
                <a:srgbClr val="000080"/>
              </a:solidFill>
              <a:round/>
              <a:headEnd/>
              <a:tailEnd/>
            </a:ln>
          </p:spPr>
          <p:txBody>
            <a:bodyPr>
              <a:prstTxWarp prst="textNoShape">
                <a:avLst/>
              </a:prstTxWarp>
            </a:bodyPr>
            <a:lstStyle/>
            <a:p>
              <a:endParaRPr lang="en-US"/>
            </a:p>
          </p:txBody>
        </p:sp>
        <p:sp>
          <p:nvSpPr>
            <p:cNvPr id="62" name="Line 60"/>
            <p:cNvSpPr>
              <a:spLocks noChangeShapeType="1"/>
            </p:cNvSpPr>
            <p:nvPr/>
          </p:nvSpPr>
          <p:spPr bwMode="auto">
            <a:xfrm flipV="1">
              <a:off x="4302" y="1898"/>
              <a:ext cx="67" cy="9"/>
            </a:xfrm>
            <a:prstGeom prst="line">
              <a:avLst/>
            </a:prstGeom>
            <a:noFill/>
            <a:ln w="39688">
              <a:solidFill>
                <a:srgbClr val="000080"/>
              </a:solidFill>
              <a:round/>
              <a:headEnd/>
              <a:tailEnd/>
            </a:ln>
          </p:spPr>
          <p:txBody>
            <a:bodyPr>
              <a:prstTxWarp prst="textNoShape">
                <a:avLst/>
              </a:prstTxWarp>
            </a:bodyPr>
            <a:lstStyle/>
            <a:p>
              <a:endParaRPr lang="en-US"/>
            </a:p>
          </p:txBody>
        </p:sp>
        <p:sp>
          <p:nvSpPr>
            <p:cNvPr id="63" name="Line 61"/>
            <p:cNvSpPr>
              <a:spLocks noChangeShapeType="1"/>
            </p:cNvSpPr>
            <p:nvPr/>
          </p:nvSpPr>
          <p:spPr bwMode="auto">
            <a:xfrm>
              <a:off x="4369" y="1898"/>
              <a:ext cx="8" cy="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64" name="Line 62"/>
            <p:cNvSpPr>
              <a:spLocks noChangeShapeType="1"/>
            </p:cNvSpPr>
            <p:nvPr/>
          </p:nvSpPr>
          <p:spPr bwMode="auto">
            <a:xfrm>
              <a:off x="4377" y="1898"/>
              <a:ext cx="42" cy="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65" name="Line 63"/>
            <p:cNvSpPr>
              <a:spLocks noChangeShapeType="1"/>
            </p:cNvSpPr>
            <p:nvPr/>
          </p:nvSpPr>
          <p:spPr bwMode="auto">
            <a:xfrm>
              <a:off x="4419" y="1898"/>
              <a:ext cx="50" cy="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66" name="Line 64"/>
            <p:cNvSpPr>
              <a:spLocks noChangeShapeType="1"/>
            </p:cNvSpPr>
            <p:nvPr/>
          </p:nvSpPr>
          <p:spPr bwMode="auto">
            <a:xfrm>
              <a:off x="4469" y="1898"/>
              <a:ext cx="118" cy="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67" name="Line 65"/>
            <p:cNvSpPr>
              <a:spLocks noChangeShapeType="1"/>
            </p:cNvSpPr>
            <p:nvPr/>
          </p:nvSpPr>
          <p:spPr bwMode="auto">
            <a:xfrm>
              <a:off x="4587" y="1898"/>
              <a:ext cx="75" cy="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68" name="Line 66"/>
            <p:cNvSpPr>
              <a:spLocks noChangeShapeType="1"/>
            </p:cNvSpPr>
            <p:nvPr/>
          </p:nvSpPr>
          <p:spPr bwMode="auto">
            <a:xfrm>
              <a:off x="4662" y="1898"/>
              <a:ext cx="42" cy="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69" name="Line 67"/>
            <p:cNvSpPr>
              <a:spLocks noChangeShapeType="1"/>
            </p:cNvSpPr>
            <p:nvPr/>
          </p:nvSpPr>
          <p:spPr bwMode="auto">
            <a:xfrm>
              <a:off x="4704" y="1898"/>
              <a:ext cx="109" cy="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70" name="Line 68"/>
            <p:cNvSpPr>
              <a:spLocks noChangeShapeType="1"/>
            </p:cNvSpPr>
            <p:nvPr/>
          </p:nvSpPr>
          <p:spPr bwMode="auto">
            <a:xfrm>
              <a:off x="4813" y="1898"/>
              <a:ext cx="8" cy="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71" name="Line 69"/>
            <p:cNvSpPr>
              <a:spLocks noChangeShapeType="1"/>
            </p:cNvSpPr>
            <p:nvPr/>
          </p:nvSpPr>
          <p:spPr bwMode="auto">
            <a:xfrm>
              <a:off x="4821" y="1898"/>
              <a:ext cx="1" cy="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72" name="Line 70"/>
            <p:cNvSpPr>
              <a:spLocks noChangeShapeType="1"/>
            </p:cNvSpPr>
            <p:nvPr/>
          </p:nvSpPr>
          <p:spPr bwMode="auto">
            <a:xfrm>
              <a:off x="1328" y="901"/>
              <a:ext cx="126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73" name="Line 71"/>
            <p:cNvSpPr>
              <a:spLocks noChangeShapeType="1"/>
            </p:cNvSpPr>
            <p:nvPr/>
          </p:nvSpPr>
          <p:spPr bwMode="auto">
            <a:xfrm>
              <a:off x="2593" y="901"/>
              <a:ext cx="58"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74" name="Line 72"/>
            <p:cNvSpPr>
              <a:spLocks noChangeShapeType="1"/>
            </p:cNvSpPr>
            <p:nvPr/>
          </p:nvSpPr>
          <p:spPr bwMode="auto">
            <a:xfrm>
              <a:off x="2651" y="901"/>
              <a:ext cx="293" cy="9"/>
            </a:xfrm>
            <a:prstGeom prst="line">
              <a:avLst/>
            </a:prstGeom>
            <a:noFill/>
            <a:ln w="12700">
              <a:solidFill>
                <a:srgbClr val="000000"/>
              </a:solidFill>
              <a:round/>
              <a:headEnd/>
              <a:tailEnd/>
            </a:ln>
          </p:spPr>
          <p:txBody>
            <a:bodyPr>
              <a:prstTxWarp prst="textNoShape">
                <a:avLst/>
              </a:prstTxWarp>
            </a:bodyPr>
            <a:lstStyle/>
            <a:p>
              <a:endParaRPr lang="en-US"/>
            </a:p>
          </p:txBody>
        </p:sp>
        <p:sp>
          <p:nvSpPr>
            <p:cNvPr id="75" name="Line 73"/>
            <p:cNvSpPr>
              <a:spLocks noChangeShapeType="1"/>
            </p:cNvSpPr>
            <p:nvPr/>
          </p:nvSpPr>
          <p:spPr bwMode="auto">
            <a:xfrm>
              <a:off x="2944" y="910"/>
              <a:ext cx="1"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76" name="Line 74"/>
            <p:cNvSpPr>
              <a:spLocks noChangeShapeType="1"/>
            </p:cNvSpPr>
            <p:nvPr/>
          </p:nvSpPr>
          <p:spPr bwMode="auto">
            <a:xfrm>
              <a:off x="2944" y="910"/>
              <a:ext cx="1"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77" name="Line 75"/>
            <p:cNvSpPr>
              <a:spLocks noChangeShapeType="1"/>
            </p:cNvSpPr>
            <p:nvPr/>
          </p:nvSpPr>
          <p:spPr bwMode="auto">
            <a:xfrm>
              <a:off x="2944" y="910"/>
              <a:ext cx="51"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78" name="Line 76"/>
            <p:cNvSpPr>
              <a:spLocks noChangeShapeType="1"/>
            </p:cNvSpPr>
            <p:nvPr/>
          </p:nvSpPr>
          <p:spPr bwMode="auto">
            <a:xfrm>
              <a:off x="2995" y="910"/>
              <a:ext cx="100"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79" name="Line 77"/>
            <p:cNvSpPr>
              <a:spLocks noChangeShapeType="1"/>
            </p:cNvSpPr>
            <p:nvPr/>
          </p:nvSpPr>
          <p:spPr bwMode="auto">
            <a:xfrm>
              <a:off x="3095" y="910"/>
              <a:ext cx="2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0" name="Line 78"/>
            <p:cNvSpPr>
              <a:spLocks noChangeShapeType="1"/>
            </p:cNvSpPr>
            <p:nvPr/>
          </p:nvSpPr>
          <p:spPr bwMode="auto">
            <a:xfrm>
              <a:off x="3120" y="910"/>
              <a:ext cx="17"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1" name="Line 79"/>
            <p:cNvSpPr>
              <a:spLocks noChangeShapeType="1"/>
            </p:cNvSpPr>
            <p:nvPr/>
          </p:nvSpPr>
          <p:spPr bwMode="auto">
            <a:xfrm>
              <a:off x="3137" y="910"/>
              <a:ext cx="2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2" name="Line 80"/>
            <p:cNvSpPr>
              <a:spLocks noChangeShapeType="1"/>
            </p:cNvSpPr>
            <p:nvPr/>
          </p:nvSpPr>
          <p:spPr bwMode="auto">
            <a:xfrm>
              <a:off x="3162" y="910"/>
              <a:ext cx="17"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3" name="Line 81"/>
            <p:cNvSpPr>
              <a:spLocks noChangeShapeType="1"/>
            </p:cNvSpPr>
            <p:nvPr/>
          </p:nvSpPr>
          <p:spPr bwMode="auto">
            <a:xfrm>
              <a:off x="3179" y="910"/>
              <a:ext cx="2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4" name="Line 82"/>
            <p:cNvSpPr>
              <a:spLocks noChangeShapeType="1"/>
            </p:cNvSpPr>
            <p:nvPr/>
          </p:nvSpPr>
          <p:spPr bwMode="auto">
            <a:xfrm>
              <a:off x="3204" y="910"/>
              <a:ext cx="17"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5" name="Line 83"/>
            <p:cNvSpPr>
              <a:spLocks noChangeShapeType="1"/>
            </p:cNvSpPr>
            <p:nvPr/>
          </p:nvSpPr>
          <p:spPr bwMode="auto">
            <a:xfrm>
              <a:off x="3221" y="910"/>
              <a:ext cx="1"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6" name="Line 84"/>
            <p:cNvSpPr>
              <a:spLocks noChangeShapeType="1"/>
            </p:cNvSpPr>
            <p:nvPr/>
          </p:nvSpPr>
          <p:spPr bwMode="auto">
            <a:xfrm>
              <a:off x="3221" y="910"/>
              <a:ext cx="184" cy="25"/>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 name="Line 85"/>
            <p:cNvSpPr>
              <a:spLocks noChangeShapeType="1"/>
            </p:cNvSpPr>
            <p:nvPr/>
          </p:nvSpPr>
          <p:spPr bwMode="auto">
            <a:xfrm>
              <a:off x="3405" y="935"/>
              <a:ext cx="9"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8" name="Line 86"/>
            <p:cNvSpPr>
              <a:spLocks noChangeShapeType="1"/>
            </p:cNvSpPr>
            <p:nvPr/>
          </p:nvSpPr>
          <p:spPr bwMode="auto">
            <a:xfrm>
              <a:off x="3414" y="935"/>
              <a:ext cx="8"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9" name="Line 87"/>
            <p:cNvSpPr>
              <a:spLocks noChangeShapeType="1"/>
            </p:cNvSpPr>
            <p:nvPr/>
          </p:nvSpPr>
          <p:spPr bwMode="auto">
            <a:xfrm>
              <a:off x="3422" y="935"/>
              <a:ext cx="34"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90" name="Line 88"/>
            <p:cNvSpPr>
              <a:spLocks noChangeShapeType="1"/>
            </p:cNvSpPr>
            <p:nvPr/>
          </p:nvSpPr>
          <p:spPr bwMode="auto">
            <a:xfrm>
              <a:off x="3456" y="935"/>
              <a:ext cx="92" cy="33"/>
            </a:xfrm>
            <a:prstGeom prst="line">
              <a:avLst/>
            </a:prstGeom>
            <a:noFill/>
            <a:ln w="12700">
              <a:solidFill>
                <a:srgbClr val="000000"/>
              </a:solidFill>
              <a:round/>
              <a:headEnd/>
              <a:tailEnd/>
            </a:ln>
          </p:spPr>
          <p:txBody>
            <a:bodyPr>
              <a:prstTxWarp prst="textNoShape">
                <a:avLst/>
              </a:prstTxWarp>
            </a:bodyPr>
            <a:lstStyle/>
            <a:p>
              <a:endParaRPr lang="en-US"/>
            </a:p>
          </p:txBody>
        </p:sp>
        <p:sp>
          <p:nvSpPr>
            <p:cNvPr id="91" name="Line 89"/>
            <p:cNvSpPr>
              <a:spLocks noChangeShapeType="1"/>
            </p:cNvSpPr>
            <p:nvPr/>
          </p:nvSpPr>
          <p:spPr bwMode="auto">
            <a:xfrm>
              <a:off x="3548" y="968"/>
              <a:ext cx="16"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92" name="Line 90"/>
            <p:cNvSpPr>
              <a:spLocks noChangeShapeType="1"/>
            </p:cNvSpPr>
            <p:nvPr/>
          </p:nvSpPr>
          <p:spPr bwMode="auto">
            <a:xfrm>
              <a:off x="3564" y="968"/>
              <a:ext cx="17" cy="9"/>
            </a:xfrm>
            <a:prstGeom prst="line">
              <a:avLst/>
            </a:prstGeom>
            <a:noFill/>
            <a:ln w="12700">
              <a:solidFill>
                <a:srgbClr val="000000"/>
              </a:solidFill>
              <a:round/>
              <a:headEnd/>
              <a:tailEnd/>
            </a:ln>
          </p:spPr>
          <p:txBody>
            <a:bodyPr>
              <a:prstTxWarp prst="textNoShape">
                <a:avLst/>
              </a:prstTxWarp>
            </a:bodyPr>
            <a:lstStyle/>
            <a:p>
              <a:endParaRPr lang="en-US"/>
            </a:p>
          </p:txBody>
        </p:sp>
        <p:sp>
          <p:nvSpPr>
            <p:cNvPr id="93" name="Line 91"/>
            <p:cNvSpPr>
              <a:spLocks noChangeShapeType="1"/>
            </p:cNvSpPr>
            <p:nvPr/>
          </p:nvSpPr>
          <p:spPr bwMode="auto">
            <a:xfrm>
              <a:off x="3581" y="977"/>
              <a:ext cx="76" cy="4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94" name="Line 92"/>
            <p:cNvSpPr>
              <a:spLocks noChangeShapeType="1"/>
            </p:cNvSpPr>
            <p:nvPr/>
          </p:nvSpPr>
          <p:spPr bwMode="auto">
            <a:xfrm>
              <a:off x="3657" y="1018"/>
              <a:ext cx="67" cy="42"/>
            </a:xfrm>
            <a:prstGeom prst="line">
              <a:avLst/>
            </a:prstGeom>
            <a:noFill/>
            <a:ln w="12700">
              <a:solidFill>
                <a:srgbClr val="000000"/>
              </a:solidFill>
              <a:round/>
              <a:headEnd/>
              <a:tailEnd/>
            </a:ln>
          </p:spPr>
          <p:txBody>
            <a:bodyPr>
              <a:prstTxWarp prst="textNoShape">
                <a:avLst/>
              </a:prstTxWarp>
            </a:bodyPr>
            <a:lstStyle/>
            <a:p>
              <a:endParaRPr lang="en-US"/>
            </a:p>
          </p:txBody>
        </p:sp>
        <p:sp>
          <p:nvSpPr>
            <p:cNvPr id="95" name="Line 93"/>
            <p:cNvSpPr>
              <a:spLocks noChangeShapeType="1"/>
            </p:cNvSpPr>
            <p:nvPr/>
          </p:nvSpPr>
          <p:spPr bwMode="auto">
            <a:xfrm>
              <a:off x="3724" y="1060"/>
              <a:ext cx="8" cy="9"/>
            </a:xfrm>
            <a:prstGeom prst="line">
              <a:avLst/>
            </a:prstGeom>
            <a:noFill/>
            <a:ln w="12700">
              <a:solidFill>
                <a:srgbClr val="000000"/>
              </a:solidFill>
              <a:round/>
              <a:headEnd/>
              <a:tailEnd/>
            </a:ln>
          </p:spPr>
          <p:txBody>
            <a:bodyPr>
              <a:prstTxWarp prst="textNoShape">
                <a:avLst/>
              </a:prstTxWarp>
            </a:bodyPr>
            <a:lstStyle/>
            <a:p>
              <a:endParaRPr lang="en-US"/>
            </a:p>
          </p:txBody>
        </p:sp>
        <p:sp>
          <p:nvSpPr>
            <p:cNvPr id="96" name="Line 94"/>
            <p:cNvSpPr>
              <a:spLocks noChangeShapeType="1"/>
            </p:cNvSpPr>
            <p:nvPr/>
          </p:nvSpPr>
          <p:spPr bwMode="auto">
            <a:xfrm>
              <a:off x="3732" y="1069"/>
              <a:ext cx="1"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97" name="Line 95"/>
            <p:cNvSpPr>
              <a:spLocks noChangeShapeType="1"/>
            </p:cNvSpPr>
            <p:nvPr/>
          </p:nvSpPr>
          <p:spPr bwMode="auto">
            <a:xfrm>
              <a:off x="3732" y="1069"/>
              <a:ext cx="117" cy="142"/>
            </a:xfrm>
            <a:prstGeom prst="line">
              <a:avLst/>
            </a:prstGeom>
            <a:noFill/>
            <a:ln w="12700">
              <a:solidFill>
                <a:srgbClr val="000000"/>
              </a:solidFill>
              <a:round/>
              <a:headEnd/>
              <a:tailEnd/>
            </a:ln>
          </p:spPr>
          <p:txBody>
            <a:bodyPr>
              <a:prstTxWarp prst="textNoShape">
                <a:avLst/>
              </a:prstTxWarp>
            </a:bodyPr>
            <a:lstStyle/>
            <a:p>
              <a:endParaRPr lang="en-US"/>
            </a:p>
          </p:txBody>
        </p:sp>
        <p:sp>
          <p:nvSpPr>
            <p:cNvPr id="98" name="Line 96"/>
            <p:cNvSpPr>
              <a:spLocks noChangeShapeType="1"/>
            </p:cNvSpPr>
            <p:nvPr/>
          </p:nvSpPr>
          <p:spPr bwMode="auto">
            <a:xfrm>
              <a:off x="3849" y="1211"/>
              <a:ext cx="25" cy="42"/>
            </a:xfrm>
            <a:prstGeom prst="line">
              <a:avLst/>
            </a:prstGeom>
            <a:noFill/>
            <a:ln w="12700">
              <a:solidFill>
                <a:srgbClr val="000000"/>
              </a:solidFill>
              <a:round/>
              <a:headEnd/>
              <a:tailEnd/>
            </a:ln>
          </p:spPr>
          <p:txBody>
            <a:bodyPr>
              <a:prstTxWarp prst="textNoShape">
                <a:avLst/>
              </a:prstTxWarp>
            </a:bodyPr>
            <a:lstStyle/>
            <a:p>
              <a:endParaRPr lang="en-US"/>
            </a:p>
          </p:txBody>
        </p:sp>
        <p:sp>
          <p:nvSpPr>
            <p:cNvPr id="99" name="Line 97"/>
            <p:cNvSpPr>
              <a:spLocks noChangeShapeType="1"/>
            </p:cNvSpPr>
            <p:nvPr/>
          </p:nvSpPr>
          <p:spPr bwMode="auto">
            <a:xfrm>
              <a:off x="3874" y="1253"/>
              <a:ext cx="9" cy="17"/>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00" name="Line 98"/>
            <p:cNvSpPr>
              <a:spLocks noChangeShapeType="1"/>
            </p:cNvSpPr>
            <p:nvPr/>
          </p:nvSpPr>
          <p:spPr bwMode="auto">
            <a:xfrm>
              <a:off x="3883" y="1270"/>
              <a:ext cx="42" cy="75"/>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01" name="Line 99"/>
            <p:cNvSpPr>
              <a:spLocks noChangeShapeType="1"/>
            </p:cNvSpPr>
            <p:nvPr/>
          </p:nvSpPr>
          <p:spPr bwMode="auto">
            <a:xfrm>
              <a:off x="3925" y="1345"/>
              <a:ext cx="67" cy="143"/>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02" name="Line 100"/>
            <p:cNvSpPr>
              <a:spLocks noChangeShapeType="1"/>
            </p:cNvSpPr>
            <p:nvPr/>
          </p:nvSpPr>
          <p:spPr bwMode="auto">
            <a:xfrm>
              <a:off x="3992" y="1488"/>
              <a:ext cx="8" cy="25"/>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03" name="Line 101"/>
            <p:cNvSpPr>
              <a:spLocks noChangeShapeType="1"/>
            </p:cNvSpPr>
            <p:nvPr/>
          </p:nvSpPr>
          <p:spPr bwMode="auto">
            <a:xfrm>
              <a:off x="4000" y="1513"/>
              <a:ext cx="50" cy="134"/>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04" name="Line 102"/>
            <p:cNvSpPr>
              <a:spLocks noChangeShapeType="1"/>
            </p:cNvSpPr>
            <p:nvPr/>
          </p:nvSpPr>
          <p:spPr bwMode="auto">
            <a:xfrm>
              <a:off x="4050" y="1647"/>
              <a:ext cx="9" cy="17"/>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05" name="Line 103"/>
            <p:cNvSpPr>
              <a:spLocks noChangeShapeType="1"/>
            </p:cNvSpPr>
            <p:nvPr/>
          </p:nvSpPr>
          <p:spPr bwMode="auto">
            <a:xfrm>
              <a:off x="4059" y="1664"/>
              <a:ext cx="159" cy="444"/>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06" name="Line 104"/>
            <p:cNvSpPr>
              <a:spLocks noChangeShapeType="1"/>
            </p:cNvSpPr>
            <p:nvPr/>
          </p:nvSpPr>
          <p:spPr bwMode="auto">
            <a:xfrm>
              <a:off x="4218" y="2108"/>
              <a:ext cx="42" cy="100"/>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07" name="Line 105"/>
            <p:cNvSpPr>
              <a:spLocks noChangeShapeType="1"/>
            </p:cNvSpPr>
            <p:nvPr/>
          </p:nvSpPr>
          <p:spPr bwMode="auto">
            <a:xfrm>
              <a:off x="4260" y="2208"/>
              <a:ext cx="42" cy="118"/>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08" name="Line 106"/>
            <p:cNvSpPr>
              <a:spLocks noChangeShapeType="1"/>
            </p:cNvSpPr>
            <p:nvPr/>
          </p:nvSpPr>
          <p:spPr bwMode="auto">
            <a:xfrm>
              <a:off x="4302" y="2326"/>
              <a:ext cx="67" cy="134"/>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09" name="Line 107"/>
            <p:cNvSpPr>
              <a:spLocks noChangeShapeType="1"/>
            </p:cNvSpPr>
            <p:nvPr/>
          </p:nvSpPr>
          <p:spPr bwMode="auto">
            <a:xfrm>
              <a:off x="4369" y="2460"/>
              <a:ext cx="8" cy="25"/>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10" name="Line 108"/>
            <p:cNvSpPr>
              <a:spLocks noChangeShapeType="1"/>
            </p:cNvSpPr>
            <p:nvPr/>
          </p:nvSpPr>
          <p:spPr bwMode="auto">
            <a:xfrm>
              <a:off x="4377" y="2485"/>
              <a:ext cx="42" cy="75"/>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11" name="Line 109"/>
            <p:cNvSpPr>
              <a:spLocks noChangeShapeType="1"/>
            </p:cNvSpPr>
            <p:nvPr/>
          </p:nvSpPr>
          <p:spPr bwMode="auto">
            <a:xfrm>
              <a:off x="4419" y="2560"/>
              <a:ext cx="50" cy="76"/>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12" name="Line 110"/>
            <p:cNvSpPr>
              <a:spLocks noChangeShapeType="1"/>
            </p:cNvSpPr>
            <p:nvPr/>
          </p:nvSpPr>
          <p:spPr bwMode="auto">
            <a:xfrm>
              <a:off x="4469" y="2636"/>
              <a:ext cx="118" cy="150"/>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13" name="Line 111"/>
            <p:cNvSpPr>
              <a:spLocks noChangeShapeType="1"/>
            </p:cNvSpPr>
            <p:nvPr/>
          </p:nvSpPr>
          <p:spPr bwMode="auto">
            <a:xfrm>
              <a:off x="4587" y="2786"/>
              <a:ext cx="75" cy="76"/>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14" name="Line 112"/>
            <p:cNvSpPr>
              <a:spLocks noChangeShapeType="1"/>
            </p:cNvSpPr>
            <p:nvPr/>
          </p:nvSpPr>
          <p:spPr bwMode="auto">
            <a:xfrm>
              <a:off x="4662" y="2862"/>
              <a:ext cx="42" cy="33"/>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15" name="Line 113"/>
            <p:cNvSpPr>
              <a:spLocks noChangeShapeType="1"/>
            </p:cNvSpPr>
            <p:nvPr/>
          </p:nvSpPr>
          <p:spPr bwMode="auto">
            <a:xfrm>
              <a:off x="4704" y="2895"/>
              <a:ext cx="109" cy="67"/>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16" name="Line 114"/>
            <p:cNvSpPr>
              <a:spLocks noChangeShapeType="1"/>
            </p:cNvSpPr>
            <p:nvPr/>
          </p:nvSpPr>
          <p:spPr bwMode="auto">
            <a:xfrm>
              <a:off x="4813" y="2962"/>
              <a:ext cx="8" cy="9"/>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17" name="Line 115"/>
            <p:cNvSpPr>
              <a:spLocks noChangeShapeType="1"/>
            </p:cNvSpPr>
            <p:nvPr/>
          </p:nvSpPr>
          <p:spPr bwMode="auto">
            <a:xfrm>
              <a:off x="4821" y="2971"/>
              <a:ext cx="1"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18" name="Line 116"/>
            <p:cNvSpPr>
              <a:spLocks noChangeShapeType="1"/>
            </p:cNvSpPr>
            <p:nvPr/>
          </p:nvSpPr>
          <p:spPr bwMode="auto">
            <a:xfrm>
              <a:off x="5215" y="650"/>
              <a:ext cx="1" cy="2497"/>
            </a:xfrm>
            <a:prstGeom prst="line">
              <a:avLst/>
            </a:prstGeom>
            <a:noFill/>
            <a:ln w="0">
              <a:solidFill>
                <a:srgbClr val="000000"/>
              </a:solidFill>
              <a:round/>
              <a:headEnd/>
              <a:tailEnd/>
            </a:ln>
          </p:spPr>
          <p:txBody>
            <a:bodyPr>
              <a:prstTxWarp prst="textNoShape">
                <a:avLst/>
              </a:prstTxWarp>
            </a:bodyPr>
            <a:lstStyle/>
            <a:p>
              <a:endParaRPr lang="en-US"/>
            </a:p>
          </p:txBody>
        </p:sp>
        <p:sp>
          <p:nvSpPr>
            <p:cNvPr id="119" name="Line 117"/>
            <p:cNvSpPr>
              <a:spLocks noChangeShapeType="1"/>
            </p:cNvSpPr>
            <p:nvPr/>
          </p:nvSpPr>
          <p:spPr bwMode="auto">
            <a:xfrm>
              <a:off x="5181" y="3147"/>
              <a:ext cx="67"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20" name="Line 118"/>
            <p:cNvSpPr>
              <a:spLocks noChangeShapeType="1"/>
            </p:cNvSpPr>
            <p:nvPr/>
          </p:nvSpPr>
          <p:spPr bwMode="auto">
            <a:xfrm>
              <a:off x="5181" y="2527"/>
              <a:ext cx="67"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21" name="Line 119"/>
            <p:cNvSpPr>
              <a:spLocks noChangeShapeType="1"/>
            </p:cNvSpPr>
            <p:nvPr/>
          </p:nvSpPr>
          <p:spPr bwMode="auto">
            <a:xfrm>
              <a:off x="5181" y="1898"/>
              <a:ext cx="67"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22" name="Line 120"/>
            <p:cNvSpPr>
              <a:spLocks noChangeShapeType="1"/>
            </p:cNvSpPr>
            <p:nvPr/>
          </p:nvSpPr>
          <p:spPr bwMode="auto">
            <a:xfrm>
              <a:off x="5181" y="1278"/>
              <a:ext cx="67"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23" name="Line 121"/>
            <p:cNvSpPr>
              <a:spLocks noChangeShapeType="1"/>
            </p:cNvSpPr>
            <p:nvPr/>
          </p:nvSpPr>
          <p:spPr bwMode="auto">
            <a:xfrm>
              <a:off x="5181" y="650"/>
              <a:ext cx="67"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24" name="Freeform 122"/>
            <p:cNvSpPr>
              <a:spLocks/>
            </p:cNvSpPr>
            <p:nvPr/>
          </p:nvSpPr>
          <p:spPr bwMode="auto">
            <a:xfrm>
              <a:off x="1286" y="1337"/>
              <a:ext cx="83" cy="84"/>
            </a:xfrm>
            <a:custGeom>
              <a:avLst/>
              <a:gdLst/>
              <a:ahLst/>
              <a:cxnLst>
                <a:cxn ang="0">
                  <a:pos x="42" y="0"/>
                </a:cxn>
                <a:cxn ang="0">
                  <a:pos x="83" y="42"/>
                </a:cxn>
                <a:cxn ang="0">
                  <a:pos x="42" y="84"/>
                </a:cxn>
                <a:cxn ang="0">
                  <a:pos x="0" y="42"/>
                </a:cxn>
                <a:cxn ang="0">
                  <a:pos x="42" y="0"/>
                </a:cxn>
              </a:cxnLst>
              <a:rect l="0" t="0" r="r" b="b"/>
              <a:pathLst>
                <a:path w="83" h="84">
                  <a:moveTo>
                    <a:pt x="42" y="0"/>
                  </a:moveTo>
                  <a:lnTo>
                    <a:pt x="83"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25" name="Freeform 123"/>
            <p:cNvSpPr>
              <a:spLocks/>
            </p:cNvSpPr>
            <p:nvPr/>
          </p:nvSpPr>
          <p:spPr bwMode="auto">
            <a:xfrm>
              <a:off x="1286" y="1052"/>
              <a:ext cx="83" cy="84"/>
            </a:xfrm>
            <a:custGeom>
              <a:avLst/>
              <a:gdLst/>
              <a:ahLst/>
              <a:cxnLst>
                <a:cxn ang="0">
                  <a:pos x="42" y="0"/>
                </a:cxn>
                <a:cxn ang="0">
                  <a:pos x="83" y="42"/>
                </a:cxn>
                <a:cxn ang="0">
                  <a:pos x="42" y="84"/>
                </a:cxn>
                <a:cxn ang="0">
                  <a:pos x="0" y="42"/>
                </a:cxn>
                <a:cxn ang="0">
                  <a:pos x="42" y="0"/>
                </a:cxn>
              </a:cxnLst>
              <a:rect l="0" t="0" r="r" b="b"/>
              <a:pathLst>
                <a:path w="83" h="84">
                  <a:moveTo>
                    <a:pt x="42" y="0"/>
                  </a:moveTo>
                  <a:lnTo>
                    <a:pt x="83"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26" name="Freeform 124"/>
            <p:cNvSpPr>
              <a:spLocks/>
            </p:cNvSpPr>
            <p:nvPr/>
          </p:nvSpPr>
          <p:spPr bwMode="auto">
            <a:xfrm>
              <a:off x="1286" y="1287"/>
              <a:ext cx="83" cy="83"/>
            </a:xfrm>
            <a:custGeom>
              <a:avLst/>
              <a:gdLst/>
              <a:ahLst/>
              <a:cxnLst>
                <a:cxn ang="0">
                  <a:pos x="42" y="0"/>
                </a:cxn>
                <a:cxn ang="0">
                  <a:pos x="83" y="41"/>
                </a:cxn>
                <a:cxn ang="0">
                  <a:pos x="42" y="83"/>
                </a:cxn>
                <a:cxn ang="0">
                  <a:pos x="0" y="41"/>
                </a:cxn>
                <a:cxn ang="0">
                  <a:pos x="42" y="0"/>
                </a:cxn>
              </a:cxnLst>
              <a:rect l="0" t="0" r="r" b="b"/>
              <a:pathLst>
                <a:path w="83" h="83">
                  <a:moveTo>
                    <a:pt x="42" y="0"/>
                  </a:moveTo>
                  <a:lnTo>
                    <a:pt x="83" y="41"/>
                  </a:lnTo>
                  <a:lnTo>
                    <a:pt x="42" y="83"/>
                  </a:lnTo>
                  <a:lnTo>
                    <a:pt x="0" y="41"/>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27" name="Freeform 125"/>
            <p:cNvSpPr>
              <a:spLocks/>
            </p:cNvSpPr>
            <p:nvPr/>
          </p:nvSpPr>
          <p:spPr bwMode="auto">
            <a:xfrm>
              <a:off x="3950" y="1739"/>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28" name="Freeform 126"/>
            <p:cNvSpPr>
              <a:spLocks/>
            </p:cNvSpPr>
            <p:nvPr/>
          </p:nvSpPr>
          <p:spPr bwMode="auto">
            <a:xfrm>
              <a:off x="4009" y="1999"/>
              <a:ext cx="83" cy="84"/>
            </a:xfrm>
            <a:custGeom>
              <a:avLst/>
              <a:gdLst/>
              <a:ahLst/>
              <a:cxnLst>
                <a:cxn ang="0">
                  <a:pos x="41" y="0"/>
                </a:cxn>
                <a:cxn ang="0">
                  <a:pos x="83" y="42"/>
                </a:cxn>
                <a:cxn ang="0">
                  <a:pos x="41" y="84"/>
                </a:cxn>
                <a:cxn ang="0">
                  <a:pos x="0" y="42"/>
                </a:cxn>
                <a:cxn ang="0">
                  <a:pos x="41" y="0"/>
                </a:cxn>
              </a:cxnLst>
              <a:rect l="0" t="0" r="r" b="b"/>
              <a:pathLst>
                <a:path w="83" h="84">
                  <a:moveTo>
                    <a:pt x="41" y="0"/>
                  </a:moveTo>
                  <a:lnTo>
                    <a:pt x="83" y="42"/>
                  </a:lnTo>
                  <a:lnTo>
                    <a:pt x="41" y="84"/>
                  </a:lnTo>
                  <a:lnTo>
                    <a:pt x="0" y="42"/>
                  </a:lnTo>
                  <a:lnTo>
                    <a:pt x="41"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29" name="Freeform 127"/>
            <p:cNvSpPr>
              <a:spLocks/>
            </p:cNvSpPr>
            <p:nvPr/>
          </p:nvSpPr>
          <p:spPr bwMode="auto">
            <a:xfrm>
              <a:off x="4176" y="2032"/>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30" name="Freeform 128"/>
            <p:cNvSpPr>
              <a:spLocks/>
            </p:cNvSpPr>
            <p:nvPr/>
          </p:nvSpPr>
          <p:spPr bwMode="auto">
            <a:xfrm>
              <a:off x="4327" y="2728"/>
              <a:ext cx="84" cy="83"/>
            </a:xfrm>
            <a:custGeom>
              <a:avLst/>
              <a:gdLst/>
              <a:ahLst/>
              <a:cxnLst>
                <a:cxn ang="0">
                  <a:pos x="42" y="0"/>
                </a:cxn>
                <a:cxn ang="0">
                  <a:pos x="84" y="42"/>
                </a:cxn>
                <a:cxn ang="0">
                  <a:pos x="42" y="83"/>
                </a:cxn>
                <a:cxn ang="0">
                  <a:pos x="0" y="42"/>
                </a:cxn>
                <a:cxn ang="0">
                  <a:pos x="42" y="0"/>
                </a:cxn>
              </a:cxnLst>
              <a:rect l="0" t="0" r="r" b="b"/>
              <a:pathLst>
                <a:path w="84" h="83">
                  <a:moveTo>
                    <a:pt x="42" y="0"/>
                  </a:moveTo>
                  <a:lnTo>
                    <a:pt x="84" y="42"/>
                  </a:lnTo>
                  <a:lnTo>
                    <a:pt x="42" y="83"/>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31" name="Freeform 129"/>
            <p:cNvSpPr>
              <a:spLocks/>
            </p:cNvSpPr>
            <p:nvPr/>
          </p:nvSpPr>
          <p:spPr bwMode="auto">
            <a:xfrm>
              <a:off x="4377" y="2778"/>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32" name="Freeform 130"/>
            <p:cNvSpPr>
              <a:spLocks/>
            </p:cNvSpPr>
            <p:nvPr/>
          </p:nvSpPr>
          <p:spPr bwMode="auto">
            <a:xfrm>
              <a:off x="4335" y="2987"/>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33" name="Freeform 131"/>
            <p:cNvSpPr>
              <a:spLocks/>
            </p:cNvSpPr>
            <p:nvPr/>
          </p:nvSpPr>
          <p:spPr bwMode="auto">
            <a:xfrm>
              <a:off x="4260" y="2493"/>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34" name="Freeform 132"/>
            <p:cNvSpPr>
              <a:spLocks/>
            </p:cNvSpPr>
            <p:nvPr/>
          </p:nvSpPr>
          <p:spPr bwMode="auto">
            <a:xfrm>
              <a:off x="4017" y="2518"/>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35" name="Freeform 133"/>
            <p:cNvSpPr>
              <a:spLocks/>
            </p:cNvSpPr>
            <p:nvPr/>
          </p:nvSpPr>
          <p:spPr bwMode="auto">
            <a:xfrm>
              <a:off x="3690" y="1613"/>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36" name="Freeform 134"/>
            <p:cNvSpPr>
              <a:spLocks/>
            </p:cNvSpPr>
            <p:nvPr/>
          </p:nvSpPr>
          <p:spPr bwMode="auto">
            <a:xfrm>
              <a:off x="3690" y="1915"/>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37" name="Freeform 135"/>
            <p:cNvSpPr>
              <a:spLocks/>
            </p:cNvSpPr>
            <p:nvPr/>
          </p:nvSpPr>
          <p:spPr bwMode="auto">
            <a:xfrm>
              <a:off x="3833" y="1798"/>
              <a:ext cx="83" cy="83"/>
            </a:xfrm>
            <a:custGeom>
              <a:avLst/>
              <a:gdLst/>
              <a:ahLst/>
              <a:cxnLst>
                <a:cxn ang="0">
                  <a:pos x="41" y="0"/>
                </a:cxn>
                <a:cxn ang="0">
                  <a:pos x="83" y="42"/>
                </a:cxn>
                <a:cxn ang="0">
                  <a:pos x="41" y="83"/>
                </a:cxn>
                <a:cxn ang="0">
                  <a:pos x="0" y="42"/>
                </a:cxn>
                <a:cxn ang="0">
                  <a:pos x="41" y="0"/>
                </a:cxn>
              </a:cxnLst>
              <a:rect l="0" t="0" r="r" b="b"/>
              <a:pathLst>
                <a:path w="83" h="83">
                  <a:moveTo>
                    <a:pt x="41" y="0"/>
                  </a:moveTo>
                  <a:lnTo>
                    <a:pt x="83" y="42"/>
                  </a:lnTo>
                  <a:lnTo>
                    <a:pt x="41" y="83"/>
                  </a:lnTo>
                  <a:lnTo>
                    <a:pt x="0" y="42"/>
                  </a:lnTo>
                  <a:lnTo>
                    <a:pt x="41"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38" name="Freeform 136"/>
            <p:cNvSpPr>
              <a:spLocks/>
            </p:cNvSpPr>
            <p:nvPr/>
          </p:nvSpPr>
          <p:spPr bwMode="auto">
            <a:xfrm>
              <a:off x="3958" y="1898"/>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39" name="Freeform 137"/>
            <p:cNvSpPr>
              <a:spLocks/>
            </p:cNvSpPr>
            <p:nvPr/>
          </p:nvSpPr>
          <p:spPr bwMode="auto">
            <a:xfrm>
              <a:off x="3883" y="2116"/>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40" name="Freeform 138"/>
            <p:cNvSpPr>
              <a:spLocks/>
            </p:cNvSpPr>
            <p:nvPr/>
          </p:nvSpPr>
          <p:spPr bwMode="auto">
            <a:xfrm>
              <a:off x="3807" y="1630"/>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41" name="Freeform 139"/>
            <p:cNvSpPr>
              <a:spLocks/>
            </p:cNvSpPr>
            <p:nvPr/>
          </p:nvSpPr>
          <p:spPr bwMode="auto">
            <a:xfrm>
              <a:off x="3682" y="2074"/>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42" name="Freeform 140"/>
            <p:cNvSpPr>
              <a:spLocks/>
            </p:cNvSpPr>
            <p:nvPr/>
          </p:nvSpPr>
          <p:spPr bwMode="auto">
            <a:xfrm>
              <a:off x="3615" y="1974"/>
              <a:ext cx="84" cy="83"/>
            </a:xfrm>
            <a:custGeom>
              <a:avLst/>
              <a:gdLst/>
              <a:ahLst/>
              <a:cxnLst>
                <a:cxn ang="0">
                  <a:pos x="42" y="0"/>
                </a:cxn>
                <a:cxn ang="0">
                  <a:pos x="84" y="42"/>
                </a:cxn>
                <a:cxn ang="0">
                  <a:pos x="42" y="83"/>
                </a:cxn>
                <a:cxn ang="0">
                  <a:pos x="0" y="42"/>
                </a:cxn>
                <a:cxn ang="0">
                  <a:pos x="42" y="0"/>
                </a:cxn>
              </a:cxnLst>
              <a:rect l="0" t="0" r="r" b="b"/>
              <a:pathLst>
                <a:path w="84" h="83">
                  <a:moveTo>
                    <a:pt x="42" y="0"/>
                  </a:moveTo>
                  <a:lnTo>
                    <a:pt x="84" y="42"/>
                  </a:lnTo>
                  <a:lnTo>
                    <a:pt x="42" y="83"/>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43" name="Freeform 141"/>
            <p:cNvSpPr>
              <a:spLocks/>
            </p:cNvSpPr>
            <p:nvPr/>
          </p:nvSpPr>
          <p:spPr bwMode="auto">
            <a:xfrm>
              <a:off x="3523" y="1915"/>
              <a:ext cx="83" cy="84"/>
            </a:xfrm>
            <a:custGeom>
              <a:avLst/>
              <a:gdLst/>
              <a:ahLst/>
              <a:cxnLst>
                <a:cxn ang="0">
                  <a:pos x="41" y="0"/>
                </a:cxn>
                <a:cxn ang="0">
                  <a:pos x="83" y="42"/>
                </a:cxn>
                <a:cxn ang="0">
                  <a:pos x="41" y="84"/>
                </a:cxn>
                <a:cxn ang="0">
                  <a:pos x="0" y="42"/>
                </a:cxn>
                <a:cxn ang="0">
                  <a:pos x="41" y="0"/>
                </a:cxn>
              </a:cxnLst>
              <a:rect l="0" t="0" r="r" b="b"/>
              <a:pathLst>
                <a:path w="83" h="84">
                  <a:moveTo>
                    <a:pt x="41" y="0"/>
                  </a:moveTo>
                  <a:lnTo>
                    <a:pt x="83" y="42"/>
                  </a:lnTo>
                  <a:lnTo>
                    <a:pt x="41" y="84"/>
                  </a:lnTo>
                  <a:lnTo>
                    <a:pt x="0" y="42"/>
                  </a:lnTo>
                  <a:lnTo>
                    <a:pt x="41"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44" name="Freeform 142"/>
            <p:cNvSpPr>
              <a:spLocks/>
            </p:cNvSpPr>
            <p:nvPr/>
          </p:nvSpPr>
          <p:spPr bwMode="auto">
            <a:xfrm>
              <a:off x="3137" y="1731"/>
              <a:ext cx="84" cy="83"/>
            </a:xfrm>
            <a:custGeom>
              <a:avLst/>
              <a:gdLst/>
              <a:ahLst/>
              <a:cxnLst>
                <a:cxn ang="0">
                  <a:pos x="42" y="0"/>
                </a:cxn>
                <a:cxn ang="0">
                  <a:pos x="84" y="42"/>
                </a:cxn>
                <a:cxn ang="0">
                  <a:pos x="42" y="83"/>
                </a:cxn>
                <a:cxn ang="0">
                  <a:pos x="0" y="42"/>
                </a:cxn>
                <a:cxn ang="0">
                  <a:pos x="42" y="0"/>
                </a:cxn>
              </a:cxnLst>
              <a:rect l="0" t="0" r="r" b="b"/>
              <a:pathLst>
                <a:path w="84" h="83">
                  <a:moveTo>
                    <a:pt x="42" y="0"/>
                  </a:moveTo>
                  <a:lnTo>
                    <a:pt x="84" y="42"/>
                  </a:lnTo>
                  <a:lnTo>
                    <a:pt x="42" y="83"/>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45" name="Freeform 143"/>
            <p:cNvSpPr>
              <a:spLocks/>
            </p:cNvSpPr>
            <p:nvPr/>
          </p:nvSpPr>
          <p:spPr bwMode="auto">
            <a:xfrm>
              <a:off x="3162" y="1571"/>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46" name="Freeform 144"/>
            <p:cNvSpPr>
              <a:spLocks/>
            </p:cNvSpPr>
            <p:nvPr/>
          </p:nvSpPr>
          <p:spPr bwMode="auto">
            <a:xfrm>
              <a:off x="3539" y="1697"/>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47" name="Freeform 145"/>
            <p:cNvSpPr>
              <a:spLocks/>
            </p:cNvSpPr>
            <p:nvPr/>
          </p:nvSpPr>
          <p:spPr bwMode="auto">
            <a:xfrm>
              <a:off x="3414" y="1613"/>
              <a:ext cx="83" cy="84"/>
            </a:xfrm>
            <a:custGeom>
              <a:avLst/>
              <a:gdLst/>
              <a:ahLst/>
              <a:cxnLst>
                <a:cxn ang="0">
                  <a:pos x="42" y="0"/>
                </a:cxn>
                <a:cxn ang="0">
                  <a:pos x="83" y="42"/>
                </a:cxn>
                <a:cxn ang="0">
                  <a:pos x="42" y="84"/>
                </a:cxn>
                <a:cxn ang="0">
                  <a:pos x="0" y="42"/>
                </a:cxn>
                <a:cxn ang="0">
                  <a:pos x="42" y="0"/>
                </a:cxn>
              </a:cxnLst>
              <a:rect l="0" t="0" r="r" b="b"/>
              <a:pathLst>
                <a:path w="83" h="84">
                  <a:moveTo>
                    <a:pt x="42" y="0"/>
                  </a:moveTo>
                  <a:lnTo>
                    <a:pt x="83"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48" name="Freeform 146"/>
            <p:cNvSpPr>
              <a:spLocks/>
            </p:cNvSpPr>
            <p:nvPr/>
          </p:nvSpPr>
          <p:spPr bwMode="auto">
            <a:xfrm>
              <a:off x="3380" y="1697"/>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49" name="Freeform 147"/>
            <p:cNvSpPr>
              <a:spLocks/>
            </p:cNvSpPr>
            <p:nvPr/>
          </p:nvSpPr>
          <p:spPr bwMode="auto">
            <a:xfrm>
              <a:off x="3372" y="1479"/>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50" name="Freeform 148"/>
            <p:cNvSpPr>
              <a:spLocks/>
            </p:cNvSpPr>
            <p:nvPr/>
          </p:nvSpPr>
          <p:spPr bwMode="auto">
            <a:xfrm>
              <a:off x="3363" y="1370"/>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51" name="Freeform 149"/>
            <p:cNvSpPr>
              <a:spLocks/>
            </p:cNvSpPr>
            <p:nvPr/>
          </p:nvSpPr>
          <p:spPr bwMode="auto">
            <a:xfrm>
              <a:off x="3506" y="1437"/>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52" name="Freeform 150"/>
            <p:cNvSpPr>
              <a:spLocks/>
            </p:cNvSpPr>
            <p:nvPr/>
          </p:nvSpPr>
          <p:spPr bwMode="auto">
            <a:xfrm>
              <a:off x="3179" y="1538"/>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53" name="Freeform 151"/>
            <p:cNvSpPr>
              <a:spLocks/>
            </p:cNvSpPr>
            <p:nvPr/>
          </p:nvSpPr>
          <p:spPr bwMode="auto">
            <a:xfrm>
              <a:off x="2551" y="1236"/>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54" name="Freeform 152"/>
            <p:cNvSpPr>
              <a:spLocks/>
            </p:cNvSpPr>
            <p:nvPr/>
          </p:nvSpPr>
          <p:spPr bwMode="auto">
            <a:xfrm>
              <a:off x="3095" y="1094"/>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55" name="Freeform 153"/>
            <p:cNvSpPr>
              <a:spLocks/>
            </p:cNvSpPr>
            <p:nvPr/>
          </p:nvSpPr>
          <p:spPr bwMode="auto">
            <a:xfrm>
              <a:off x="2609" y="1396"/>
              <a:ext cx="84" cy="83"/>
            </a:xfrm>
            <a:custGeom>
              <a:avLst/>
              <a:gdLst/>
              <a:ahLst/>
              <a:cxnLst>
                <a:cxn ang="0">
                  <a:pos x="42" y="0"/>
                </a:cxn>
                <a:cxn ang="0">
                  <a:pos x="84" y="41"/>
                </a:cxn>
                <a:cxn ang="0">
                  <a:pos x="42" y="83"/>
                </a:cxn>
                <a:cxn ang="0">
                  <a:pos x="0" y="41"/>
                </a:cxn>
                <a:cxn ang="0">
                  <a:pos x="42" y="0"/>
                </a:cxn>
              </a:cxnLst>
              <a:rect l="0" t="0" r="r" b="b"/>
              <a:pathLst>
                <a:path w="84" h="83">
                  <a:moveTo>
                    <a:pt x="42" y="0"/>
                  </a:moveTo>
                  <a:lnTo>
                    <a:pt x="84" y="41"/>
                  </a:lnTo>
                  <a:lnTo>
                    <a:pt x="42" y="83"/>
                  </a:lnTo>
                  <a:lnTo>
                    <a:pt x="0" y="41"/>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56" name="Freeform 154"/>
            <p:cNvSpPr>
              <a:spLocks/>
            </p:cNvSpPr>
            <p:nvPr/>
          </p:nvSpPr>
          <p:spPr bwMode="auto">
            <a:xfrm>
              <a:off x="2903" y="1546"/>
              <a:ext cx="83" cy="84"/>
            </a:xfrm>
            <a:custGeom>
              <a:avLst/>
              <a:gdLst/>
              <a:ahLst/>
              <a:cxnLst>
                <a:cxn ang="0">
                  <a:pos x="41" y="0"/>
                </a:cxn>
                <a:cxn ang="0">
                  <a:pos x="83" y="42"/>
                </a:cxn>
                <a:cxn ang="0">
                  <a:pos x="41" y="84"/>
                </a:cxn>
                <a:cxn ang="0">
                  <a:pos x="0" y="42"/>
                </a:cxn>
                <a:cxn ang="0">
                  <a:pos x="41" y="0"/>
                </a:cxn>
              </a:cxnLst>
              <a:rect l="0" t="0" r="r" b="b"/>
              <a:pathLst>
                <a:path w="83" h="84">
                  <a:moveTo>
                    <a:pt x="41" y="0"/>
                  </a:moveTo>
                  <a:lnTo>
                    <a:pt x="83" y="42"/>
                  </a:lnTo>
                  <a:lnTo>
                    <a:pt x="41" y="84"/>
                  </a:lnTo>
                  <a:lnTo>
                    <a:pt x="0" y="42"/>
                  </a:lnTo>
                  <a:lnTo>
                    <a:pt x="41"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57" name="Freeform 155"/>
            <p:cNvSpPr>
              <a:spLocks/>
            </p:cNvSpPr>
            <p:nvPr/>
          </p:nvSpPr>
          <p:spPr bwMode="auto">
            <a:xfrm>
              <a:off x="3053" y="1496"/>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58" name="Freeform 156"/>
            <p:cNvSpPr>
              <a:spLocks/>
            </p:cNvSpPr>
            <p:nvPr/>
          </p:nvSpPr>
          <p:spPr bwMode="auto">
            <a:xfrm>
              <a:off x="3179" y="1747"/>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59" name="Freeform 157"/>
            <p:cNvSpPr>
              <a:spLocks/>
            </p:cNvSpPr>
            <p:nvPr/>
          </p:nvSpPr>
          <p:spPr bwMode="auto">
            <a:xfrm>
              <a:off x="3120" y="1647"/>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60" name="Freeform 158"/>
            <p:cNvSpPr>
              <a:spLocks/>
            </p:cNvSpPr>
            <p:nvPr/>
          </p:nvSpPr>
          <p:spPr bwMode="auto">
            <a:xfrm>
              <a:off x="3079" y="1203"/>
              <a:ext cx="83" cy="84"/>
            </a:xfrm>
            <a:custGeom>
              <a:avLst/>
              <a:gdLst/>
              <a:ahLst/>
              <a:cxnLst>
                <a:cxn ang="0">
                  <a:pos x="41" y="0"/>
                </a:cxn>
                <a:cxn ang="0">
                  <a:pos x="83" y="42"/>
                </a:cxn>
                <a:cxn ang="0">
                  <a:pos x="41" y="84"/>
                </a:cxn>
                <a:cxn ang="0">
                  <a:pos x="0" y="42"/>
                </a:cxn>
                <a:cxn ang="0">
                  <a:pos x="41" y="0"/>
                </a:cxn>
              </a:cxnLst>
              <a:rect l="0" t="0" r="r" b="b"/>
              <a:pathLst>
                <a:path w="83" h="84">
                  <a:moveTo>
                    <a:pt x="41" y="0"/>
                  </a:moveTo>
                  <a:lnTo>
                    <a:pt x="83" y="42"/>
                  </a:lnTo>
                  <a:lnTo>
                    <a:pt x="41" y="84"/>
                  </a:lnTo>
                  <a:lnTo>
                    <a:pt x="0" y="42"/>
                  </a:lnTo>
                  <a:lnTo>
                    <a:pt x="41"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61" name="Freeform 159"/>
            <p:cNvSpPr>
              <a:spLocks/>
            </p:cNvSpPr>
            <p:nvPr/>
          </p:nvSpPr>
          <p:spPr bwMode="auto">
            <a:xfrm>
              <a:off x="2903" y="1588"/>
              <a:ext cx="83" cy="84"/>
            </a:xfrm>
            <a:custGeom>
              <a:avLst/>
              <a:gdLst/>
              <a:ahLst/>
              <a:cxnLst>
                <a:cxn ang="0">
                  <a:pos x="41" y="0"/>
                </a:cxn>
                <a:cxn ang="0">
                  <a:pos x="83" y="42"/>
                </a:cxn>
                <a:cxn ang="0">
                  <a:pos x="41" y="84"/>
                </a:cxn>
                <a:cxn ang="0">
                  <a:pos x="0" y="42"/>
                </a:cxn>
                <a:cxn ang="0">
                  <a:pos x="41" y="0"/>
                </a:cxn>
              </a:cxnLst>
              <a:rect l="0" t="0" r="r" b="b"/>
              <a:pathLst>
                <a:path w="83" h="84">
                  <a:moveTo>
                    <a:pt x="41" y="0"/>
                  </a:moveTo>
                  <a:lnTo>
                    <a:pt x="83" y="42"/>
                  </a:lnTo>
                  <a:lnTo>
                    <a:pt x="41" y="84"/>
                  </a:lnTo>
                  <a:lnTo>
                    <a:pt x="0" y="42"/>
                  </a:lnTo>
                  <a:lnTo>
                    <a:pt x="41"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62" name="Freeform 160"/>
            <p:cNvSpPr>
              <a:spLocks/>
            </p:cNvSpPr>
            <p:nvPr/>
          </p:nvSpPr>
          <p:spPr bwMode="auto">
            <a:xfrm>
              <a:off x="2903" y="1756"/>
              <a:ext cx="83" cy="84"/>
            </a:xfrm>
            <a:custGeom>
              <a:avLst/>
              <a:gdLst/>
              <a:ahLst/>
              <a:cxnLst>
                <a:cxn ang="0">
                  <a:pos x="41" y="0"/>
                </a:cxn>
                <a:cxn ang="0">
                  <a:pos x="83" y="42"/>
                </a:cxn>
                <a:cxn ang="0">
                  <a:pos x="41" y="84"/>
                </a:cxn>
                <a:cxn ang="0">
                  <a:pos x="0" y="42"/>
                </a:cxn>
                <a:cxn ang="0">
                  <a:pos x="41" y="0"/>
                </a:cxn>
              </a:cxnLst>
              <a:rect l="0" t="0" r="r" b="b"/>
              <a:pathLst>
                <a:path w="83" h="84">
                  <a:moveTo>
                    <a:pt x="41" y="0"/>
                  </a:moveTo>
                  <a:lnTo>
                    <a:pt x="83" y="42"/>
                  </a:lnTo>
                  <a:lnTo>
                    <a:pt x="41" y="84"/>
                  </a:lnTo>
                  <a:lnTo>
                    <a:pt x="0" y="42"/>
                  </a:lnTo>
                  <a:lnTo>
                    <a:pt x="41"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63" name="Freeform 161"/>
            <p:cNvSpPr>
              <a:spLocks/>
            </p:cNvSpPr>
            <p:nvPr/>
          </p:nvSpPr>
          <p:spPr bwMode="auto">
            <a:xfrm>
              <a:off x="2953" y="1563"/>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64" name="Rectangle 162"/>
            <p:cNvSpPr>
              <a:spLocks noChangeArrowheads="1"/>
            </p:cNvSpPr>
            <p:nvPr/>
          </p:nvSpPr>
          <p:spPr bwMode="auto">
            <a:xfrm>
              <a:off x="1185" y="3080"/>
              <a:ext cx="64"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0</a:t>
              </a:r>
              <a:endParaRPr lang="en-US" sz="1600">
                <a:latin typeface="Times New Roman" pitchFamily="-111" charset="0"/>
              </a:endParaRPr>
            </a:p>
          </p:txBody>
        </p:sp>
        <p:sp>
          <p:nvSpPr>
            <p:cNvPr id="165" name="Rectangle 163"/>
            <p:cNvSpPr>
              <a:spLocks noChangeArrowheads="1"/>
            </p:cNvSpPr>
            <p:nvPr/>
          </p:nvSpPr>
          <p:spPr bwMode="auto">
            <a:xfrm>
              <a:off x="1185" y="2577"/>
              <a:ext cx="64"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2</a:t>
              </a:r>
              <a:endParaRPr lang="en-US" sz="1600">
                <a:latin typeface="Times New Roman" pitchFamily="-111" charset="0"/>
              </a:endParaRPr>
            </a:p>
          </p:txBody>
        </p:sp>
        <p:sp>
          <p:nvSpPr>
            <p:cNvPr id="166" name="Rectangle 164"/>
            <p:cNvSpPr>
              <a:spLocks noChangeArrowheads="1"/>
            </p:cNvSpPr>
            <p:nvPr/>
          </p:nvSpPr>
          <p:spPr bwMode="auto">
            <a:xfrm>
              <a:off x="1185" y="2083"/>
              <a:ext cx="64"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4</a:t>
              </a:r>
              <a:endParaRPr lang="en-US" sz="1600">
                <a:latin typeface="Times New Roman" pitchFamily="-111" charset="0"/>
              </a:endParaRPr>
            </a:p>
          </p:txBody>
        </p:sp>
        <p:sp>
          <p:nvSpPr>
            <p:cNvPr id="167" name="Rectangle 165"/>
            <p:cNvSpPr>
              <a:spLocks noChangeArrowheads="1"/>
            </p:cNvSpPr>
            <p:nvPr/>
          </p:nvSpPr>
          <p:spPr bwMode="auto">
            <a:xfrm>
              <a:off x="1185" y="1580"/>
              <a:ext cx="64"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6</a:t>
              </a:r>
              <a:endParaRPr lang="en-US" sz="1600">
                <a:latin typeface="Times New Roman" pitchFamily="-111" charset="0"/>
              </a:endParaRPr>
            </a:p>
          </p:txBody>
        </p:sp>
        <p:sp>
          <p:nvSpPr>
            <p:cNvPr id="168" name="Rectangle 166"/>
            <p:cNvSpPr>
              <a:spLocks noChangeArrowheads="1"/>
            </p:cNvSpPr>
            <p:nvPr/>
          </p:nvSpPr>
          <p:spPr bwMode="auto">
            <a:xfrm>
              <a:off x="1185" y="1086"/>
              <a:ext cx="64"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8</a:t>
              </a:r>
              <a:endParaRPr lang="en-US" sz="1600">
                <a:latin typeface="Times New Roman" pitchFamily="-111" charset="0"/>
              </a:endParaRPr>
            </a:p>
          </p:txBody>
        </p:sp>
        <p:sp>
          <p:nvSpPr>
            <p:cNvPr id="169" name="Rectangle 167"/>
            <p:cNvSpPr>
              <a:spLocks noChangeArrowheads="1"/>
            </p:cNvSpPr>
            <p:nvPr/>
          </p:nvSpPr>
          <p:spPr bwMode="auto">
            <a:xfrm>
              <a:off x="1126" y="583"/>
              <a:ext cx="128"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10</a:t>
              </a:r>
              <a:endParaRPr lang="en-US" sz="1600">
                <a:latin typeface="Times New Roman" pitchFamily="-111" charset="0"/>
              </a:endParaRPr>
            </a:p>
          </p:txBody>
        </p:sp>
        <p:sp>
          <p:nvSpPr>
            <p:cNvPr id="170" name="Rectangle 168"/>
            <p:cNvSpPr>
              <a:spLocks noChangeArrowheads="1"/>
            </p:cNvSpPr>
            <p:nvPr/>
          </p:nvSpPr>
          <p:spPr bwMode="auto">
            <a:xfrm>
              <a:off x="1252" y="3239"/>
              <a:ext cx="160"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0.1</a:t>
              </a:r>
              <a:endParaRPr lang="en-US" sz="2800">
                <a:latin typeface="Times New Roman" pitchFamily="-111" charset="0"/>
              </a:endParaRPr>
            </a:p>
          </p:txBody>
        </p:sp>
        <p:sp>
          <p:nvSpPr>
            <p:cNvPr id="171" name="Rectangle 169"/>
            <p:cNvSpPr>
              <a:spLocks noChangeArrowheads="1"/>
            </p:cNvSpPr>
            <p:nvPr/>
          </p:nvSpPr>
          <p:spPr bwMode="auto">
            <a:xfrm>
              <a:off x="2082" y="3239"/>
              <a:ext cx="64"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1</a:t>
              </a:r>
              <a:endParaRPr lang="en-US" sz="2800">
                <a:latin typeface="Times New Roman" pitchFamily="-111" charset="0"/>
              </a:endParaRPr>
            </a:p>
          </p:txBody>
        </p:sp>
        <p:sp>
          <p:nvSpPr>
            <p:cNvPr id="172" name="Rectangle 170"/>
            <p:cNvSpPr>
              <a:spLocks noChangeArrowheads="1"/>
            </p:cNvSpPr>
            <p:nvPr/>
          </p:nvSpPr>
          <p:spPr bwMode="auto">
            <a:xfrm>
              <a:off x="2827" y="3239"/>
              <a:ext cx="128"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10</a:t>
              </a:r>
              <a:endParaRPr lang="en-US" sz="2800">
                <a:latin typeface="Times New Roman" pitchFamily="-111" charset="0"/>
              </a:endParaRPr>
            </a:p>
          </p:txBody>
        </p:sp>
        <p:sp>
          <p:nvSpPr>
            <p:cNvPr id="173" name="Rectangle 171"/>
            <p:cNvSpPr>
              <a:spLocks noChangeArrowheads="1"/>
            </p:cNvSpPr>
            <p:nvPr/>
          </p:nvSpPr>
          <p:spPr bwMode="auto">
            <a:xfrm>
              <a:off x="3573" y="3239"/>
              <a:ext cx="192"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100</a:t>
              </a:r>
              <a:endParaRPr lang="en-US" sz="2800">
                <a:latin typeface="Times New Roman" pitchFamily="-111" charset="0"/>
              </a:endParaRPr>
            </a:p>
          </p:txBody>
        </p:sp>
        <p:sp>
          <p:nvSpPr>
            <p:cNvPr id="174" name="Rectangle 172"/>
            <p:cNvSpPr>
              <a:spLocks noChangeArrowheads="1"/>
            </p:cNvSpPr>
            <p:nvPr/>
          </p:nvSpPr>
          <p:spPr bwMode="auto">
            <a:xfrm>
              <a:off x="4319" y="3239"/>
              <a:ext cx="256"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1000</a:t>
              </a:r>
              <a:endParaRPr lang="en-US" sz="2800">
                <a:latin typeface="Times New Roman" pitchFamily="-111" charset="0"/>
              </a:endParaRPr>
            </a:p>
          </p:txBody>
        </p:sp>
        <p:sp>
          <p:nvSpPr>
            <p:cNvPr id="175" name="Rectangle 173"/>
            <p:cNvSpPr>
              <a:spLocks noChangeArrowheads="1"/>
            </p:cNvSpPr>
            <p:nvPr/>
          </p:nvSpPr>
          <p:spPr bwMode="auto">
            <a:xfrm>
              <a:off x="5299" y="3080"/>
              <a:ext cx="160"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0.4</a:t>
              </a:r>
              <a:endParaRPr lang="en-US" sz="2800">
                <a:latin typeface="Times New Roman" pitchFamily="-111" charset="0"/>
              </a:endParaRPr>
            </a:p>
          </p:txBody>
        </p:sp>
        <p:sp>
          <p:nvSpPr>
            <p:cNvPr id="176" name="Rectangle 174"/>
            <p:cNvSpPr>
              <a:spLocks noChangeArrowheads="1"/>
            </p:cNvSpPr>
            <p:nvPr/>
          </p:nvSpPr>
          <p:spPr bwMode="auto">
            <a:xfrm>
              <a:off x="5299" y="2460"/>
              <a:ext cx="160"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0.5</a:t>
              </a:r>
              <a:endParaRPr lang="en-US" sz="2800">
                <a:latin typeface="Times New Roman" pitchFamily="-111" charset="0"/>
              </a:endParaRPr>
            </a:p>
          </p:txBody>
        </p:sp>
        <p:sp>
          <p:nvSpPr>
            <p:cNvPr id="177" name="Rectangle 175"/>
            <p:cNvSpPr>
              <a:spLocks noChangeArrowheads="1"/>
            </p:cNvSpPr>
            <p:nvPr/>
          </p:nvSpPr>
          <p:spPr bwMode="auto">
            <a:xfrm>
              <a:off x="5299" y="1831"/>
              <a:ext cx="160"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0.6</a:t>
              </a:r>
              <a:endParaRPr lang="en-US" sz="2800">
                <a:latin typeface="Times New Roman" pitchFamily="-111" charset="0"/>
              </a:endParaRPr>
            </a:p>
          </p:txBody>
        </p:sp>
        <p:sp>
          <p:nvSpPr>
            <p:cNvPr id="178" name="Rectangle 176"/>
            <p:cNvSpPr>
              <a:spLocks noChangeArrowheads="1"/>
            </p:cNvSpPr>
            <p:nvPr/>
          </p:nvSpPr>
          <p:spPr bwMode="auto">
            <a:xfrm>
              <a:off x="5299" y="1211"/>
              <a:ext cx="160"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0.7</a:t>
              </a:r>
              <a:endParaRPr lang="en-US" sz="2800">
                <a:latin typeface="Times New Roman" pitchFamily="-111" charset="0"/>
              </a:endParaRPr>
            </a:p>
          </p:txBody>
        </p:sp>
        <p:sp>
          <p:nvSpPr>
            <p:cNvPr id="179" name="Rectangle 177"/>
            <p:cNvSpPr>
              <a:spLocks noChangeArrowheads="1"/>
            </p:cNvSpPr>
            <p:nvPr/>
          </p:nvSpPr>
          <p:spPr bwMode="auto">
            <a:xfrm>
              <a:off x="5299" y="583"/>
              <a:ext cx="160"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0.8</a:t>
              </a:r>
              <a:endParaRPr lang="en-US" sz="2800">
                <a:latin typeface="Times New Roman" pitchFamily="-111" charset="0"/>
              </a:endParaRPr>
            </a:p>
          </p:txBody>
        </p:sp>
        <p:sp>
          <p:nvSpPr>
            <p:cNvPr id="180" name="Text Box 178"/>
            <p:cNvSpPr txBox="1">
              <a:spLocks noChangeArrowheads="1"/>
            </p:cNvSpPr>
            <p:nvPr/>
          </p:nvSpPr>
          <p:spPr bwMode="auto">
            <a:xfrm>
              <a:off x="1928" y="3352"/>
              <a:ext cx="2668" cy="288"/>
            </a:xfrm>
            <a:prstGeom prst="rect">
              <a:avLst/>
            </a:prstGeom>
            <a:noFill/>
            <a:ln w="9525">
              <a:noFill/>
              <a:miter lim="800000"/>
              <a:headEnd/>
              <a:tailEnd/>
            </a:ln>
            <a:effectLst/>
          </p:spPr>
          <p:txBody>
            <a:bodyPr wrap="none">
              <a:prstTxWarp prst="textNoShape">
                <a:avLst/>
              </a:prstTxWarp>
              <a:spAutoFit/>
            </a:bodyPr>
            <a:lstStyle/>
            <a:p>
              <a:pPr eaLnBrk="0" hangingPunct="0"/>
              <a:r>
                <a:rPr lang="en-US" sz="2400">
                  <a:latin typeface="Times New Roman" pitchFamily="-111" charset="0"/>
                </a:rPr>
                <a:t>Irradiance (</a:t>
              </a:r>
              <a:r>
                <a:rPr lang="en-US" sz="2400">
                  <a:latin typeface="Symbol" pitchFamily="-111" charset="2"/>
                </a:rPr>
                <a:t>m</a:t>
              </a:r>
              <a:r>
                <a:rPr lang="en-US" sz="2400">
                  <a:latin typeface="Times New Roman" pitchFamily="-111" charset="0"/>
                </a:rPr>
                <a:t>mol photons m</a:t>
              </a:r>
              <a:r>
                <a:rPr lang="en-US" sz="2400" baseline="30000">
                  <a:latin typeface="Times New Roman" pitchFamily="-111" charset="0"/>
                </a:rPr>
                <a:t>-2</a:t>
              </a:r>
              <a:r>
                <a:rPr lang="en-US" sz="2400">
                  <a:latin typeface="Times New Roman" pitchFamily="-111" charset="0"/>
                </a:rPr>
                <a:t> s</a:t>
              </a:r>
              <a:r>
                <a:rPr lang="en-US" sz="2400" baseline="30000">
                  <a:latin typeface="Times New Roman" pitchFamily="-111" charset="0"/>
                </a:rPr>
                <a:t>-1</a:t>
              </a:r>
              <a:r>
                <a:rPr lang="en-US" sz="2400">
                  <a:latin typeface="Times New Roman" pitchFamily="-111" charset="0"/>
                </a:rPr>
                <a:t>)</a:t>
              </a:r>
            </a:p>
          </p:txBody>
        </p:sp>
        <p:sp>
          <p:nvSpPr>
            <p:cNvPr id="181" name="Rectangle 179"/>
            <p:cNvSpPr>
              <a:spLocks noChangeArrowheads="1"/>
            </p:cNvSpPr>
            <p:nvPr/>
          </p:nvSpPr>
          <p:spPr bwMode="auto">
            <a:xfrm rot="-5400000">
              <a:off x="-324" y="1918"/>
              <a:ext cx="2770" cy="288"/>
            </a:xfrm>
            <a:prstGeom prst="rect">
              <a:avLst/>
            </a:prstGeom>
            <a:noFill/>
            <a:ln w="9525">
              <a:noFill/>
              <a:miter lim="800000"/>
              <a:headEnd/>
              <a:tailEnd/>
            </a:ln>
            <a:effectLst/>
          </p:spPr>
          <p:txBody>
            <a:bodyPr wrap="none">
              <a:prstTxWarp prst="textNoShape">
                <a:avLst/>
              </a:prstTxWarp>
              <a:spAutoFit/>
            </a:bodyPr>
            <a:lstStyle/>
            <a:p>
              <a:pPr eaLnBrk="0" hangingPunct="0"/>
              <a:r>
                <a:rPr lang="en-US" sz="2400">
                  <a:latin typeface="Times New Roman" pitchFamily="-111" charset="0"/>
                </a:rPr>
                <a:t>Productivity (mg C mg Chl </a:t>
              </a:r>
              <a:r>
                <a:rPr lang="en-US" sz="2400" u="sng">
                  <a:latin typeface="Times New Roman" pitchFamily="-111" charset="0"/>
                </a:rPr>
                <a:t>a</a:t>
              </a:r>
              <a:r>
                <a:rPr lang="en-US" sz="2400" baseline="30000">
                  <a:latin typeface="Times New Roman" pitchFamily="-111" charset="0"/>
                </a:rPr>
                <a:t>-2</a:t>
              </a:r>
              <a:r>
                <a:rPr lang="en-US" sz="2400">
                  <a:latin typeface="Times New Roman" pitchFamily="-111" charset="0"/>
                </a:rPr>
                <a:t> h</a:t>
              </a:r>
              <a:r>
                <a:rPr lang="en-US" sz="2400" baseline="30000">
                  <a:latin typeface="Times New Roman" pitchFamily="-111" charset="0"/>
                </a:rPr>
                <a:t>-1</a:t>
              </a:r>
              <a:r>
                <a:rPr lang="en-US" sz="2400">
                  <a:latin typeface="Times New Roman" pitchFamily="-111" charset="0"/>
                </a:rPr>
                <a:t>)</a:t>
              </a:r>
            </a:p>
          </p:txBody>
        </p:sp>
        <p:grpSp>
          <p:nvGrpSpPr>
            <p:cNvPr id="182" name="Group 180"/>
            <p:cNvGrpSpPr>
              <a:grpSpLocks/>
            </p:cNvGrpSpPr>
            <p:nvPr/>
          </p:nvGrpSpPr>
          <p:grpSpPr bwMode="auto">
            <a:xfrm>
              <a:off x="561" y="549"/>
              <a:ext cx="272" cy="2667"/>
              <a:chOff x="161" y="549"/>
              <a:chExt cx="272" cy="2667"/>
            </a:xfrm>
          </p:grpSpPr>
          <p:sp>
            <p:nvSpPr>
              <p:cNvPr id="194" name="Line 181"/>
              <p:cNvSpPr>
                <a:spLocks noChangeShapeType="1"/>
              </p:cNvSpPr>
              <p:nvPr/>
            </p:nvSpPr>
            <p:spPr bwMode="auto">
              <a:xfrm>
                <a:off x="432" y="632"/>
                <a:ext cx="1" cy="2497"/>
              </a:xfrm>
              <a:prstGeom prst="line">
                <a:avLst/>
              </a:prstGeom>
              <a:noFill/>
              <a:ln w="0">
                <a:solidFill>
                  <a:srgbClr val="000000"/>
                </a:solidFill>
                <a:round/>
                <a:headEnd/>
                <a:tailEnd/>
              </a:ln>
            </p:spPr>
            <p:txBody>
              <a:bodyPr>
                <a:prstTxWarp prst="textNoShape">
                  <a:avLst/>
                </a:prstTxWarp>
              </a:bodyPr>
              <a:lstStyle/>
              <a:p>
                <a:endParaRPr lang="en-US"/>
              </a:p>
            </p:txBody>
          </p:sp>
          <p:sp>
            <p:nvSpPr>
              <p:cNvPr id="195" name="Line 182"/>
              <p:cNvSpPr>
                <a:spLocks noChangeShapeType="1"/>
              </p:cNvSpPr>
              <p:nvPr/>
            </p:nvSpPr>
            <p:spPr bwMode="auto">
              <a:xfrm>
                <a:off x="398" y="2626"/>
                <a:ext cx="34"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96" name="Line 183"/>
              <p:cNvSpPr>
                <a:spLocks noChangeShapeType="1"/>
              </p:cNvSpPr>
              <p:nvPr/>
            </p:nvSpPr>
            <p:spPr bwMode="auto">
              <a:xfrm>
                <a:off x="398" y="2132"/>
                <a:ext cx="34"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97" name="Line 184"/>
              <p:cNvSpPr>
                <a:spLocks noChangeShapeType="1"/>
              </p:cNvSpPr>
              <p:nvPr/>
            </p:nvSpPr>
            <p:spPr bwMode="auto">
              <a:xfrm>
                <a:off x="398" y="1629"/>
                <a:ext cx="34"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98" name="Line 185"/>
              <p:cNvSpPr>
                <a:spLocks noChangeShapeType="1"/>
              </p:cNvSpPr>
              <p:nvPr/>
            </p:nvSpPr>
            <p:spPr bwMode="auto">
              <a:xfrm>
                <a:off x="398" y="1135"/>
                <a:ext cx="34"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99" name="Line 186"/>
              <p:cNvSpPr>
                <a:spLocks noChangeShapeType="1"/>
              </p:cNvSpPr>
              <p:nvPr/>
            </p:nvSpPr>
            <p:spPr bwMode="auto">
              <a:xfrm>
                <a:off x="398" y="632"/>
                <a:ext cx="34" cy="1"/>
              </a:xfrm>
              <a:prstGeom prst="line">
                <a:avLst/>
              </a:prstGeom>
              <a:noFill/>
              <a:ln w="0">
                <a:solidFill>
                  <a:srgbClr val="000000"/>
                </a:solidFill>
                <a:round/>
                <a:headEnd/>
                <a:tailEnd/>
              </a:ln>
            </p:spPr>
            <p:txBody>
              <a:bodyPr>
                <a:prstTxWarp prst="textNoShape">
                  <a:avLst/>
                </a:prstTxWarp>
              </a:bodyPr>
              <a:lstStyle/>
              <a:p>
                <a:endParaRPr lang="en-US"/>
              </a:p>
            </p:txBody>
          </p:sp>
          <p:sp>
            <p:nvSpPr>
              <p:cNvPr id="200" name="Rectangle 187"/>
              <p:cNvSpPr>
                <a:spLocks noChangeArrowheads="1"/>
              </p:cNvSpPr>
              <p:nvPr/>
            </p:nvSpPr>
            <p:spPr bwMode="auto">
              <a:xfrm>
                <a:off x="289" y="3062"/>
                <a:ext cx="64"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0</a:t>
                </a:r>
                <a:endParaRPr lang="en-US" sz="1600">
                  <a:latin typeface="Times New Roman" pitchFamily="-111" charset="0"/>
                </a:endParaRPr>
              </a:p>
            </p:txBody>
          </p:sp>
          <p:sp>
            <p:nvSpPr>
              <p:cNvPr id="201" name="Rectangle 188"/>
              <p:cNvSpPr>
                <a:spLocks noChangeArrowheads="1"/>
              </p:cNvSpPr>
              <p:nvPr/>
            </p:nvSpPr>
            <p:spPr bwMode="auto">
              <a:xfrm>
                <a:off x="161" y="2543"/>
                <a:ext cx="224"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0.02</a:t>
                </a:r>
                <a:endParaRPr lang="en-US" sz="1600">
                  <a:latin typeface="Times New Roman" pitchFamily="-111" charset="0"/>
                </a:endParaRPr>
              </a:p>
            </p:txBody>
          </p:sp>
          <p:sp>
            <p:nvSpPr>
              <p:cNvPr id="202" name="Rectangle 189"/>
              <p:cNvSpPr>
                <a:spLocks noChangeArrowheads="1"/>
              </p:cNvSpPr>
              <p:nvPr/>
            </p:nvSpPr>
            <p:spPr bwMode="auto">
              <a:xfrm>
                <a:off x="161" y="2049"/>
                <a:ext cx="224"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0.04</a:t>
                </a:r>
                <a:endParaRPr lang="en-US" sz="1600">
                  <a:latin typeface="Times New Roman" pitchFamily="-111" charset="0"/>
                </a:endParaRPr>
              </a:p>
            </p:txBody>
          </p:sp>
          <p:sp>
            <p:nvSpPr>
              <p:cNvPr id="203" name="Rectangle 190"/>
              <p:cNvSpPr>
                <a:spLocks noChangeArrowheads="1"/>
              </p:cNvSpPr>
              <p:nvPr/>
            </p:nvSpPr>
            <p:spPr bwMode="auto">
              <a:xfrm>
                <a:off x="161" y="1546"/>
                <a:ext cx="224"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0.06</a:t>
                </a:r>
                <a:endParaRPr lang="en-US" sz="1600">
                  <a:latin typeface="Times New Roman" pitchFamily="-111" charset="0"/>
                </a:endParaRPr>
              </a:p>
            </p:txBody>
          </p:sp>
          <p:sp>
            <p:nvSpPr>
              <p:cNvPr id="204" name="Rectangle 191"/>
              <p:cNvSpPr>
                <a:spLocks noChangeArrowheads="1"/>
              </p:cNvSpPr>
              <p:nvPr/>
            </p:nvSpPr>
            <p:spPr bwMode="auto">
              <a:xfrm>
                <a:off x="161" y="1052"/>
                <a:ext cx="224"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0.08</a:t>
                </a:r>
                <a:endParaRPr lang="en-US" sz="1600">
                  <a:latin typeface="Times New Roman" pitchFamily="-111" charset="0"/>
                </a:endParaRPr>
              </a:p>
            </p:txBody>
          </p:sp>
          <p:sp>
            <p:nvSpPr>
              <p:cNvPr id="205" name="Rectangle 192"/>
              <p:cNvSpPr>
                <a:spLocks noChangeArrowheads="1"/>
              </p:cNvSpPr>
              <p:nvPr/>
            </p:nvSpPr>
            <p:spPr bwMode="auto">
              <a:xfrm>
                <a:off x="182" y="549"/>
                <a:ext cx="160"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0.1</a:t>
                </a:r>
                <a:endParaRPr lang="en-US" sz="1600">
                  <a:latin typeface="Times New Roman" pitchFamily="-111" charset="0"/>
                </a:endParaRPr>
              </a:p>
            </p:txBody>
          </p:sp>
        </p:grpSp>
        <p:sp>
          <p:nvSpPr>
            <p:cNvPr id="183" name="Line 193"/>
            <p:cNvSpPr>
              <a:spLocks noChangeShapeType="1"/>
            </p:cNvSpPr>
            <p:nvPr/>
          </p:nvSpPr>
          <p:spPr bwMode="auto">
            <a:xfrm flipV="1">
              <a:off x="1072" y="424"/>
              <a:ext cx="0" cy="288"/>
            </a:xfrm>
            <a:prstGeom prst="line">
              <a:avLst/>
            </a:prstGeom>
            <a:noFill/>
            <a:ln w="38100">
              <a:solidFill>
                <a:srgbClr val="000066"/>
              </a:solidFill>
              <a:round/>
              <a:headEnd/>
              <a:tailEnd/>
            </a:ln>
            <a:effectLst/>
          </p:spPr>
          <p:txBody>
            <a:bodyPr>
              <a:prstTxWarp prst="textNoShape">
                <a:avLst/>
              </a:prstTxWarp>
            </a:bodyPr>
            <a:lstStyle/>
            <a:p>
              <a:endParaRPr lang="en-US"/>
            </a:p>
          </p:txBody>
        </p:sp>
        <p:grpSp>
          <p:nvGrpSpPr>
            <p:cNvPr id="184" name="Group 194"/>
            <p:cNvGrpSpPr>
              <a:grpSpLocks/>
            </p:cNvGrpSpPr>
            <p:nvPr/>
          </p:nvGrpSpPr>
          <p:grpSpPr bwMode="auto">
            <a:xfrm>
              <a:off x="42" y="566"/>
              <a:ext cx="518" cy="2568"/>
              <a:chOff x="98" y="566"/>
              <a:chExt cx="518" cy="2568"/>
            </a:xfrm>
          </p:grpSpPr>
          <p:sp>
            <p:nvSpPr>
              <p:cNvPr id="192" name="Rectangle 195"/>
              <p:cNvSpPr>
                <a:spLocks noChangeArrowheads="1"/>
              </p:cNvSpPr>
              <p:nvPr/>
            </p:nvSpPr>
            <p:spPr bwMode="auto">
              <a:xfrm rot="-5400000">
                <a:off x="-927" y="1591"/>
                <a:ext cx="2568" cy="518"/>
              </a:xfrm>
              <a:prstGeom prst="rect">
                <a:avLst/>
              </a:prstGeom>
              <a:noFill/>
              <a:ln w="9525">
                <a:noFill/>
                <a:miter lim="800000"/>
                <a:headEnd/>
                <a:tailEnd/>
              </a:ln>
              <a:effectLst/>
            </p:spPr>
            <p:txBody>
              <a:bodyPr wrap="none">
                <a:prstTxWarp prst="textNoShape">
                  <a:avLst/>
                </a:prstTxWarp>
                <a:spAutoFit/>
              </a:bodyPr>
              <a:lstStyle/>
              <a:p>
                <a:pPr algn="ctr" eaLnBrk="0" hangingPunct="0"/>
                <a:r>
                  <a:rPr lang="en-US" sz="2400">
                    <a:latin typeface="Times New Roman" pitchFamily="-111" charset="0"/>
                  </a:rPr>
                  <a:t>Carbon Quantum Yield </a:t>
                </a:r>
              </a:p>
              <a:p>
                <a:pPr algn="ctr" eaLnBrk="0" hangingPunct="0"/>
                <a:r>
                  <a:rPr lang="en-US" sz="2400">
                    <a:latin typeface="Times New Roman" pitchFamily="-111" charset="0"/>
                  </a:rPr>
                  <a:t>(mol C mol photons absorbed</a:t>
                </a:r>
                <a:r>
                  <a:rPr lang="en-US" sz="2400" baseline="30000">
                    <a:latin typeface="Times New Roman" pitchFamily="-111" charset="0"/>
                  </a:rPr>
                  <a:t>-1</a:t>
                </a:r>
                <a:r>
                  <a:rPr lang="en-US" sz="2400">
                    <a:latin typeface="Times New Roman" pitchFamily="-111" charset="0"/>
                  </a:rPr>
                  <a:t>)</a:t>
                </a:r>
              </a:p>
            </p:txBody>
          </p:sp>
          <p:sp>
            <p:nvSpPr>
              <p:cNvPr id="193" name="Line 196"/>
              <p:cNvSpPr>
                <a:spLocks noChangeShapeType="1"/>
              </p:cNvSpPr>
              <p:nvPr/>
            </p:nvSpPr>
            <p:spPr bwMode="auto">
              <a:xfrm flipV="1">
                <a:off x="264" y="624"/>
                <a:ext cx="0" cy="288"/>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185" name="Group 197"/>
            <p:cNvGrpSpPr>
              <a:grpSpLocks/>
            </p:cNvGrpSpPr>
            <p:nvPr/>
          </p:nvGrpSpPr>
          <p:grpSpPr bwMode="auto">
            <a:xfrm>
              <a:off x="5472" y="1552"/>
              <a:ext cx="288" cy="695"/>
              <a:chOff x="5472" y="1440"/>
              <a:chExt cx="288" cy="695"/>
            </a:xfrm>
          </p:grpSpPr>
          <p:sp>
            <p:nvSpPr>
              <p:cNvPr id="190" name="Rectangle 198"/>
              <p:cNvSpPr>
                <a:spLocks noChangeArrowheads="1"/>
              </p:cNvSpPr>
              <p:nvPr/>
            </p:nvSpPr>
            <p:spPr bwMode="auto">
              <a:xfrm rot="5400000">
                <a:off x="5302" y="1610"/>
                <a:ext cx="628" cy="288"/>
              </a:xfrm>
              <a:prstGeom prst="rect">
                <a:avLst/>
              </a:prstGeom>
              <a:noFill/>
              <a:ln w="9525">
                <a:noFill/>
                <a:miter lim="800000"/>
                <a:headEnd/>
                <a:tailEnd/>
              </a:ln>
              <a:effectLst/>
            </p:spPr>
            <p:txBody>
              <a:bodyPr wrap="none">
                <a:prstTxWarp prst="textNoShape">
                  <a:avLst/>
                </a:prstTxWarp>
                <a:spAutoFit/>
              </a:bodyPr>
              <a:lstStyle/>
              <a:p>
                <a:pPr eaLnBrk="0" hangingPunct="0"/>
                <a:r>
                  <a:rPr lang="en-US" sz="2400">
                    <a:latin typeface="Times New Roman" pitchFamily="-111" charset="0"/>
                  </a:rPr>
                  <a:t>Fv/Fm</a:t>
                </a:r>
              </a:p>
            </p:txBody>
          </p:sp>
          <p:sp>
            <p:nvSpPr>
              <p:cNvPr id="191" name="Freeform 199"/>
              <p:cNvSpPr>
                <a:spLocks/>
              </p:cNvSpPr>
              <p:nvPr/>
            </p:nvSpPr>
            <p:spPr bwMode="auto">
              <a:xfrm>
                <a:off x="5543" y="2051"/>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grpSp>
        <p:sp>
          <p:nvSpPr>
            <p:cNvPr id="186" name="Rectangle 200"/>
            <p:cNvSpPr>
              <a:spLocks noChangeArrowheads="1"/>
            </p:cNvSpPr>
            <p:nvPr/>
          </p:nvSpPr>
          <p:spPr bwMode="auto">
            <a:xfrm>
              <a:off x="3552" y="2344"/>
              <a:ext cx="237" cy="288"/>
            </a:xfrm>
            <a:prstGeom prst="rect">
              <a:avLst/>
            </a:prstGeom>
            <a:noFill/>
            <a:ln w="9525">
              <a:noFill/>
              <a:miter lim="800000"/>
              <a:headEnd/>
              <a:tailEnd/>
            </a:ln>
            <a:effectLst/>
          </p:spPr>
          <p:txBody>
            <a:bodyPr wrap="none">
              <a:prstTxWarp prst="textNoShape">
                <a:avLst/>
              </a:prstTxWarp>
              <a:spAutoFit/>
            </a:bodyPr>
            <a:lstStyle/>
            <a:p>
              <a:pPr eaLnBrk="0" hangingPunct="0"/>
              <a:r>
                <a:rPr lang="en-US" sz="2400">
                  <a:latin typeface="Symbol" pitchFamily="-111" charset="2"/>
                </a:rPr>
                <a:t>a</a:t>
              </a:r>
            </a:p>
          </p:txBody>
        </p:sp>
        <p:sp>
          <p:nvSpPr>
            <p:cNvPr id="187" name="Rectangle 201"/>
            <p:cNvSpPr>
              <a:spLocks noChangeArrowheads="1"/>
            </p:cNvSpPr>
            <p:nvPr/>
          </p:nvSpPr>
          <p:spPr bwMode="auto">
            <a:xfrm>
              <a:off x="4376" y="1640"/>
              <a:ext cx="384" cy="250"/>
            </a:xfrm>
            <a:prstGeom prst="rect">
              <a:avLst/>
            </a:prstGeom>
            <a:noFill/>
            <a:ln w="9525">
              <a:noFill/>
              <a:miter lim="800000"/>
              <a:headEnd/>
              <a:tailEnd/>
            </a:ln>
            <a:effectLst/>
          </p:spPr>
          <p:txBody>
            <a:bodyPr wrap="none">
              <a:prstTxWarp prst="textNoShape">
                <a:avLst/>
              </a:prstTxWarp>
              <a:spAutoFit/>
            </a:bodyPr>
            <a:lstStyle/>
            <a:p>
              <a:pPr eaLnBrk="0" hangingPunct="0"/>
              <a:r>
                <a:rPr lang="en-US" sz="2000">
                  <a:latin typeface="Times New Roman" pitchFamily="-111" charset="0"/>
                </a:rPr>
                <a:t>P</a:t>
              </a:r>
              <a:r>
                <a:rPr lang="en-US" sz="2000" baseline="-25000">
                  <a:latin typeface="Times New Roman" pitchFamily="-111" charset="0"/>
                </a:rPr>
                <a:t>max</a:t>
              </a:r>
            </a:p>
          </p:txBody>
        </p:sp>
        <p:sp>
          <p:nvSpPr>
            <p:cNvPr id="188" name="Rectangle 202"/>
            <p:cNvSpPr>
              <a:spLocks noChangeArrowheads="1"/>
            </p:cNvSpPr>
            <p:nvPr/>
          </p:nvSpPr>
          <p:spPr bwMode="auto">
            <a:xfrm>
              <a:off x="3904" y="2904"/>
              <a:ext cx="221" cy="250"/>
            </a:xfrm>
            <a:prstGeom prst="rect">
              <a:avLst/>
            </a:prstGeom>
            <a:noFill/>
            <a:ln w="9525">
              <a:noFill/>
              <a:miter lim="800000"/>
              <a:headEnd/>
              <a:tailEnd/>
            </a:ln>
            <a:effectLst/>
          </p:spPr>
          <p:txBody>
            <a:bodyPr wrap="none">
              <a:prstTxWarp prst="textNoShape">
                <a:avLst/>
              </a:prstTxWarp>
              <a:spAutoFit/>
            </a:bodyPr>
            <a:lstStyle/>
            <a:p>
              <a:pPr eaLnBrk="0" hangingPunct="0"/>
              <a:r>
                <a:rPr lang="en-US" sz="2000">
                  <a:latin typeface="Times New Roman" pitchFamily="-111" charset="0"/>
                </a:rPr>
                <a:t>I</a:t>
              </a:r>
              <a:r>
                <a:rPr lang="en-US" sz="2000" baseline="-25000">
                  <a:latin typeface="Times New Roman" pitchFamily="-111" charset="0"/>
                </a:rPr>
                <a:t>k</a:t>
              </a:r>
            </a:p>
          </p:txBody>
        </p:sp>
        <p:sp>
          <p:nvSpPr>
            <p:cNvPr id="189" name="Rectangle 203"/>
            <p:cNvSpPr>
              <a:spLocks noChangeArrowheads="1"/>
            </p:cNvSpPr>
            <p:nvPr/>
          </p:nvSpPr>
          <p:spPr bwMode="auto">
            <a:xfrm>
              <a:off x="1440" y="656"/>
              <a:ext cx="378" cy="250"/>
            </a:xfrm>
            <a:prstGeom prst="rect">
              <a:avLst/>
            </a:prstGeom>
            <a:noFill/>
            <a:ln w="9525">
              <a:noFill/>
              <a:miter lim="800000"/>
              <a:headEnd/>
              <a:tailEnd/>
            </a:ln>
            <a:effectLst/>
          </p:spPr>
          <p:txBody>
            <a:bodyPr wrap="none">
              <a:prstTxWarp prst="textNoShape">
                <a:avLst/>
              </a:prstTxWarp>
              <a:spAutoFit/>
            </a:bodyPr>
            <a:lstStyle/>
            <a:p>
              <a:pPr eaLnBrk="0" hangingPunct="0"/>
              <a:r>
                <a:rPr lang="en-US" sz="2000">
                  <a:latin typeface="Symbol" pitchFamily="-111" charset="2"/>
                </a:rPr>
                <a:t>f</a:t>
              </a:r>
              <a:r>
                <a:rPr lang="en-US" sz="2000" baseline="-25000">
                  <a:latin typeface="Times New Roman" pitchFamily="-111" charset="0"/>
                </a:rPr>
                <a:t>max</a:t>
              </a:r>
            </a:p>
          </p:txBody>
        </p:sp>
      </p:grpSp>
      <p:cxnSp>
        <p:nvCxnSpPr>
          <p:cNvPr id="207" name="Straight Arrow Connector 206"/>
          <p:cNvCxnSpPr/>
          <p:nvPr/>
        </p:nvCxnSpPr>
        <p:spPr>
          <a:xfrm rot="5400000">
            <a:off x="2272506" y="2259807"/>
            <a:ext cx="1563688" cy="12699"/>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10" name="TextBox 209"/>
          <p:cNvSpPr txBox="1"/>
          <p:nvPr/>
        </p:nvSpPr>
        <p:spPr>
          <a:xfrm>
            <a:off x="2286000" y="3048001"/>
            <a:ext cx="1660168" cy="646331"/>
          </a:xfrm>
          <a:prstGeom prst="rect">
            <a:avLst/>
          </a:prstGeom>
          <a:noFill/>
        </p:spPr>
        <p:txBody>
          <a:bodyPr wrap="none" rtlCol="0">
            <a:spAutoFit/>
          </a:bodyPr>
          <a:lstStyle/>
          <a:p>
            <a:pPr algn="ctr"/>
            <a:r>
              <a:rPr lang="en-US" dirty="0" smtClean="0">
                <a:solidFill>
                  <a:srgbClr val="FF0000"/>
                </a:solidFill>
              </a:rPr>
              <a:t>Environmental</a:t>
            </a:r>
          </a:p>
          <a:p>
            <a:pPr algn="ctr"/>
            <a:r>
              <a:rPr lang="en-US" dirty="0" smtClean="0">
                <a:solidFill>
                  <a:srgbClr val="FF0000"/>
                </a:solidFill>
              </a:rPr>
              <a:t>stress</a:t>
            </a:r>
            <a:endParaRPr lang="en-US"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ChangeArrowheads="1"/>
          </p:cNvSpPr>
          <p:nvPr/>
        </p:nvSpPr>
        <p:spPr bwMode="auto">
          <a:xfrm>
            <a:off x="3092450" y="622300"/>
            <a:ext cx="4492625" cy="454025"/>
          </a:xfrm>
          <a:prstGeom prst="rect">
            <a:avLst/>
          </a:prstGeom>
          <a:solidFill>
            <a:schemeClr val="bg1"/>
          </a:solidFill>
          <a:ln>
            <a:noFill/>
          </a:ln>
          <a:effectLst>
            <a:prstShdw prst="shdw17" dist="17961" dir="2700000">
              <a:schemeClr val="bg1">
                <a:gamma/>
                <a:shade val="60000"/>
                <a:invGamma/>
                <a:alpha val="74998"/>
              </a:schemeClr>
            </a:prstShdw>
          </a:effectLst>
          <a:extLs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spAutoFit/>
          </a:bodyPr>
          <a:lstStyle/>
          <a:p>
            <a:pPr eaLnBrk="0" hangingPunct="0"/>
            <a:r>
              <a:rPr lang="en-US" sz="2400" dirty="0">
                <a:effectLst>
                  <a:outerShdw blurRad="38100" dist="38100" dir="2700000" algn="tl">
                    <a:srgbClr val="DDDDDD"/>
                  </a:outerShdw>
                </a:effectLst>
                <a:latin typeface="Arial" charset="0"/>
              </a:rPr>
              <a:t>Production = </a:t>
            </a:r>
            <a:r>
              <a:rPr lang="en-US" sz="2400" dirty="0" err="1">
                <a:effectLst>
                  <a:outerShdw blurRad="38100" dist="38100" dir="2700000" algn="tl">
                    <a:srgbClr val="DDDDDD"/>
                  </a:outerShdw>
                </a:effectLst>
                <a:latin typeface="Arial" charset="0"/>
              </a:rPr>
              <a:t>P</a:t>
            </a:r>
            <a:r>
              <a:rPr lang="en-US" sz="2400" baseline="-25000" dirty="0" err="1">
                <a:effectLst>
                  <a:outerShdw blurRad="38100" dist="38100" dir="2700000" algn="tl">
                    <a:srgbClr val="DDDDDD"/>
                  </a:outerShdw>
                </a:effectLst>
                <a:latin typeface="Arial" charset="0"/>
              </a:rPr>
              <a:t>max</a:t>
            </a:r>
            <a:r>
              <a:rPr lang="en-US" sz="2400" dirty="0">
                <a:effectLst>
                  <a:outerShdw blurRad="38100" dist="38100" dir="2700000" algn="tl">
                    <a:srgbClr val="DDDDDD"/>
                  </a:outerShdw>
                </a:effectLst>
                <a:latin typeface="Arial" charset="0"/>
              </a:rPr>
              <a:t> </a:t>
            </a:r>
            <a:r>
              <a:rPr lang="en-US" sz="2400" baseline="30000" dirty="0">
                <a:effectLst>
                  <a:outerShdw blurRad="38100" dist="38100" dir="2700000" algn="tl">
                    <a:srgbClr val="DDDDDD"/>
                  </a:outerShdw>
                </a:effectLst>
                <a:latin typeface="Arial" charset="0"/>
              </a:rPr>
              <a:t>.</a:t>
            </a:r>
            <a:r>
              <a:rPr lang="en-US" sz="2400" dirty="0">
                <a:effectLst>
                  <a:outerShdw blurRad="38100" dist="38100" dir="2700000" algn="tl">
                    <a:srgbClr val="DDDDDD"/>
                  </a:outerShdw>
                </a:effectLst>
                <a:latin typeface="Arial" charset="0"/>
              </a:rPr>
              <a:t> </a:t>
            </a:r>
            <a:r>
              <a:rPr lang="en-US" sz="2400" dirty="0" err="1">
                <a:effectLst>
                  <a:outerShdw blurRad="38100" dist="38100" dir="2700000" algn="tl">
                    <a:srgbClr val="DDDDDD"/>
                  </a:outerShdw>
                </a:effectLst>
                <a:latin typeface="Arial" charset="0"/>
              </a:rPr>
              <a:t>tanh</a:t>
            </a:r>
            <a:r>
              <a:rPr lang="en-US" sz="2400" dirty="0">
                <a:effectLst>
                  <a:outerShdw blurRad="38100" dist="38100" dir="2700000" algn="tl">
                    <a:srgbClr val="DDDDDD"/>
                  </a:outerShdw>
                </a:effectLst>
                <a:latin typeface="Arial" charset="0"/>
              </a:rPr>
              <a:t>(PAR/</a:t>
            </a:r>
            <a:r>
              <a:rPr lang="en-US" sz="2400" dirty="0" err="1">
                <a:effectLst>
                  <a:outerShdw blurRad="38100" dist="38100" dir="2700000" algn="tl">
                    <a:srgbClr val="DDDDDD"/>
                  </a:outerShdw>
                </a:effectLst>
                <a:latin typeface="Arial" charset="0"/>
              </a:rPr>
              <a:t>I</a:t>
            </a:r>
            <a:r>
              <a:rPr lang="en-US" sz="2400" baseline="-25000" dirty="0" err="1">
                <a:effectLst>
                  <a:outerShdw blurRad="38100" dist="38100" dir="2700000" algn="tl">
                    <a:srgbClr val="DDDDDD"/>
                  </a:outerShdw>
                </a:effectLst>
                <a:latin typeface="Arial" charset="0"/>
              </a:rPr>
              <a:t>k</a:t>
            </a:r>
            <a:r>
              <a:rPr lang="en-US" sz="2400" dirty="0">
                <a:effectLst>
                  <a:outerShdw blurRad="38100" dist="38100" dir="2700000" algn="tl">
                    <a:srgbClr val="DDDDDD"/>
                  </a:outerShdw>
                </a:effectLst>
                <a:latin typeface="Arial" charset="0"/>
              </a:rPr>
              <a:t>)</a:t>
            </a:r>
          </a:p>
        </p:txBody>
      </p:sp>
      <p:sp>
        <p:nvSpPr>
          <p:cNvPr id="376835" name="Rectangle 3"/>
          <p:cNvSpPr>
            <a:spLocks noChangeArrowheads="1"/>
          </p:cNvSpPr>
          <p:nvPr/>
        </p:nvSpPr>
        <p:spPr bwMode="auto">
          <a:xfrm>
            <a:off x="5110163" y="1812925"/>
            <a:ext cx="852487" cy="4540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sz="2400">
                <a:effectLst>
                  <a:outerShdw blurRad="38100" dist="38100" dir="2700000" algn="tl">
                    <a:srgbClr val="DDDDDD"/>
                  </a:outerShdw>
                </a:effectLst>
                <a:latin typeface="Arial" charset="0"/>
              </a:rPr>
              <a:t>P</a:t>
            </a:r>
            <a:r>
              <a:rPr lang="en-US" sz="2400" baseline="-25000">
                <a:effectLst>
                  <a:outerShdw blurRad="38100" dist="38100" dir="2700000" algn="tl">
                    <a:srgbClr val="DDDDDD"/>
                  </a:outerShdw>
                </a:effectLst>
                <a:latin typeface="Arial" charset="0"/>
              </a:rPr>
              <a:t>max</a:t>
            </a:r>
            <a:r>
              <a:rPr lang="en-US" sz="2400">
                <a:effectLst>
                  <a:outerShdw blurRad="38100" dist="38100" dir="2700000" algn="tl">
                    <a:srgbClr val="DDDDDD"/>
                  </a:outerShdw>
                </a:effectLst>
                <a:latin typeface="Arial" charset="0"/>
              </a:rPr>
              <a:t> </a:t>
            </a:r>
          </a:p>
        </p:txBody>
      </p:sp>
      <p:sp>
        <p:nvSpPr>
          <p:cNvPr id="376836" name="Rectangle 4"/>
          <p:cNvSpPr>
            <a:spLocks noChangeArrowheads="1"/>
          </p:cNvSpPr>
          <p:nvPr/>
        </p:nvSpPr>
        <p:spPr bwMode="auto">
          <a:xfrm>
            <a:off x="2366963" y="2630488"/>
            <a:ext cx="404812" cy="5159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sz="2800">
                <a:effectLst>
                  <a:outerShdw blurRad="38100" dist="38100" dir="2700000" algn="tl">
                    <a:srgbClr val="DDDDDD"/>
                  </a:outerShdw>
                </a:effectLst>
                <a:latin typeface="Symbol" charset="0"/>
              </a:rPr>
              <a:t>a</a:t>
            </a:r>
          </a:p>
        </p:txBody>
      </p:sp>
      <p:sp>
        <p:nvSpPr>
          <p:cNvPr id="376837" name="Line 5"/>
          <p:cNvSpPr>
            <a:spLocks noChangeShapeType="1"/>
          </p:cNvSpPr>
          <p:nvPr/>
        </p:nvSpPr>
        <p:spPr bwMode="auto">
          <a:xfrm flipV="1">
            <a:off x="2524125" y="3182938"/>
            <a:ext cx="0" cy="582612"/>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6838" name="Line 6"/>
          <p:cNvSpPr>
            <a:spLocks noChangeShapeType="1"/>
          </p:cNvSpPr>
          <p:nvPr/>
        </p:nvSpPr>
        <p:spPr bwMode="auto">
          <a:xfrm flipV="1">
            <a:off x="3514725" y="4040188"/>
            <a:ext cx="0" cy="72390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6839" name="Rectangle 7"/>
          <p:cNvSpPr>
            <a:spLocks noChangeArrowheads="1"/>
          </p:cNvSpPr>
          <p:nvPr/>
        </p:nvSpPr>
        <p:spPr bwMode="auto">
          <a:xfrm>
            <a:off x="2805113" y="3397250"/>
            <a:ext cx="1608137" cy="5159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sz="2400">
                <a:effectLst>
                  <a:outerShdw blurRad="38100" dist="38100" dir="2700000" algn="tl">
                    <a:srgbClr val="DDDDDD"/>
                  </a:outerShdw>
                </a:effectLst>
                <a:latin typeface="Arial" charset="0"/>
              </a:rPr>
              <a:t>I</a:t>
            </a:r>
            <a:r>
              <a:rPr lang="en-US" sz="2400" baseline="-25000">
                <a:effectLst>
                  <a:outerShdw blurRad="38100" dist="38100" dir="2700000" algn="tl">
                    <a:srgbClr val="DDDDDD"/>
                  </a:outerShdw>
                </a:effectLst>
                <a:latin typeface="Arial" charset="0"/>
              </a:rPr>
              <a:t>k</a:t>
            </a:r>
            <a:r>
              <a:rPr lang="en-US" sz="2400">
                <a:effectLst>
                  <a:outerShdw blurRad="38100" dist="38100" dir="2700000" algn="tl">
                    <a:srgbClr val="DDDDDD"/>
                  </a:outerShdw>
                </a:effectLst>
                <a:latin typeface="Arial" charset="0"/>
              </a:rPr>
              <a:t> = P</a:t>
            </a:r>
            <a:r>
              <a:rPr lang="en-US" sz="2400" baseline="-25000">
                <a:effectLst>
                  <a:outerShdw blurRad="38100" dist="38100" dir="2700000" algn="tl">
                    <a:srgbClr val="DDDDDD"/>
                  </a:outerShdw>
                </a:effectLst>
                <a:latin typeface="Arial" charset="0"/>
              </a:rPr>
              <a:t>max</a:t>
            </a:r>
            <a:r>
              <a:rPr lang="en-US" sz="2400">
                <a:effectLst>
                  <a:outerShdw blurRad="38100" dist="38100" dir="2700000" algn="tl">
                    <a:srgbClr val="DDDDDD"/>
                  </a:outerShdw>
                </a:effectLst>
                <a:latin typeface="Arial" charset="0"/>
              </a:rPr>
              <a:t>/</a:t>
            </a:r>
            <a:r>
              <a:rPr lang="en-US" sz="2800">
                <a:effectLst>
                  <a:outerShdw blurRad="38100" dist="38100" dir="2700000" algn="tl">
                    <a:srgbClr val="DDDDDD"/>
                  </a:outerShdw>
                </a:effectLst>
                <a:latin typeface="Symbol" charset="0"/>
              </a:rPr>
              <a:t>a</a:t>
            </a:r>
          </a:p>
        </p:txBody>
      </p:sp>
      <p:sp>
        <p:nvSpPr>
          <p:cNvPr id="376840" name="Rectangle 8"/>
          <p:cNvSpPr>
            <a:spLocks noChangeArrowheads="1"/>
          </p:cNvSpPr>
          <p:nvPr/>
        </p:nvSpPr>
        <p:spPr bwMode="auto">
          <a:xfrm>
            <a:off x="2276475" y="1516063"/>
            <a:ext cx="5913438" cy="32670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6841" name="Rectangle 9"/>
          <p:cNvSpPr>
            <a:spLocks noChangeArrowheads="1"/>
          </p:cNvSpPr>
          <p:nvPr/>
        </p:nvSpPr>
        <p:spPr bwMode="auto">
          <a:xfrm>
            <a:off x="2281238" y="1522413"/>
            <a:ext cx="5900737" cy="3251200"/>
          </a:xfrm>
          <a:prstGeom prst="rect">
            <a:avLst/>
          </a:prstGeom>
          <a:noFill/>
          <a:ln w="12700">
            <a:solidFill>
              <a:srgbClr val="FFFFFF"/>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6842" name="Line 10"/>
          <p:cNvSpPr>
            <a:spLocks noChangeShapeType="1"/>
          </p:cNvSpPr>
          <p:nvPr/>
        </p:nvSpPr>
        <p:spPr bwMode="auto">
          <a:xfrm flipV="1">
            <a:off x="2276475" y="1514475"/>
            <a:ext cx="0" cy="32718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6843" name="Line 11"/>
          <p:cNvSpPr>
            <a:spLocks noChangeShapeType="1"/>
          </p:cNvSpPr>
          <p:nvPr/>
        </p:nvSpPr>
        <p:spPr bwMode="auto">
          <a:xfrm>
            <a:off x="2239963" y="4786313"/>
            <a:ext cx="7143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6844" name="Line 12"/>
          <p:cNvSpPr>
            <a:spLocks noChangeShapeType="1"/>
          </p:cNvSpPr>
          <p:nvPr/>
        </p:nvSpPr>
        <p:spPr bwMode="auto">
          <a:xfrm>
            <a:off x="2239963" y="3970338"/>
            <a:ext cx="7143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6845" name="Line 13"/>
          <p:cNvSpPr>
            <a:spLocks noChangeShapeType="1"/>
          </p:cNvSpPr>
          <p:nvPr/>
        </p:nvSpPr>
        <p:spPr bwMode="auto">
          <a:xfrm>
            <a:off x="2239963" y="3152775"/>
            <a:ext cx="7143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6846" name="Line 14"/>
          <p:cNvSpPr>
            <a:spLocks noChangeShapeType="1"/>
          </p:cNvSpPr>
          <p:nvPr/>
        </p:nvSpPr>
        <p:spPr bwMode="auto">
          <a:xfrm>
            <a:off x="2239963" y="2333625"/>
            <a:ext cx="7143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6847" name="Line 15"/>
          <p:cNvSpPr>
            <a:spLocks noChangeShapeType="1"/>
          </p:cNvSpPr>
          <p:nvPr/>
        </p:nvSpPr>
        <p:spPr bwMode="auto">
          <a:xfrm>
            <a:off x="2239963" y="1514475"/>
            <a:ext cx="7143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6848" name="Line 16"/>
          <p:cNvSpPr>
            <a:spLocks noChangeShapeType="1"/>
          </p:cNvSpPr>
          <p:nvPr/>
        </p:nvSpPr>
        <p:spPr bwMode="auto">
          <a:xfrm>
            <a:off x="2276475" y="4786313"/>
            <a:ext cx="591661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6849" name="Line 17"/>
          <p:cNvSpPr>
            <a:spLocks noChangeShapeType="1"/>
          </p:cNvSpPr>
          <p:nvPr/>
        </p:nvSpPr>
        <p:spPr bwMode="auto">
          <a:xfrm flipV="1">
            <a:off x="2276475" y="4741863"/>
            <a:ext cx="0" cy="920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6850" name="Line 18"/>
          <p:cNvSpPr>
            <a:spLocks noChangeShapeType="1"/>
          </p:cNvSpPr>
          <p:nvPr/>
        </p:nvSpPr>
        <p:spPr bwMode="auto">
          <a:xfrm flipV="1">
            <a:off x="3262313" y="4741863"/>
            <a:ext cx="0" cy="920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6851" name="Line 19"/>
          <p:cNvSpPr>
            <a:spLocks noChangeShapeType="1"/>
          </p:cNvSpPr>
          <p:nvPr/>
        </p:nvSpPr>
        <p:spPr bwMode="auto">
          <a:xfrm flipV="1">
            <a:off x="4248150" y="4741863"/>
            <a:ext cx="0" cy="920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6852" name="Line 20"/>
          <p:cNvSpPr>
            <a:spLocks noChangeShapeType="1"/>
          </p:cNvSpPr>
          <p:nvPr/>
        </p:nvSpPr>
        <p:spPr bwMode="auto">
          <a:xfrm flipV="1">
            <a:off x="5233988" y="4741863"/>
            <a:ext cx="0" cy="920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6853" name="Line 21"/>
          <p:cNvSpPr>
            <a:spLocks noChangeShapeType="1"/>
          </p:cNvSpPr>
          <p:nvPr/>
        </p:nvSpPr>
        <p:spPr bwMode="auto">
          <a:xfrm flipV="1">
            <a:off x="6219825" y="4741863"/>
            <a:ext cx="0" cy="920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6854" name="Line 22"/>
          <p:cNvSpPr>
            <a:spLocks noChangeShapeType="1"/>
          </p:cNvSpPr>
          <p:nvPr/>
        </p:nvSpPr>
        <p:spPr bwMode="auto">
          <a:xfrm flipV="1">
            <a:off x="7207250" y="4741863"/>
            <a:ext cx="0" cy="920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6855" name="Line 23"/>
          <p:cNvSpPr>
            <a:spLocks noChangeShapeType="1"/>
          </p:cNvSpPr>
          <p:nvPr/>
        </p:nvSpPr>
        <p:spPr bwMode="auto">
          <a:xfrm flipV="1">
            <a:off x="8193088" y="4741863"/>
            <a:ext cx="0" cy="920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6856" name="Freeform 24"/>
          <p:cNvSpPr>
            <a:spLocks/>
          </p:cNvSpPr>
          <p:nvPr/>
        </p:nvSpPr>
        <p:spPr bwMode="auto">
          <a:xfrm>
            <a:off x="2293938" y="2335213"/>
            <a:ext cx="5722937" cy="2395537"/>
          </a:xfrm>
          <a:custGeom>
            <a:avLst/>
            <a:gdLst>
              <a:gd name="T0" fmla="*/ 0 w 4055"/>
              <a:gd name="T1" fmla="*/ 1508 h 1509"/>
              <a:gd name="T2" fmla="*/ 140 w 4055"/>
              <a:gd name="T3" fmla="*/ 1140 h 1509"/>
              <a:gd name="T4" fmla="*/ 280 w 4055"/>
              <a:gd name="T5" fmla="*/ 816 h 1509"/>
              <a:gd name="T6" fmla="*/ 420 w 4055"/>
              <a:gd name="T7" fmla="*/ 558 h 1509"/>
              <a:gd name="T8" fmla="*/ 559 w 4055"/>
              <a:gd name="T9" fmla="*/ 368 h 1509"/>
              <a:gd name="T10" fmla="*/ 699 w 4055"/>
              <a:gd name="T11" fmla="*/ 238 h 1509"/>
              <a:gd name="T12" fmla="*/ 838 w 4055"/>
              <a:gd name="T13" fmla="*/ 149 h 1509"/>
              <a:gd name="T14" fmla="*/ 979 w 4055"/>
              <a:gd name="T15" fmla="*/ 93 h 1509"/>
              <a:gd name="T16" fmla="*/ 1119 w 4055"/>
              <a:gd name="T17" fmla="*/ 59 h 1509"/>
              <a:gd name="T18" fmla="*/ 1258 w 4055"/>
              <a:gd name="T19" fmla="*/ 36 h 1509"/>
              <a:gd name="T20" fmla="*/ 1398 w 4055"/>
              <a:gd name="T21" fmla="*/ 22 h 1509"/>
              <a:gd name="T22" fmla="*/ 1539 w 4055"/>
              <a:gd name="T23" fmla="*/ 13 h 1509"/>
              <a:gd name="T24" fmla="*/ 1678 w 4055"/>
              <a:gd name="T25" fmla="*/ 8 h 1509"/>
              <a:gd name="T26" fmla="*/ 1818 w 4055"/>
              <a:gd name="T27" fmla="*/ 5 h 1509"/>
              <a:gd name="T28" fmla="*/ 1957 w 4055"/>
              <a:gd name="T29" fmla="*/ 3 h 1509"/>
              <a:gd name="T30" fmla="*/ 2097 w 4055"/>
              <a:gd name="T31" fmla="*/ 1 h 1509"/>
              <a:gd name="T32" fmla="*/ 2237 w 4055"/>
              <a:gd name="T33" fmla="*/ 1 h 1509"/>
              <a:gd name="T34" fmla="*/ 2377 w 4055"/>
              <a:gd name="T35" fmla="*/ 0 h 1509"/>
              <a:gd name="T36" fmla="*/ 2517 w 4055"/>
              <a:gd name="T37" fmla="*/ 0 h 1509"/>
              <a:gd name="T38" fmla="*/ 2656 w 4055"/>
              <a:gd name="T39" fmla="*/ 0 h 1509"/>
              <a:gd name="T40" fmla="*/ 2796 w 4055"/>
              <a:gd name="T41" fmla="*/ 0 h 1509"/>
              <a:gd name="T42" fmla="*/ 2935 w 4055"/>
              <a:gd name="T43" fmla="*/ 0 h 1509"/>
              <a:gd name="T44" fmla="*/ 3076 w 4055"/>
              <a:gd name="T45" fmla="*/ 0 h 1509"/>
              <a:gd name="T46" fmla="*/ 3216 w 4055"/>
              <a:gd name="T47" fmla="*/ 0 h 1509"/>
              <a:gd name="T48" fmla="*/ 3355 w 4055"/>
              <a:gd name="T49" fmla="*/ 0 h 1509"/>
              <a:gd name="T50" fmla="*/ 3496 w 4055"/>
              <a:gd name="T51" fmla="*/ 0 h 1509"/>
              <a:gd name="T52" fmla="*/ 3635 w 4055"/>
              <a:gd name="T53" fmla="*/ 0 h 1509"/>
              <a:gd name="T54" fmla="*/ 3775 w 4055"/>
              <a:gd name="T55" fmla="*/ 0 h 1509"/>
              <a:gd name="T56" fmla="*/ 3914 w 4055"/>
              <a:gd name="T57" fmla="*/ 0 h 1509"/>
              <a:gd name="T58" fmla="*/ 4054 w 4055"/>
              <a:gd name="T59" fmla="*/ 0 h 1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55" h="1509">
                <a:moveTo>
                  <a:pt x="0" y="1508"/>
                </a:moveTo>
                <a:lnTo>
                  <a:pt x="140" y="1140"/>
                </a:lnTo>
                <a:lnTo>
                  <a:pt x="280" y="816"/>
                </a:lnTo>
                <a:lnTo>
                  <a:pt x="420" y="558"/>
                </a:lnTo>
                <a:lnTo>
                  <a:pt x="559" y="368"/>
                </a:lnTo>
                <a:lnTo>
                  <a:pt x="699" y="238"/>
                </a:lnTo>
                <a:lnTo>
                  <a:pt x="838" y="149"/>
                </a:lnTo>
                <a:lnTo>
                  <a:pt x="979" y="93"/>
                </a:lnTo>
                <a:lnTo>
                  <a:pt x="1119" y="59"/>
                </a:lnTo>
                <a:lnTo>
                  <a:pt x="1258" y="36"/>
                </a:lnTo>
                <a:lnTo>
                  <a:pt x="1398" y="22"/>
                </a:lnTo>
                <a:lnTo>
                  <a:pt x="1539" y="13"/>
                </a:lnTo>
                <a:lnTo>
                  <a:pt x="1678" y="8"/>
                </a:lnTo>
                <a:lnTo>
                  <a:pt x="1818" y="5"/>
                </a:lnTo>
                <a:lnTo>
                  <a:pt x="1957" y="3"/>
                </a:lnTo>
                <a:lnTo>
                  <a:pt x="2097" y="1"/>
                </a:lnTo>
                <a:lnTo>
                  <a:pt x="2237" y="1"/>
                </a:lnTo>
                <a:lnTo>
                  <a:pt x="2377" y="0"/>
                </a:lnTo>
                <a:lnTo>
                  <a:pt x="2517" y="0"/>
                </a:lnTo>
                <a:lnTo>
                  <a:pt x="2656" y="0"/>
                </a:lnTo>
                <a:lnTo>
                  <a:pt x="2796" y="0"/>
                </a:lnTo>
                <a:lnTo>
                  <a:pt x="2935" y="0"/>
                </a:lnTo>
                <a:lnTo>
                  <a:pt x="3076" y="0"/>
                </a:lnTo>
                <a:lnTo>
                  <a:pt x="3216" y="0"/>
                </a:lnTo>
                <a:lnTo>
                  <a:pt x="3355" y="0"/>
                </a:lnTo>
                <a:lnTo>
                  <a:pt x="3496" y="0"/>
                </a:lnTo>
                <a:lnTo>
                  <a:pt x="3635" y="0"/>
                </a:lnTo>
                <a:lnTo>
                  <a:pt x="3775" y="0"/>
                </a:lnTo>
                <a:lnTo>
                  <a:pt x="3914" y="0"/>
                </a:lnTo>
                <a:lnTo>
                  <a:pt x="4054" y="0"/>
                </a:lnTo>
              </a:path>
            </a:pathLst>
          </a:custGeom>
          <a:noFill/>
          <a:ln w="1905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6857" name="Rectangle 25"/>
          <p:cNvSpPr>
            <a:spLocks noChangeArrowheads="1"/>
          </p:cNvSpPr>
          <p:nvPr/>
        </p:nvSpPr>
        <p:spPr bwMode="auto">
          <a:xfrm>
            <a:off x="3633788" y="5526088"/>
            <a:ext cx="3843337" cy="4540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sz="2400">
                <a:effectLst>
                  <a:outerShdw blurRad="38100" dist="38100" dir="2700000" algn="tl">
                    <a:srgbClr val="DDDDDD"/>
                  </a:outerShdw>
                </a:effectLst>
                <a:latin typeface="MS Sans Serif" charset="0"/>
              </a:rPr>
              <a:t>PAR (</a:t>
            </a:r>
            <a:r>
              <a:rPr lang="en-US" sz="2400">
                <a:effectLst>
                  <a:outerShdw blurRad="38100" dist="38100" dir="2700000" algn="tl">
                    <a:srgbClr val="DDDDDD"/>
                  </a:outerShdw>
                </a:effectLst>
                <a:latin typeface="Symbol" charset="0"/>
              </a:rPr>
              <a:t>m</a:t>
            </a:r>
            <a:r>
              <a:rPr lang="en-US" sz="2400">
                <a:effectLst>
                  <a:outerShdw blurRad="38100" dist="38100" dir="2700000" algn="tl">
                    <a:srgbClr val="DDDDDD"/>
                  </a:outerShdw>
                </a:effectLst>
                <a:latin typeface="MS Sans Serif" charset="0"/>
              </a:rPr>
              <a:t>mol photons m</a:t>
            </a:r>
            <a:r>
              <a:rPr lang="en-US" sz="2400" baseline="30000">
                <a:effectLst>
                  <a:outerShdw blurRad="38100" dist="38100" dir="2700000" algn="tl">
                    <a:srgbClr val="DDDDDD"/>
                  </a:outerShdw>
                </a:effectLst>
                <a:latin typeface="MS Sans Serif" charset="0"/>
              </a:rPr>
              <a:t>-2 </a:t>
            </a:r>
            <a:r>
              <a:rPr lang="en-US" sz="2400">
                <a:effectLst>
                  <a:outerShdw blurRad="38100" dist="38100" dir="2700000" algn="tl">
                    <a:srgbClr val="DDDDDD"/>
                  </a:outerShdw>
                </a:effectLst>
                <a:latin typeface="MS Sans Serif" charset="0"/>
              </a:rPr>
              <a:t>s</a:t>
            </a:r>
            <a:r>
              <a:rPr lang="en-US" sz="2400" baseline="30000">
                <a:effectLst>
                  <a:outerShdw blurRad="38100" dist="38100" dir="2700000" algn="tl">
                    <a:srgbClr val="DDDDDD"/>
                  </a:outerShdw>
                </a:effectLst>
                <a:latin typeface="MS Sans Serif" charset="0"/>
              </a:rPr>
              <a:t>-1</a:t>
            </a:r>
            <a:r>
              <a:rPr lang="en-US" sz="2400">
                <a:effectLst>
                  <a:outerShdw blurRad="38100" dist="38100" dir="2700000" algn="tl">
                    <a:srgbClr val="DDDDDD"/>
                  </a:outerShdw>
                </a:effectLst>
                <a:latin typeface="MS Sans Serif" charset="0"/>
              </a:rPr>
              <a:t>)</a:t>
            </a:r>
          </a:p>
        </p:txBody>
      </p:sp>
      <p:sp>
        <p:nvSpPr>
          <p:cNvPr id="376858" name="Rectangle 26"/>
          <p:cNvSpPr>
            <a:spLocks noChangeArrowheads="1"/>
          </p:cNvSpPr>
          <p:nvPr/>
        </p:nvSpPr>
        <p:spPr bwMode="auto">
          <a:xfrm rot="16200000">
            <a:off x="140494" y="2885281"/>
            <a:ext cx="2471738" cy="4540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sz="2400">
                <a:effectLst>
                  <a:outerShdw blurRad="38100" dist="38100" dir="2700000" algn="tl">
                    <a:srgbClr val="DDDDDD"/>
                  </a:outerShdw>
                </a:effectLst>
                <a:latin typeface="MS Sans Serif" charset="0"/>
              </a:rPr>
              <a:t>oxygen evolution</a:t>
            </a:r>
          </a:p>
        </p:txBody>
      </p:sp>
      <p:sp>
        <p:nvSpPr>
          <p:cNvPr id="376859" name="Rectangle 27"/>
          <p:cNvSpPr>
            <a:spLocks noChangeArrowheads="1"/>
          </p:cNvSpPr>
          <p:nvPr/>
        </p:nvSpPr>
        <p:spPr bwMode="auto">
          <a:xfrm>
            <a:off x="1839913" y="4616450"/>
            <a:ext cx="322262" cy="3937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sz="2000">
                <a:latin typeface="MS Sans Serif" charset="0"/>
              </a:rPr>
              <a:t>0</a:t>
            </a:r>
          </a:p>
        </p:txBody>
      </p:sp>
      <p:sp>
        <p:nvSpPr>
          <p:cNvPr id="376860" name="Rectangle 28"/>
          <p:cNvSpPr>
            <a:spLocks noChangeArrowheads="1"/>
          </p:cNvSpPr>
          <p:nvPr/>
        </p:nvSpPr>
        <p:spPr bwMode="auto">
          <a:xfrm>
            <a:off x="1839913" y="3797300"/>
            <a:ext cx="322262" cy="3937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sz="2000">
                <a:latin typeface="MS Sans Serif" charset="0"/>
              </a:rPr>
              <a:t>1</a:t>
            </a:r>
          </a:p>
        </p:txBody>
      </p:sp>
      <p:sp>
        <p:nvSpPr>
          <p:cNvPr id="376861" name="Rectangle 29"/>
          <p:cNvSpPr>
            <a:spLocks noChangeArrowheads="1"/>
          </p:cNvSpPr>
          <p:nvPr/>
        </p:nvSpPr>
        <p:spPr bwMode="auto">
          <a:xfrm>
            <a:off x="1839913" y="2981325"/>
            <a:ext cx="322262" cy="3937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sz="2000">
                <a:latin typeface="MS Sans Serif" charset="0"/>
              </a:rPr>
              <a:t>2</a:t>
            </a:r>
          </a:p>
        </p:txBody>
      </p:sp>
      <p:sp>
        <p:nvSpPr>
          <p:cNvPr id="376862" name="Rectangle 30"/>
          <p:cNvSpPr>
            <a:spLocks noChangeArrowheads="1"/>
          </p:cNvSpPr>
          <p:nvPr/>
        </p:nvSpPr>
        <p:spPr bwMode="auto">
          <a:xfrm>
            <a:off x="1839913" y="2162175"/>
            <a:ext cx="322262" cy="3937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sz="2000">
                <a:latin typeface="MS Sans Serif" charset="0"/>
              </a:rPr>
              <a:t>3</a:t>
            </a:r>
          </a:p>
        </p:txBody>
      </p:sp>
      <p:sp>
        <p:nvSpPr>
          <p:cNvPr id="376863" name="Rectangle 31"/>
          <p:cNvSpPr>
            <a:spLocks noChangeArrowheads="1"/>
          </p:cNvSpPr>
          <p:nvPr/>
        </p:nvSpPr>
        <p:spPr bwMode="auto">
          <a:xfrm>
            <a:off x="1839913" y="1343025"/>
            <a:ext cx="322262" cy="3937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sz="2000">
                <a:latin typeface="MS Sans Serif" charset="0"/>
              </a:rPr>
              <a:t>4</a:t>
            </a:r>
          </a:p>
        </p:txBody>
      </p:sp>
      <p:sp>
        <p:nvSpPr>
          <p:cNvPr id="376864" name="Rectangle 32"/>
          <p:cNvSpPr>
            <a:spLocks noChangeArrowheads="1"/>
          </p:cNvSpPr>
          <p:nvPr/>
        </p:nvSpPr>
        <p:spPr bwMode="auto">
          <a:xfrm>
            <a:off x="2155825" y="4999038"/>
            <a:ext cx="322263" cy="3937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sz="2000">
                <a:latin typeface="MS Sans Serif" charset="0"/>
              </a:rPr>
              <a:t>0</a:t>
            </a:r>
          </a:p>
        </p:txBody>
      </p:sp>
      <p:sp>
        <p:nvSpPr>
          <p:cNvPr id="376865" name="Rectangle 33"/>
          <p:cNvSpPr>
            <a:spLocks noChangeArrowheads="1"/>
          </p:cNvSpPr>
          <p:nvPr/>
        </p:nvSpPr>
        <p:spPr bwMode="auto">
          <a:xfrm>
            <a:off x="3071813" y="4999038"/>
            <a:ext cx="463550" cy="3937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sz="2000">
                <a:latin typeface="MS Sans Serif" charset="0"/>
              </a:rPr>
              <a:t>50</a:t>
            </a:r>
          </a:p>
        </p:txBody>
      </p:sp>
      <p:sp>
        <p:nvSpPr>
          <p:cNvPr id="376866" name="Rectangle 34"/>
          <p:cNvSpPr>
            <a:spLocks noChangeArrowheads="1"/>
          </p:cNvSpPr>
          <p:nvPr/>
        </p:nvSpPr>
        <p:spPr bwMode="auto">
          <a:xfrm>
            <a:off x="3986213" y="4999038"/>
            <a:ext cx="604837" cy="3937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sz="2000">
                <a:latin typeface="MS Sans Serif" charset="0"/>
              </a:rPr>
              <a:t>100</a:t>
            </a:r>
          </a:p>
        </p:txBody>
      </p:sp>
      <p:sp>
        <p:nvSpPr>
          <p:cNvPr id="376867" name="Rectangle 35"/>
          <p:cNvSpPr>
            <a:spLocks noChangeArrowheads="1"/>
          </p:cNvSpPr>
          <p:nvPr/>
        </p:nvSpPr>
        <p:spPr bwMode="auto">
          <a:xfrm>
            <a:off x="4972050" y="4999038"/>
            <a:ext cx="604838" cy="3937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sz="2000">
                <a:latin typeface="MS Sans Serif" charset="0"/>
              </a:rPr>
              <a:t>150</a:t>
            </a:r>
          </a:p>
        </p:txBody>
      </p:sp>
      <p:sp>
        <p:nvSpPr>
          <p:cNvPr id="376868" name="Rectangle 36"/>
          <p:cNvSpPr>
            <a:spLocks noChangeArrowheads="1"/>
          </p:cNvSpPr>
          <p:nvPr/>
        </p:nvSpPr>
        <p:spPr bwMode="auto">
          <a:xfrm>
            <a:off x="5957888" y="4999038"/>
            <a:ext cx="604837" cy="3937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sz="2000">
                <a:latin typeface="MS Sans Serif" charset="0"/>
              </a:rPr>
              <a:t>200</a:t>
            </a:r>
          </a:p>
        </p:txBody>
      </p:sp>
      <p:sp>
        <p:nvSpPr>
          <p:cNvPr id="376869" name="Rectangle 37"/>
          <p:cNvSpPr>
            <a:spLocks noChangeArrowheads="1"/>
          </p:cNvSpPr>
          <p:nvPr/>
        </p:nvSpPr>
        <p:spPr bwMode="auto">
          <a:xfrm>
            <a:off x="6945313" y="4999038"/>
            <a:ext cx="604837" cy="3937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sz="2000">
                <a:latin typeface="MS Sans Serif" charset="0"/>
              </a:rPr>
              <a:t>250</a:t>
            </a:r>
          </a:p>
        </p:txBody>
      </p:sp>
      <p:sp>
        <p:nvSpPr>
          <p:cNvPr id="376870" name="Rectangle 38"/>
          <p:cNvSpPr>
            <a:spLocks noChangeArrowheads="1"/>
          </p:cNvSpPr>
          <p:nvPr/>
        </p:nvSpPr>
        <p:spPr bwMode="auto">
          <a:xfrm>
            <a:off x="7931150" y="4999038"/>
            <a:ext cx="604838" cy="3937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sz="2000">
                <a:latin typeface="MS Sans Serif" charset="0"/>
              </a:rPr>
              <a:t>300</a:t>
            </a:r>
          </a:p>
        </p:txBody>
      </p:sp>
      <p:sp>
        <p:nvSpPr>
          <p:cNvPr id="2" name="Freeform 1"/>
          <p:cNvSpPr/>
          <p:nvPr/>
        </p:nvSpPr>
        <p:spPr>
          <a:xfrm>
            <a:off x="5092700" y="2336800"/>
            <a:ext cx="3352800" cy="1782686"/>
          </a:xfrm>
          <a:custGeom>
            <a:avLst/>
            <a:gdLst>
              <a:gd name="connsiteX0" fmla="*/ 0 w 3352800"/>
              <a:gd name="connsiteY0" fmla="*/ 0 h 1782686"/>
              <a:gd name="connsiteX1" fmla="*/ 736600 w 3352800"/>
              <a:gd name="connsiteY1" fmla="*/ 177800 h 1782686"/>
              <a:gd name="connsiteX2" fmla="*/ 1041400 w 3352800"/>
              <a:gd name="connsiteY2" fmla="*/ 698500 h 1782686"/>
              <a:gd name="connsiteX3" fmla="*/ 1574800 w 3352800"/>
              <a:gd name="connsiteY3" fmla="*/ 1308100 h 1782686"/>
              <a:gd name="connsiteX4" fmla="*/ 2667000 w 3352800"/>
              <a:gd name="connsiteY4" fmla="*/ 1727200 h 1782686"/>
              <a:gd name="connsiteX5" fmla="*/ 3352800 w 3352800"/>
              <a:gd name="connsiteY5" fmla="*/ 1778000 h 1782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2800" h="1782686">
                <a:moveTo>
                  <a:pt x="0" y="0"/>
                </a:moveTo>
                <a:cubicBezTo>
                  <a:pt x="281516" y="30691"/>
                  <a:pt x="563033" y="61383"/>
                  <a:pt x="736600" y="177800"/>
                </a:cubicBezTo>
                <a:cubicBezTo>
                  <a:pt x="910167" y="294217"/>
                  <a:pt x="901700" y="510117"/>
                  <a:pt x="1041400" y="698500"/>
                </a:cubicBezTo>
                <a:cubicBezTo>
                  <a:pt x="1181100" y="886883"/>
                  <a:pt x="1303867" y="1136650"/>
                  <a:pt x="1574800" y="1308100"/>
                </a:cubicBezTo>
                <a:cubicBezTo>
                  <a:pt x="1845733" y="1479550"/>
                  <a:pt x="2370667" y="1648883"/>
                  <a:pt x="2667000" y="1727200"/>
                </a:cubicBezTo>
                <a:cubicBezTo>
                  <a:pt x="2963333" y="1805517"/>
                  <a:pt x="3352800" y="1778000"/>
                  <a:pt x="3352800" y="1778000"/>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33407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793875" y="1895475"/>
            <a:ext cx="5942013" cy="3214688"/>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5" name="Rectangle 3"/>
          <p:cNvSpPr>
            <a:spLocks noChangeArrowheads="1"/>
          </p:cNvSpPr>
          <p:nvPr/>
        </p:nvSpPr>
        <p:spPr bwMode="auto">
          <a:xfrm>
            <a:off x="1793875" y="1895475"/>
            <a:ext cx="5938838" cy="3209925"/>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6" name="Line 4"/>
          <p:cNvSpPr>
            <a:spLocks noChangeShapeType="1"/>
          </p:cNvSpPr>
          <p:nvPr/>
        </p:nvSpPr>
        <p:spPr bwMode="auto">
          <a:xfrm flipV="1">
            <a:off x="1787525" y="1889125"/>
            <a:ext cx="0" cy="3232150"/>
          </a:xfrm>
          <a:prstGeom prst="line">
            <a:avLst/>
          </a:prstGeom>
          <a:noFill/>
          <a:ln w="12700">
            <a:solidFill>
              <a:schemeClr val="tx1"/>
            </a:solidFill>
            <a:round/>
            <a:headEnd/>
            <a:tailEnd/>
          </a:ln>
          <a:effectLst/>
        </p:spPr>
        <p:txBody>
          <a:bodyPr>
            <a:prstTxWarp prst="textNoShape">
              <a:avLst/>
            </a:prstTxWarp>
          </a:bodyPr>
          <a:lstStyle/>
          <a:p>
            <a:endParaRPr lang="en-US"/>
          </a:p>
        </p:txBody>
      </p:sp>
      <p:sp>
        <p:nvSpPr>
          <p:cNvPr id="7" name="Line 5"/>
          <p:cNvSpPr>
            <a:spLocks noChangeShapeType="1"/>
          </p:cNvSpPr>
          <p:nvPr/>
        </p:nvSpPr>
        <p:spPr bwMode="auto">
          <a:xfrm>
            <a:off x="1747838" y="5121275"/>
            <a:ext cx="77787" cy="0"/>
          </a:xfrm>
          <a:prstGeom prst="line">
            <a:avLst/>
          </a:prstGeom>
          <a:noFill/>
          <a:ln w="12700">
            <a:solidFill>
              <a:srgbClr val="FFFFFF"/>
            </a:solidFill>
            <a:round/>
            <a:headEnd/>
            <a:tailEnd/>
          </a:ln>
          <a:effectLst/>
        </p:spPr>
        <p:txBody>
          <a:bodyPr>
            <a:prstTxWarp prst="textNoShape">
              <a:avLst/>
            </a:prstTxWarp>
          </a:bodyPr>
          <a:lstStyle/>
          <a:p>
            <a:endParaRPr lang="en-US"/>
          </a:p>
        </p:txBody>
      </p:sp>
      <p:sp>
        <p:nvSpPr>
          <p:cNvPr id="8" name="Line 6"/>
          <p:cNvSpPr>
            <a:spLocks noChangeShapeType="1"/>
          </p:cNvSpPr>
          <p:nvPr/>
        </p:nvSpPr>
        <p:spPr bwMode="auto">
          <a:xfrm>
            <a:off x="1747838" y="4581525"/>
            <a:ext cx="77787" cy="0"/>
          </a:xfrm>
          <a:prstGeom prst="line">
            <a:avLst/>
          </a:prstGeom>
          <a:noFill/>
          <a:ln w="12700">
            <a:solidFill>
              <a:schemeClr val="tx1"/>
            </a:solidFill>
            <a:round/>
            <a:headEnd/>
            <a:tailEnd/>
          </a:ln>
          <a:effectLst/>
        </p:spPr>
        <p:txBody>
          <a:bodyPr>
            <a:prstTxWarp prst="textNoShape">
              <a:avLst/>
            </a:prstTxWarp>
          </a:bodyPr>
          <a:lstStyle/>
          <a:p>
            <a:endParaRPr lang="en-US"/>
          </a:p>
        </p:txBody>
      </p:sp>
      <p:sp>
        <p:nvSpPr>
          <p:cNvPr id="9" name="Line 7"/>
          <p:cNvSpPr>
            <a:spLocks noChangeShapeType="1"/>
          </p:cNvSpPr>
          <p:nvPr/>
        </p:nvSpPr>
        <p:spPr bwMode="auto">
          <a:xfrm>
            <a:off x="1747838" y="4043363"/>
            <a:ext cx="77787" cy="0"/>
          </a:xfrm>
          <a:prstGeom prst="line">
            <a:avLst/>
          </a:prstGeom>
          <a:noFill/>
          <a:ln w="12700">
            <a:solidFill>
              <a:schemeClr val="tx1"/>
            </a:solidFill>
            <a:round/>
            <a:headEnd/>
            <a:tailEnd/>
          </a:ln>
          <a:effectLst/>
        </p:spPr>
        <p:txBody>
          <a:bodyPr>
            <a:prstTxWarp prst="textNoShape">
              <a:avLst/>
            </a:prstTxWarp>
          </a:bodyPr>
          <a:lstStyle/>
          <a:p>
            <a:endParaRPr lang="en-US"/>
          </a:p>
        </p:txBody>
      </p:sp>
      <p:sp>
        <p:nvSpPr>
          <p:cNvPr id="10" name="Line 8"/>
          <p:cNvSpPr>
            <a:spLocks noChangeShapeType="1"/>
          </p:cNvSpPr>
          <p:nvPr/>
        </p:nvSpPr>
        <p:spPr bwMode="auto">
          <a:xfrm>
            <a:off x="1747838" y="3505200"/>
            <a:ext cx="77787" cy="0"/>
          </a:xfrm>
          <a:prstGeom prst="line">
            <a:avLst/>
          </a:prstGeom>
          <a:noFill/>
          <a:ln w="12700">
            <a:solidFill>
              <a:schemeClr val="tx1"/>
            </a:solidFill>
            <a:round/>
            <a:headEnd/>
            <a:tailEnd/>
          </a:ln>
          <a:effectLst/>
        </p:spPr>
        <p:txBody>
          <a:bodyPr>
            <a:prstTxWarp prst="textNoShape">
              <a:avLst/>
            </a:prstTxWarp>
          </a:bodyPr>
          <a:lstStyle/>
          <a:p>
            <a:endParaRPr lang="en-US"/>
          </a:p>
        </p:txBody>
      </p:sp>
      <p:sp>
        <p:nvSpPr>
          <p:cNvPr id="11" name="Line 9"/>
          <p:cNvSpPr>
            <a:spLocks noChangeShapeType="1"/>
          </p:cNvSpPr>
          <p:nvPr/>
        </p:nvSpPr>
        <p:spPr bwMode="auto">
          <a:xfrm>
            <a:off x="1747838" y="2967038"/>
            <a:ext cx="77787" cy="0"/>
          </a:xfrm>
          <a:prstGeom prst="line">
            <a:avLst/>
          </a:prstGeom>
          <a:noFill/>
          <a:ln w="12700">
            <a:solidFill>
              <a:schemeClr val="tx1"/>
            </a:solidFill>
            <a:round/>
            <a:headEnd/>
            <a:tailEnd/>
          </a:ln>
          <a:effectLst/>
        </p:spPr>
        <p:txBody>
          <a:bodyPr>
            <a:prstTxWarp prst="textNoShape">
              <a:avLst/>
            </a:prstTxWarp>
          </a:bodyPr>
          <a:lstStyle/>
          <a:p>
            <a:endParaRPr lang="en-US"/>
          </a:p>
        </p:txBody>
      </p:sp>
      <p:sp>
        <p:nvSpPr>
          <p:cNvPr id="12" name="Line 10"/>
          <p:cNvSpPr>
            <a:spLocks noChangeShapeType="1"/>
          </p:cNvSpPr>
          <p:nvPr/>
        </p:nvSpPr>
        <p:spPr bwMode="auto">
          <a:xfrm>
            <a:off x="1747838" y="2428875"/>
            <a:ext cx="77787" cy="0"/>
          </a:xfrm>
          <a:prstGeom prst="line">
            <a:avLst/>
          </a:prstGeom>
          <a:noFill/>
          <a:ln w="12700">
            <a:solidFill>
              <a:schemeClr val="tx1"/>
            </a:solidFill>
            <a:round/>
            <a:headEnd/>
            <a:tailEnd/>
          </a:ln>
          <a:effectLst/>
        </p:spPr>
        <p:txBody>
          <a:bodyPr>
            <a:prstTxWarp prst="textNoShape">
              <a:avLst/>
            </a:prstTxWarp>
          </a:bodyPr>
          <a:lstStyle/>
          <a:p>
            <a:endParaRPr lang="en-US"/>
          </a:p>
        </p:txBody>
      </p:sp>
      <p:sp>
        <p:nvSpPr>
          <p:cNvPr id="13" name="Line 11"/>
          <p:cNvSpPr>
            <a:spLocks noChangeShapeType="1"/>
          </p:cNvSpPr>
          <p:nvPr/>
        </p:nvSpPr>
        <p:spPr bwMode="auto">
          <a:xfrm>
            <a:off x="1747838" y="1889125"/>
            <a:ext cx="77787" cy="0"/>
          </a:xfrm>
          <a:prstGeom prst="line">
            <a:avLst/>
          </a:prstGeom>
          <a:noFill/>
          <a:ln w="12700">
            <a:solidFill>
              <a:schemeClr val="tx1"/>
            </a:solidFill>
            <a:round/>
            <a:headEnd/>
            <a:tailEnd/>
          </a:ln>
          <a:effectLst/>
        </p:spPr>
        <p:txBody>
          <a:bodyPr>
            <a:prstTxWarp prst="textNoShape">
              <a:avLst/>
            </a:prstTxWarp>
          </a:bodyPr>
          <a:lstStyle/>
          <a:p>
            <a:endParaRPr lang="en-US"/>
          </a:p>
        </p:txBody>
      </p:sp>
      <p:sp>
        <p:nvSpPr>
          <p:cNvPr id="14" name="Line 12"/>
          <p:cNvSpPr>
            <a:spLocks noChangeShapeType="1"/>
          </p:cNvSpPr>
          <p:nvPr/>
        </p:nvSpPr>
        <p:spPr bwMode="auto">
          <a:xfrm>
            <a:off x="1787525" y="5121275"/>
            <a:ext cx="5957888" cy="0"/>
          </a:xfrm>
          <a:prstGeom prst="line">
            <a:avLst/>
          </a:prstGeom>
          <a:noFill/>
          <a:ln w="12700">
            <a:solidFill>
              <a:srgbClr val="FFFFFF"/>
            </a:solidFill>
            <a:round/>
            <a:headEnd/>
            <a:tailEnd/>
          </a:ln>
          <a:effectLst/>
        </p:spPr>
        <p:txBody>
          <a:bodyPr>
            <a:prstTxWarp prst="textNoShape">
              <a:avLst/>
            </a:prstTxWarp>
          </a:bodyPr>
          <a:lstStyle/>
          <a:p>
            <a:endParaRPr lang="en-US"/>
          </a:p>
        </p:txBody>
      </p:sp>
      <p:sp>
        <p:nvSpPr>
          <p:cNvPr id="15" name="Line 13"/>
          <p:cNvSpPr>
            <a:spLocks noChangeShapeType="1"/>
          </p:cNvSpPr>
          <p:nvPr/>
        </p:nvSpPr>
        <p:spPr bwMode="auto">
          <a:xfrm flipV="1">
            <a:off x="1787525" y="5075238"/>
            <a:ext cx="0" cy="92075"/>
          </a:xfrm>
          <a:prstGeom prst="line">
            <a:avLst/>
          </a:prstGeom>
          <a:noFill/>
          <a:ln w="12700">
            <a:solidFill>
              <a:srgbClr val="FFFFFF"/>
            </a:solidFill>
            <a:round/>
            <a:headEnd/>
            <a:tailEnd/>
          </a:ln>
          <a:effectLst/>
        </p:spPr>
        <p:txBody>
          <a:bodyPr>
            <a:prstTxWarp prst="textNoShape">
              <a:avLst/>
            </a:prstTxWarp>
          </a:bodyPr>
          <a:lstStyle/>
          <a:p>
            <a:endParaRPr lang="en-US"/>
          </a:p>
        </p:txBody>
      </p:sp>
      <p:sp>
        <p:nvSpPr>
          <p:cNvPr id="16" name="Line 14"/>
          <p:cNvSpPr>
            <a:spLocks noChangeShapeType="1"/>
          </p:cNvSpPr>
          <p:nvPr/>
        </p:nvSpPr>
        <p:spPr bwMode="auto">
          <a:xfrm flipV="1">
            <a:off x="2778125" y="5075238"/>
            <a:ext cx="0" cy="92075"/>
          </a:xfrm>
          <a:prstGeom prst="line">
            <a:avLst/>
          </a:prstGeom>
          <a:noFill/>
          <a:ln w="12700">
            <a:solidFill>
              <a:srgbClr val="FFFFFF"/>
            </a:solidFill>
            <a:round/>
            <a:headEnd/>
            <a:tailEnd/>
          </a:ln>
          <a:effectLst/>
        </p:spPr>
        <p:txBody>
          <a:bodyPr>
            <a:prstTxWarp prst="textNoShape">
              <a:avLst/>
            </a:prstTxWarp>
          </a:bodyPr>
          <a:lstStyle/>
          <a:p>
            <a:endParaRPr lang="en-US"/>
          </a:p>
        </p:txBody>
      </p:sp>
      <p:sp>
        <p:nvSpPr>
          <p:cNvPr id="17" name="Line 15"/>
          <p:cNvSpPr>
            <a:spLocks noChangeShapeType="1"/>
          </p:cNvSpPr>
          <p:nvPr/>
        </p:nvSpPr>
        <p:spPr bwMode="auto">
          <a:xfrm flipV="1">
            <a:off x="3771900" y="5075238"/>
            <a:ext cx="0" cy="92075"/>
          </a:xfrm>
          <a:prstGeom prst="line">
            <a:avLst/>
          </a:prstGeom>
          <a:noFill/>
          <a:ln w="12700">
            <a:solidFill>
              <a:srgbClr val="FFFFFF"/>
            </a:solidFill>
            <a:round/>
            <a:headEnd/>
            <a:tailEnd/>
          </a:ln>
          <a:effectLst/>
        </p:spPr>
        <p:txBody>
          <a:bodyPr>
            <a:prstTxWarp prst="textNoShape">
              <a:avLst/>
            </a:prstTxWarp>
          </a:bodyPr>
          <a:lstStyle/>
          <a:p>
            <a:endParaRPr lang="en-US"/>
          </a:p>
        </p:txBody>
      </p:sp>
      <p:sp>
        <p:nvSpPr>
          <p:cNvPr id="18" name="Line 16"/>
          <p:cNvSpPr>
            <a:spLocks noChangeShapeType="1"/>
          </p:cNvSpPr>
          <p:nvPr/>
        </p:nvSpPr>
        <p:spPr bwMode="auto">
          <a:xfrm flipV="1">
            <a:off x="4765675" y="5075238"/>
            <a:ext cx="0" cy="92075"/>
          </a:xfrm>
          <a:prstGeom prst="line">
            <a:avLst/>
          </a:prstGeom>
          <a:noFill/>
          <a:ln w="12700">
            <a:solidFill>
              <a:srgbClr val="FFFFFF"/>
            </a:solidFill>
            <a:round/>
            <a:headEnd/>
            <a:tailEnd/>
          </a:ln>
          <a:effectLst/>
        </p:spPr>
        <p:txBody>
          <a:bodyPr>
            <a:prstTxWarp prst="textNoShape">
              <a:avLst/>
            </a:prstTxWarp>
          </a:bodyPr>
          <a:lstStyle/>
          <a:p>
            <a:endParaRPr lang="en-US"/>
          </a:p>
        </p:txBody>
      </p:sp>
      <p:sp>
        <p:nvSpPr>
          <p:cNvPr id="19" name="Line 17"/>
          <p:cNvSpPr>
            <a:spLocks noChangeShapeType="1"/>
          </p:cNvSpPr>
          <p:nvPr/>
        </p:nvSpPr>
        <p:spPr bwMode="auto">
          <a:xfrm flipV="1">
            <a:off x="5757863" y="5075238"/>
            <a:ext cx="0" cy="92075"/>
          </a:xfrm>
          <a:prstGeom prst="line">
            <a:avLst/>
          </a:prstGeom>
          <a:noFill/>
          <a:ln w="12700">
            <a:solidFill>
              <a:srgbClr val="FFFFFF"/>
            </a:solidFill>
            <a:round/>
            <a:headEnd/>
            <a:tailEnd/>
          </a:ln>
          <a:effectLst/>
        </p:spPr>
        <p:txBody>
          <a:bodyPr>
            <a:prstTxWarp prst="textNoShape">
              <a:avLst/>
            </a:prstTxWarp>
          </a:bodyPr>
          <a:lstStyle/>
          <a:p>
            <a:endParaRPr lang="en-US"/>
          </a:p>
        </p:txBody>
      </p:sp>
      <p:sp>
        <p:nvSpPr>
          <p:cNvPr id="20" name="Line 18"/>
          <p:cNvSpPr>
            <a:spLocks noChangeShapeType="1"/>
          </p:cNvSpPr>
          <p:nvPr/>
        </p:nvSpPr>
        <p:spPr bwMode="auto">
          <a:xfrm flipV="1">
            <a:off x="6751638" y="5075238"/>
            <a:ext cx="0" cy="92075"/>
          </a:xfrm>
          <a:prstGeom prst="line">
            <a:avLst/>
          </a:prstGeom>
          <a:noFill/>
          <a:ln w="12700">
            <a:solidFill>
              <a:srgbClr val="FFFFFF"/>
            </a:solidFill>
            <a:round/>
            <a:headEnd/>
            <a:tailEnd/>
          </a:ln>
          <a:effectLst/>
        </p:spPr>
        <p:txBody>
          <a:bodyPr>
            <a:prstTxWarp prst="textNoShape">
              <a:avLst/>
            </a:prstTxWarp>
          </a:bodyPr>
          <a:lstStyle/>
          <a:p>
            <a:endParaRPr lang="en-US"/>
          </a:p>
        </p:txBody>
      </p:sp>
      <p:sp>
        <p:nvSpPr>
          <p:cNvPr id="21" name="Line 19"/>
          <p:cNvSpPr>
            <a:spLocks noChangeShapeType="1"/>
          </p:cNvSpPr>
          <p:nvPr/>
        </p:nvSpPr>
        <p:spPr bwMode="auto">
          <a:xfrm flipV="1">
            <a:off x="7745413" y="5075238"/>
            <a:ext cx="0" cy="92075"/>
          </a:xfrm>
          <a:prstGeom prst="line">
            <a:avLst/>
          </a:prstGeom>
          <a:noFill/>
          <a:ln w="12700">
            <a:solidFill>
              <a:srgbClr val="FFFFFF"/>
            </a:solidFill>
            <a:round/>
            <a:headEnd/>
            <a:tailEnd/>
          </a:ln>
          <a:effectLst/>
        </p:spPr>
        <p:txBody>
          <a:bodyPr>
            <a:prstTxWarp prst="textNoShape">
              <a:avLst/>
            </a:prstTxWarp>
          </a:bodyPr>
          <a:lstStyle/>
          <a:p>
            <a:endParaRPr lang="en-US"/>
          </a:p>
        </p:txBody>
      </p:sp>
      <p:sp>
        <p:nvSpPr>
          <p:cNvPr id="22" name="Freeform 20"/>
          <p:cNvSpPr>
            <a:spLocks/>
          </p:cNvSpPr>
          <p:nvPr/>
        </p:nvSpPr>
        <p:spPr bwMode="auto">
          <a:xfrm>
            <a:off x="1852613" y="1952625"/>
            <a:ext cx="5776912" cy="3135313"/>
          </a:xfrm>
          <a:custGeom>
            <a:avLst/>
            <a:gdLst/>
            <a:ahLst/>
            <a:cxnLst>
              <a:cxn ang="0">
                <a:pos x="709" y="1631"/>
              </a:cxn>
              <a:cxn ang="0">
                <a:pos x="1087" y="1448"/>
              </a:cxn>
              <a:cxn ang="0">
                <a:pos x="1862" y="1076"/>
              </a:cxn>
              <a:cxn ang="0">
                <a:pos x="3133" y="462"/>
              </a:cxn>
              <a:cxn ang="0">
                <a:pos x="709" y="1631"/>
              </a:cxn>
              <a:cxn ang="0">
                <a:pos x="1087" y="1448"/>
              </a:cxn>
              <a:cxn ang="0">
                <a:pos x="1862" y="1076"/>
              </a:cxn>
              <a:cxn ang="0">
                <a:pos x="3133" y="462"/>
              </a:cxn>
              <a:cxn ang="0">
                <a:pos x="694" y="1638"/>
              </a:cxn>
              <a:cxn ang="0">
                <a:pos x="1425" y="1286"/>
              </a:cxn>
              <a:cxn ang="0">
                <a:pos x="2732" y="655"/>
              </a:cxn>
              <a:cxn ang="0">
                <a:pos x="3507" y="282"/>
              </a:cxn>
              <a:cxn ang="0">
                <a:pos x="4049" y="20"/>
              </a:cxn>
              <a:cxn ang="0">
                <a:pos x="479" y="1742"/>
              </a:cxn>
              <a:cxn ang="0">
                <a:pos x="1470" y="1264"/>
              </a:cxn>
              <a:cxn ang="0">
                <a:pos x="3314" y="374"/>
              </a:cxn>
              <a:cxn ang="0">
                <a:pos x="67" y="1941"/>
              </a:cxn>
              <a:cxn ang="0">
                <a:pos x="104" y="1923"/>
              </a:cxn>
              <a:cxn ang="0">
                <a:pos x="110" y="1919"/>
              </a:cxn>
              <a:cxn ang="0">
                <a:pos x="391" y="1785"/>
              </a:cxn>
              <a:cxn ang="0">
                <a:pos x="490" y="1737"/>
              </a:cxn>
              <a:cxn ang="0">
                <a:pos x="42" y="1953"/>
              </a:cxn>
              <a:cxn ang="0">
                <a:pos x="31" y="1958"/>
              </a:cxn>
              <a:cxn ang="0">
                <a:pos x="223" y="1866"/>
              </a:cxn>
              <a:cxn ang="0">
                <a:pos x="545" y="1710"/>
              </a:cxn>
              <a:cxn ang="0">
                <a:pos x="141" y="1905"/>
              </a:cxn>
              <a:cxn ang="0">
                <a:pos x="281" y="1838"/>
              </a:cxn>
              <a:cxn ang="0">
                <a:pos x="532" y="1717"/>
              </a:cxn>
              <a:cxn ang="0">
                <a:pos x="0" y="1973"/>
              </a:cxn>
              <a:cxn ang="0">
                <a:pos x="172" y="1890"/>
              </a:cxn>
              <a:cxn ang="0">
                <a:pos x="358" y="1800"/>
              </a:cxn>
              <a:cxn ang="0">
                <a:pos x="632" y="1669"/>
              </a:cxn>
              <a:cxn ang="0">
                <a:pos x="153" y="1899"/>
              </a:cxn>
              <a:cxn ang="0">
                <a:pos x="444" y="1759"/>
              </a:cxn>
              <a:cxn ang="0">
                <a:pos x="785" y="1594"/>
              </a:cxn>
              <a:cxn ang="0">
                <a:pos x="0" y="1974"/>
              </a:cxn>
              <a:cxn ang="0">
                <a:pos x="371" y="1794"/>
              </a:cxn>
              <a:cxn ang="0">
                <a:pos x="689" y="1641"/>
              </a:cxn>
              <a:cxn ang="0">
                <a:pos x="1215" y="1387"/>
              </a:cxn>
              <a:cxn ang="0">
                <a:pos x="325" y="1816"/>
              </a:cxn>
              <a:cxn ang="0">
                <a:pos x="669" y="1650"/>
              </a:cxn>
              <a:cxn ang="0">
                <a:pos x="1080" y="1452"/>
              </a:cxn>
              <a:cxn ang="0">
                <a:pos x="21" y="1963"/>
              </a:cxn>
              <a:cxn ang="0">
                <a:pos x="293" y="1831"/>
              </a:cxn>
              <a:cxn ang="0">
                <a:pos x="588" y="1689"/>
              </a:cxn>
              <a:cxn ang="0">
                <a:pos x="1116" y="1435"/>
              </a:cxn>
              <a:cxn ang="0">
                <a:pos x="4" y="1972"/>
              </a:cxn>
              <a:cxn ang="0">
                <a:pos x="214" y="1869"/>
              </a:cxn>
              <a:cxn ang="0">
                <a:pos x="709" y="1631"/>
              </a:cxn>
              <a:cxn ang="0">
                <a:pos x="1141" y="1422"/>
              </a:cxn>
              <a:cxn ang="0">
                <a:pos x="7" y="1970"/>
              </a:cxn>
              <a:cxn ang="0">
                <a:pos x="276" y="1840"/>
              </a:cxn>
              <a:cxn ang="0">
                <a:pos x="449" y="1756"/>
              </a:cxn>
              <a:cxn ang="0">
                <a:pos x="1222" y="1384"/>
              </a:cxn>
              <a:cxn ang="0">
                <a:pos x="114" y="1918"/>
              </a:cxn>
              <a:cxn ang="0">
                <a:pos x="442" y="1760"/>
              </a:cxn>
              <a:cxn ang="0">
                <a:pos x="790" y="1592"/>
              </a:cxn>
              <a:cxn ang="0">
                <a:pos x="1507" y="1246"/>
              </a:cxn>
            </a:cxnLst>
            <a:rect l="0" t="0" r="r" b="b"/>
            <a:pathLst>
              <a:path w="4093" h="1975">
                <a:moveTo>
                  <a:pt x="390" y="1785"/>
                </a:moveTo>
                <a:lnTo>
                  <a:pt x="527" y="1719"/>
                </a:lnTo>
                <a:lnTo>
                  <a:pt x="709" y="1631"/>
                </a:lnTo>
                <a:lnTo>
                  <a:pt x="767" y="1603"/>
                </a:lnTo>
                <a:lnTo>
                  <a:pt x="939" y="1520"/>
                </a:lnTo>
                <a:lnTo>
                  <a:pt x="1087" y="1448"/>
                </a:lnTo>
                <a:lnTo>
                  <a:pt x="1264" y="1364"/>
                </a:lnTo>
                <a:lnTo>
                  <a:pt x="1641" y="1181"/>
                </a:lnTo>
                <a:lnTo>
                  <a:pt x="1862" y="1076"/>
                </a:lnTo>
                <a:lnTo>
                  <a:pt x="2213" y="906"/>
                </a:lnTo>
                <a:lnTo>
                  <a:pt x="2526" y="755"/>
                </a:lnTo>
                <a:lnTo>
                  <a:pt x="3133" y="462"/>
                </a:lnTo>
                <a:lnTo>
                  <a:pt x="390" y="1785"/>
                </a:lnTo>
                <a:lnTo>
                  <a:pt x="527" y="1719"/>
                </a:lnTo>
                <a:lnTo>
                  <a:pt x="709" y="1631"/>
                </a:lnTo>
                <a:lnTo>
                  <a:pt x="767" y="1603"/>
                </a:lnTo>
                <a:lnTo>
                  <a:pt x="939" y="1520"/>
                </a:lnTo>
                <a:lnTo>
                  <a:pt x="1087" y="1448"/>
                </a:lnTo>
                <a:lnTo>
                  <a:pt x="1264" y="1364"/>
                </a:lnTo>
                <a:lnTo>
                  <a:pt x="1641" y="1181"/>
                </a:lnTo>
                <a:lnTo>
                  <a:pt x="1862" y="1076"/>
                </a:lnTo>
                <a:lnTo>
                  <a:pt x="2213" y="906"/>
                </a:lnTo>
                <a:lnTo>
                  <a:pt x="2526" y="755"/>
                </a:lnTo>
                <a:lnTo>
                  <a:pt x="3133" y="462"/>
                </a:lnTo>
                <a:lnTo>
                  <a:pt x="311" y="1824"/>
                </a:lnTo>
                <a:lnTo>
                  <a:pt x="531" y="1717"/>
                </a:lnTo>
                <a:lnTo>
                  <a:pt x="694" y="1638"/>
                </a:lnTo>
                <a:lnTo>
                  <a:pt x="833" y="1571"/>
                </a:lnTo>
                <a:lnTo>
                  <a:pt x="940" y="1520"/>
                </a:lnTo>
                <a:lnTo>
                  <a:pt x="1425" y="1286"/>
                </a:lnTo>
                <a:lnTo>
                  <a:pt x="2038" y="990"/>
                </a:lnTo>
                <a:lnTo>
                  <a:pt x="2278" y="875"/>
                </a:lnTo>
                <a:lnTo>
                  <a:pt x="2732" y="655"/>
                </a:lnTo>
                <a:lnTo>
                  <a:pt x="3104" y="477"/>
                </a:lnTo>
                <a:lnTo>
                  <a:pt x="3425" y="321"/>
                </a:lnTo>
                <a:lnTo>
                  <a:pt x="3507" y="282"/>
                </a:lnTo>
                <a:lnTo>
                  <a:pt x="3657" y="209"/>
                </a:lnTo>
                <a:lnTo>
                  <a:pt x="3802" y="139"/>
                </a:lnTo>
                <a:lnTo>
                  <a:pt x="4049" y="20"/>
                </a:lnTo>
                <a:lnTo>
                  <a:pt x="4092" y="0"/>
                </a:lnTo>
                <a:lnTo>
                  <a:pt x="170" y="1892"/>
                </a:lnTo>
                <a:lnTo>
                  <a:pt x="479" y="1742"/>
                </a:lnTo>
                <a:lnTo>
                  <a:pt x="685" y="1642"/>
                </a:lnTo>
                <a:lnTo>
                  <a:pt x="869" y="1554"/>
                </a:lnTo>
                <a:lnTo>
                  <a:pt x="1470" y="1264"/>
                </a:lnTo>
                <a:lnTo>
                  <a:pt x="2376" y="827"/>
                </a:lnTo>
                <a:lnTo>
                  <a:pt x="2731" y="656"/>
                </a:lnTo>
                <a:lnTo>
                  <a:pt x="3314" y="374"/>
                </a:lnTo>
                <a:lnTo>
                  <a:pt x="3379" y="344"/>
                </a:lnTo>
                <a:lnTo>
                  <a:pt x="0" y="1974"/>
                </a:lnTo>
                <a:lnTo>
                  <a:pt x="67" y="1941"/>
                </a:lnTo>
                <a:lnTo>
                  <a:pt x="55" y="1946"/>
                </a:lnTo>
                <a:lnTo>
                  <a:pt x="93" y="1928"/>
                </a:lnTo>
                <a:lnTo>
                  <a:pt x="104" y="1923"/>
                </a:lnTo>
                <a:lnTo>
                  <a:pt x="89" y="1931"/>
                </a:lnTo>
                <a:lnTo>
                  <a:pt x="75" y="1936"/>
                </a:lnTo>
                <a:lnTo>
                  <a:pt x="110" y="1919"/>
                </a:lnTo>
                <a:lnTo>
                  <a:pt x="161" y="1895"/>
                </a:lnTo>
                <a:lnTo>
                  <a:pt x="229" y="1863"/>
                </a:lnTo>
                <a:lnTo>
                  <a:pt x="391" y="1785"/>
                </a:lnTo>
                <a:lnTo>
                  <a:pt x="338" y="1810"/>
                </a:lnTo>
                <a:lnTo>
                  <a:pt x="420" y="1771"/>
                </a:lnTo>
                <a:lnTo>
                  <a:pt x="490" y="1737"/>
                </a:lnTo>
                <a:lnTo>
                  <a:pt x="12" y="1967"/>
                </a:lnTo>
                <a:lnTo>
                  <a:pt x="24" y="1962"/>
                </a:lnTo>
                <a:lnTo>
                  <a:pt x="42" y="1953"/>
                </a:lnTo>
                <a:lnTo>
                  <a:pt x="28" y="1961"/>
                </a:lnTo>
                <a:lnTo>
                  <a:pt x="77" y="1936"/>
                </a:lnTo>
                <a:lnTo>
                  <a:pt x="31" y="1958"/>
                </a:lnTo>
                <a:lnTo>
                  <a:pt x="150" y="1901"/>
                </a:lnTo>
                <a:lnTo>
                  <a:pt x="189" y="1883"/>
                </a:lnTo>
                <a:lnTo>
                  <a:pt x="223" y="1866"/>
                </a:lnTo>
                <a:lnTo>
                  <a:pt x="344" y="1807"/>
                </a:lnTo>
                <a:lnTo>
                  <a:pt x="466" y="1748"/>
                </a:lnTo>
                <a:lnTo>
                  <a:pt x="545" y="1710"/>
                </a:lnTo>
                <a:lnTo>
                  <a:pt x="3" y="1972"/>
                </a:lnTo>
                <a:lnTo>
                  <a:pt x="60" y="1944"/>
                </a:lnTo>
                <a:lnTo>
                  <a:pt x="141" y="1905"/>
                </a:lnTo>
                <a:lnTo>
                  <a:pt x="177" y="1888"/>
                </a:lnTo>
                <a:lnTo>
                  <a:pt x="236" y="1859"/>
                </a:lnTo>
                <a:lnTo>
                  <a:pt x="281" y="1838"/>
                </a:lnTo>
                <a:lnTo>
                  <a:pt x="394" y="1783"/>
                </a:lnTo>
                <a:lnTo>
                  <a:pt x="445" y="1758"/>
                </a:lnTo>
                <a:lnTo>
                  <a:pt x="532" y="1717"/>
                </a:lnTo>
                <a:lnTo>
                  <a:pt x="590" y="1689"/>
                </a:lnTo>
                <a:lnTo>
                  <a:pt x="658" y="1656"/>
                </a:lnTo>
                <a:lnTo>
                  <a:pt x="0" y="1973"/>
                </a:lnTo>
                <a:lnTo>
                  <a:pt x="84" y="1933"/>
                </a:lnTo>
                <a:lnTo>
                  <a:pt x="135" y="1908"/>
                </a:lnTo>
                <a:lnTo>
                  <a:pt x="172" y="1890"/>
                </a:lnTo>
                <a:lnTo>
                  <a:pt x="208" y="1874"/>
                </a:lnTo>
                <a:lnTo>
                  <a:pt x="238" y="1858"/>
                </a:lnTo>
                <a:lnTo>
                  <a:pt x="358" y="1800"/>
                </a:lnTo>
                <a:lnTo>
                  <a:pt x="419" y="1771"/>
                </a:lnTo>
                <a:lnTo>
                  <a:pt x="504" y="1729"/>
                </a:lnTo>
                <a:lnTo>
                  <a:pt x="632" y="1669"/>
                </a:lnTo>
                <a:lnTo>
                  <a:pt x="779" y="1598"/>
                </a:lnTo>
                <a:lnTo>
                  <a:pt x="91" y="1929"/>
                </a:lnTo>
                <a:lnTo>
                  <a:pt x="153" y="1899"/>
                </a:lnTo>
                <a:lnTo>
                  <a:pt x="157" y="1898"/>
                </a:lnTo>
                <a:lnTo>
                  <a:pt x="370" y="1795"/>
                </a:lnTo>
                <a:lnTo>
                  <a:pt x="444" y="1759"/>
                </a:lnTo>
                <a:lnTo>
                  <a:pt x="502" y="1731"/>
                </a:lnTo>
                <a:lnTo>
                  <a:pt x="681" y="1644"/>
                </a:lnTo>
                <a:lnTo>
                  <a:pt x="785" y="1594"/>
                </a:lnTo>
                <a:lnTo>
                  <a:pt x="1003" y="1490"/>
                </a:lnTo>
                <a:lnTo>
                  <a:pt x="1197" y="1396"/>
                </a:lnTo>
                <a:lnTo>
                  <a:pt x="0" y="1974"/>
                </a:lnTo>
                <a:lnTo>
                  <a:pt x="105" y="1923"/>
                </a:lnTo>
                <a:lnTo>
                  <a:pt x="174" y="1889"/>
                </a:lnTo>
                <a:lnTo>
                  <a:pt x="371" y="1794"/>
                </a:lnTo>
                <a:lnTo>
                  <a:pt x="430" y="1766"/>
                </a:lnTo>
                <a:lnTo>
                  <a:pt x="562" y="1702"/>
                </a:lnTo>
                <a:lnTo>
                  <a:pt x="689" y="1641"/>
                </a:lnTo>
                <a:lnTo>
                  <a:pt x="843" y="1567"/>
                </a:lnTo>
                <a:lnTo>
                  <a:pt x="1009" y="1486"/>
                </a:lnTo>
                <a:lnTo>
                  <a:pt x="1215" y="1387"/>
                </a:lnTo>
                <a:lnTo>
                  <a:pt x="146" y="1903"/>
                </a:lnTo>
                <a:lnTo>
                  <a:pt x="154" y="1899"/>
                </a:lnTo>
                <a:lnTo>
                  <a:pt x="325" y="1816"/>
                </a:lnTo>
                <a:lnTo>
                  <a:pt x="419" y="1771"/>
                </a:lnTo>
                <a:lnTo>
                  <a:pt x="450" y="1756"/>
                </a:lnTo>
                <a:lnTo>
                  <a:pt x="669" y="1650"/>
                </a:lnTo>
                <a:lnTo>
                  <a:pt x="715" y="1629"/>
                </a:lnTo>
                <a:lnTo>
                  <a:pt x="916" y="1531"/>
                </a:lnTo>
                <a:lnTo>
                  <a:pt x="1080" y="1452"/>
                </a:lnTo>
                <a:lnTo>
                  <a:pt x="1254" y="1368"/>
                </a:lnTo>
                <a:lnTo>
                  <a:pt x="1464" y="1267"/>
                </a:lnTo>
                <a:lnTo>
                  <a:pt x="21" y="1963"/>
                </a:lnTo>
                <a:lnTo>
                  <a:pt x="96" y="1926"/>
                </a:lnTo>
                <a:lnTo>
                  <a:pt x="248" y="1854"/>
                </a:lnTo>
                <a:lnTo>
                  <a:pt x="293" y="1831"/>
                </a:lnTo>
                <a:lnTo>
                  <a:pt x="354" y="1803"/>
                </a:lnTo>
                <a:lnTo>
                  <a:pt x="450" y="1756"/>
                </a:lnTo>
                <a:lnTo>
                  <a:pt x="588" y="1689"/>
                </a:lnTo>
                <a:lnTo>
                  <a:pt x="724" y="1624"/>
                </a:lnTo>
                <a:lnTo>
                  <a:pt x="933" y="1523"/>
                </a:lnTo>
                <a:lnTo>
                  <a:pt x="1116" y="1435"/>
                </a:lnTo>
                <a:lnTo>
                  <a:pt x="1280" y="1356"/>
                </a:lnTo>
                <a:lnTo>
                  <a:pt x="1471" y="1264"/>
                </a:lnTo>
                <a:lnTo>
                  <a:pt x="4" y="1972"/>
                </a:lnTo>
                <a:lnTo>
                  <a:pt x="104" y="1923"/>
                </a:lnTo>
                <a:lnTo>
                  <a:pt x="141" y="1905"/>
                </a:lnTo>
                <a:lnTo>
                  <a:pt x="214" y="1869"/>
                </a:lnTo>
                <a:lnTo>
                  <a:pt x="313" y="1823"/>
                </a:lnTo>
                <a:lnTo>
                  <a:pt x="380" y="1789"/>
                </a:lnTo>
                <a:lnTo>
                  <a:pt x="709" y="1631"/>
                </a:lnTo>
                <a:lnTo>
                  <a:pt x="773" y="1600"/>
                </a:lnTo>
                <a:lnTo>
                  <a:pt x="902" y="1538"/>
                </a:lnTo>
                <a:lnTo>
                  <a:pt x="1141" y="1422"/>
                </a:lnTo>
                <a:lnTo>
                  <a:pt x="1272" y="1359"/>
                </a:lnTo>
                <a:lnTo>
                  <a:pt x="1565" y="1218"/>
                </a:lnTo>
                <a:lnTo>
                  <a:pt x="7" y="1970"/>
                </a:lnTo>
                <a:lnTo>
                  <a:pt x="93" y="1928"/>
                </a:lnTo>
                <a:lnTo>
                  <a:pt x="256" y="1849"/>
                </a:lnTo>
                <a:lnTo>
                  <a:pt x="276" y="1840"/>
                </a:lnTo>
                <a:lnTo>
                  <a:pt x="407" y="1777"/>
                </a:lnTo>
                <a:lnTo>
                  <a:pt x="424" y="1769"/>
                </a:lnTo>
                <a:lnTo>
                  <a:pt x="449" y="1756"/>
                </a:lnTo>
                <a:lnTo>
                  <a:pt x="742" y="1615"/>
                </a:lnTo>
                <a:lnTo>
                  <a:pt x="868" y="1554"/>
                </a:lnTo>
                <a:lnTo>
                  <a:pt x="1222" y="1384"/>
                </a:lnTo>
                <a:lnTo>
                  <a:pt x="1384" y="1306"/>
                </a:lnTo>
                <a:lnTo>
                  <a:pt x="1710" y="1148"/>
                </a:lnTo>
                <a:lnTo>
                  <a:pt x="114" y="1918"/>
                </a:lnTo>
                <a:lnTo>
                  <a:pt x="119" y="1916"/>
                </a:lnTo>
                <a:lnTo>
                  <a:pt x="321" y="1818"/>
                </a:lnTo>
                <a:lnTo>
                  <a:pt x="442" y="1760"/>
                </a:lnTo>
                <a:lnTo>
                  <a:pt x="461" y="1750"/>
                </a:lnTo>
                <a:lnTo>
                  <a:pt x="566" y="1700"/>
                </a:lnTo>
                <a:lnTo>
                  <a:pt x="790" y="1592"/>
                </a:lnTo>
                <a:lnTo>
                  <a:pt x="1070" y="1457"/>
                </a:lnTo>
                <a:lnTo>
                  <a:pt x="1339" y="1327"/>
                </a:lnTo>
                <a:lnTo>
                  <a:pt x="1507" y="1246"/>
                </a:lnTo>
                <a:lnTo>
                  <a:pt x="1815" y="1098"/>
                </a:lnTo>
              </a:path>
            </a:pathLst>
          </a:custGeom>
          <a:noFill/>
          <a:ln w="12700" cap="rnd" cmpd="sng">
            <a:solidFill>
              <a:schemeClr val="hlink"/>
            </a:solidFill>
            <a:prstDash val="solid"/>
            <a:round/>
            <a:headEnd type="none" w="med" len="med"/>
            <a:tailEnd type="none" w="med" len="med"/>
          </a:ln>
          <a:effectLst/>
        </p:spPr>
        <p:txBody>
          <a:bodyPr>
            <a:prstTxWarp prst="textNoShape">
              <a:avLst/>
            </a:prstTxWarp>
          </a:bodyPr>
          <a:lstStyle/>
          <a:p>
            <a:endParaRPr lang="en-US"/>
          </a:p>
        </p:txBody>
      </p:sp>
      <p:sp>
        <p:nvSpPr>
          <p:cNvPr id="23" name="Rectangle 21"/>
          <p:cNvSpPr>
            <a:spLocks noChangeArrowheads="1"/>
          </p:cNvSpPr>
          <p:nvPr/>
        </p:nvSpPr>
        <p:spPr bwMode="auto">
          <a:xfrm>
            <a:off x="2054225" y="4757738"/>
            <a:ext cx="36513"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4" name="Rectangle 22"/>
          <p:cNvSpPr>
            <a:spLocks noChangeArrowheads="1"/>
          </p:cNvSpPr>
          <p:nvPr/>
        </p:nvSpPr>
        <p:spPr bwMode="auto">
          <a:xfrm>
            <a:off x="2214563" y="4654550"/>
            <a:ext cx="36512" cy="42863"/>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5" name="Rectangle 23"/>
          <p:cNvSpPr>
            <a:spLocks noChangeArrowheads="1"/>
          </p:cNvSpPr>
          <p:nvPr/>
        </p:nvSpPr>
        <p:spPr bwMode="auto">
          <a:xfrm>
            <a:off x="2324100" y="4514850"/>
            <a:ext cx="36513"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6" name="Rectangle 24"/>
          <p:cNvSpPr>
            <a:spLocks noChangeArrowheads="1"/>
          </p:cNvSpPr>
          <p:nvPr/>
        </p:nvSpPr>
        <p:spPr bwMode="auto">
          <a:xfrm>
            <a:off x="2446338" y="4470400"/>
            <a:ext cx="38100" cy="42863"/>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7" name="Rectangle 25"/>
          <p:cNvSpPr>
            <a:spLocks noChangeArrowheads="1"/>
          </p:cNvSpPr>
          <p:nvPr/>
        </p:nvSpPr>
        <p:spPr bwMode="auto">
          <a:xfrm>
            <a:off x="2676525" y="4337050"/>
            <a:ext cx="36513"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8" name="Rectangle 26"/>
          <p:cNvSpPr>
            <a:spLocks noChangeArrowheads="1"/>
          </p:cNvSpPr>
          <p:nvPr/>
        </p:nvSpPr>
        <p:spPr bwMode="auto">
          <a:xfrm>
            <a:off x="2906713" y="4222750"/>
            <a:ext cx="36512"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9" name="Rectangle 27"/>
          <p:cNvSpPr>
            <a:spLocks noChangeArrowheads="1"/>
          </p:cNvSpPr>
          <p:nvPr/>
        </p:nvSpPr>
        <p:spPr bwMode="auto">
          <a:xfrm>
            <a:off x="3151188" y="4090988"/>
            <a:ext cx="36512"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30" name="Rectangle 28"/>
          <p:cNvSpPr>
            <a:spLocks noChangeArrowheads="1"/>
          </p:cNvSpPr>
          <p:nvPr/>
        </p:nvSpPr>
        <p:spPr bwMode="auto">
          <a:xfrm>
            <a:off x="3432175" y="3802063"/>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31" name="Rectangle 29"/>
          <p:cNvSpPr>
            <a:spLocks noChangeArrowheads="1"/>
          </p:cNvSpPr>
          <p:nvPr/>
        </p:nvSpPr>
        <p:spPr bwMode="auto">
          <a:xfrm>
            <a:off x="3648075" y="3632200"/>
            <a:ext cx="38100"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32" name="Rectangle 30"/>
          <p:cNvSpPr>
            <a:spLocks noChangeArrowheads="1"/>
          </p:cNvSpPr>
          <p:nvPr/>
        </p:nvSpPr>
        <p:spPr bwMode="auto">
          <a:xfrm>
            <a:off x="3829050" y="3362325"/>
            <a:ext cx="36513"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33" name="Rectangle 31"/>
          <p:cNvSpPr>
            <a:spLocks noChangeArrowheads="1"/>
          </p:cNvSpPr>
          <p:nvPr/>
        </p:nvSpPr>
        <p:spPr bwMode="auto">
          <a:xfrm>
            <a:off x="3944938" y="3124200"/>
            <a:ext cx="34925"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34" name="Rectangle 32"/>
          <p:cNvSpPr>
            <a:spLocks noChangeArrowheads="1"/>
          </p:cNvSpPr>
          <p:nvPr/>
        </p:nvSpPr>
        <p:spPr bwMode="auto">
          <a:xfrm>
            <a:off x="4011613" y="2659063"/>
            <a:ext cx="36512"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35" name="Rectangle 33"/>
          <p:cNvSpPr>
            <a:spLocks noChangeArrowheads="1"/>
          </p:cNvSpPr>
          <p:nvPr/>
        </p:nvSpPr>
        <p:spPr bwMode="auto">
          <a:xfrm>
            <a:off x="2071688" y="4757738"/>
            <a:ext cx="36512"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36" name="Rectangle 34"/>
          <p:cNvSpPr>
            <a:spLocks noChangeArrowheads="1"/>
          </p:cNvSpPr>
          <p:nvPr/>
        </p:nvSpPr>
        <p:spPr bwMode="auto">
          <a:xfrm>
            <a:off x="2246313" y="4654550"/>
            <a:ext cx="36512" cy="42863"/>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37" name="Rectangle 35"/>
          <p:cNvSpPr>
            <a:spLocks noChangeArrowheads="1"/>
          </p:cNvSpPr>
          <p:nvPr/>
        </p:nvSpPr>
        <p:spPr bwMode="auto">
          <a:xfrm>
            <a:off x="2371725" y="4514850"/>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38" name="Rectangle 36"/>
          <p:cNvSpPr>
            <a:spLocks noChangeArrowheads="1"/>
          </p:cNvSpPr>
          <p:nvPr/>
        </p:nvSpPr>
        <p:spPr bwMode="auto">
          <a:xfrm>
            <a:off x="2551113" y="4470400"/>
            <a:ext cx="36512" cy="42863"/>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39" name="Rectangle 37"/>
          <p:cNvSpPr>
            <a:spLocks noChangeArrowheads="1"/>
          </p:cNvSpPr>
          <p:nvPr/>
        </p:nvSpPr>
        <p:spPr bwMode="auto">
          <a:xfrm>
            <a:off x="2717800" y="4337050"/>
            <a:ext cx="34925"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40" name="Rectangle 38"/>
          <p:cNvSpPr>
            <a:spLocks noChangeArrowheads="1"/>
          </p:cNvSpPr>
          <p:nvPr/>
        </p:nvSpPr>
        <p:spPr bwMode="auto">
          <a:xfrm>
            <a:off x="2970213" y="4222750"/>
            <a:ext cx="36512"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41" name="Rectangle 39"/>
          <p:cNvSpPr>
            <a:spLocks noChangeArrowheads="1"/>
          </p:cNvSpPr>
          <p:nvPr/>
        </p:nvSpPr>
        <p:spPr bwMode="auto">
          <a:xfrm>
            <a:off x="3173413" y="4090988"/>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42" name="Rectangle 40"/>
          <p:cNvSpPr>
            <a:spLocks noChangeArrowheads="1"/>
          </p:cNvSpPr>
          <p:nvPr/>
        </p:nvSpPr>
        <p:spPr bwMode="auto">
          <a:xfrm>
            <a:off x="3470275" y="3802063"/>
            <a:ext cx="34925"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43" name="Rectangle 41"/>
          <p:cNvSpPr>
            <a:spLocks noChangeArrowheads="1"/>
          </p:cNvSpPr>
          <p:nvPr/>
        </p:nvSpPr>
        <p:spPr bwMode="auto">
          <a:xfrm>
            <a:off x="3694113" y="3632200"/>
            <a:ext cx="36512"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44" name="Rectangle 42"/>
          <p:cNvSpPr>
            <a:spLocks noChangeArrowheads="1"/>
          </p:cNvSpPr>
          <p:nvPr/>
        </p:nvSpPr>
        <p:spPr bwMode="auto">
          <a:xfrm>
            <a:off x="3865563" y="3362325"/>
            <a:ext cx="36512"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45" name="Rectangle 43"/>
          <p:cNvSpPr>
            <a:spLocks noChangeArrowheads="1"/>
          </p:cNvSpPr>
          <p:nvPr/>
        </p:nvSpPr>
        <p:spPr bwMode="auto">
          <a:xfrm>
            <a:off x="3986213" y="3124200"/>
            <a:ext cx="36512"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46" name="Rectangle 44"/>
          <p:cNvSpPr>
            <a:spLocks noChangeArrowheads="1"/>
          </p:cNvSpPr>
          <p:nvPr/>
        </p:nvSpPr>
        <p:spPr bwMode="auto">
          <a:xfrm>
            <a:off x="4064000" y="2659063"/>
            <a:ext cx="36513"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47" name="Rectangle 45"/>
          <p:cNvSpPr>
            <a:spLocks noChangeArrowheads="1"/>
          </p:cNvSpPr>
          <p:nvPr/>
        </p:nvSpPr>
        <p:spPr bwMode="auto">
          <a:xfrm>
            <a:off x="2208213" y="4819650"/>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48" name="Rectangle 46"/>
          <p:cNvSpPr>
            <a:spLocks noChangeArrowheads="1"/>
          </p:cNvSpPr>
          <p:nvPr/>
        </p:nvSpPr>
        <p:spPr bwMode="auto">
          <a:xfrm>
            <a:off x="2479675" y="4649788"/>
            <a:ext cx="36513"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49" name="Rectangle 47"/>
          <p:cNvSpPr>
            <a:spLocks noChangeArrowheads="1"/>
          </p:cNvSpPr>
          <p:nvPr/>
        </p:nvSpPr>
        <p:spPr bwMode="auto">
          <a:xfrm>
            <a:off x="2679700" y="4524375"/>
            <a:ext cx="36513"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50" name="Rectangle 48"/>
          <p:cNvSpPr>
            <a:spLocks noChangeArrowheads="1"/>
          </p:cNvSpPr>
          <p:nvPr/>
        </p:nvSpPr>
        <p:spPr bwMode="auto">
          <a:xfrm>
            <a:off x="2917825" y="4419600"/>
            <a:ext cx="36513"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51" name="Rectangle 49"/>
          <p:cNvSpPr>
            <a:spLocks noChangeArrowheads="1"/>
          </p:cNvSpPr>
          <p:nvPr/>
        </p:nvSpPr>
        <p:spPr bwMode="auto">
          <a:xfrm>
            <a:off x="3208338" y="4337050"/>
            <a:ext cx="38100"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52" name="Rectangle 50"/>
          <p:cNvSpPr>
            <a:spLocks noChangeArrowheads="1"/>
          </p:cNvSpPr>
          <p:nvPr/>
        </p:nvSpPr>
        <p:spPr bwMode="auto">
          <a:xfrm>
            <a:off x="3775075" y="3965575"/>
            <a:ext cx="36513" cy="42863"/>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53" name="Rectangle 51"/>
          <p:cNvSpPr>
            <a:spLocks noChangeArrowheads="1"/>
          </p:cNvSpPr>
          <p:nvPr/>
        </p:nvSpPr>
        <p:spPr bwMode="auto">
          <a:xfrm>
            <a:off x="4718050" y="3497263"/>
            <a:ext cx="36513"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54" name="Rectangle 52"/>
          <p:cNvSpPr>
            <a:spLocks noChangeArrowheads="1"/>
          </p:cNvSpPr>
          <p:nvPr/>
        </p:nvSpPr>
        <p:spPr bwMode="auto">
          <a:xfrm>
            <a:off x="5292725" y="3314700"/>
            <a:ext cx="36513"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55" name="Rectangle 53"/>
          <p:cNvSpPr>
            <a:spLocks noChangeArrowheads="1"/>
          </p:cNvSpPr>
          <p:nvPr/>
        </p:nvSpPr>
        <p:spPr bwMode="auto">
          <a:xfrm>
            <a:off x="5873750" y="2965450"/>
            <a:ext cx="36513" cy="42863"/>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56" name="Rectangle 54"/>
          <p:cNvSpPr>
            <a:spLocks noChangeArrowheads="1"/>
          </p:cNvSpPr>
          <p:nvPr/>
        </p:nvSpPr>
        <p:spPr bwMode="auto">
          <a:xfrm>
            <a:off x="6937375" y="2681288"/>
            <a:ext cx="36513" cy="42862"/>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57" name="Rectangle 55"/>
          <p:cNvSpPr>
            <a:spLocks noChangeArrowheads="1"/>
          </p:cNvSpPr>
          <p:nvPr/>
        </p:nvSpPr>
        <p:spPr bwMode="auto">
          <a:xfrm>
            <a:off x="7240588" y="2435225"/>
            <a:ext cx="38100"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58" name="Rectangle 56"/>
          <p:cNvSpPr>
            <a:spLocks noChangeArrowheads="1"/>
          </p:cNvSpPr>
          <p:nvPr/>
        </p:nvSpPr>
        <p:spPr bwMode="auto">
          <a:xfrm>
            <a:off x="7262813" y="2374900"/>
            <a:ext cx="36512"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59" name="Rectangle 57"/>
          <p:cNvSpPr>
            <a:spLocks noChangeArrowheads="1"/>
          </p:cNvSpPr>
          <p:nvPr/>
        </p:nvSpPr>
        <p:spPr bwMode="auto">
          <a:xfrm>
            <a:off x="7281863" y="2255838"/>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60" name="Rectangle 58"/>
          <p:cNvSpPr>
            <a:spLocks noChangeArrowheads="1"/>
          </p:cNvSpPr>
          <p:nvPr/>
        </p:nvSpPr>
        <p:spPr bwMode="auto">
          <a:xfrm>
            <a:off x="7285038" y="2146300"/>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61" name="Rectangle 59"/>
          <p:cNvSpPr>
            <a:spLocks noChangeArrowheads="1"/>
          </p:cNvSpPr>
          <p:nvPr/>
        </p:nvSpPr>
        <p:spPr bwMode="auto">
          <a:xfrm>
            <a:off x="7285038" y="1957388"/>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62" name="Rectangle 60"/>
          <p:cNvSpPr>
            <a:spLocks noChangeArrowheads="1"/>
          </p:cNvSpPr>
          <p:nvPr/>
        </p:nvSpPr>
        <p:spPr bwMode="auto">
          <a:xfrm>
            <a:off x="7285038" y="1925638"/>
            <a:ext cx="38100"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63" name="Rectangle 61"/>
          <p:cNvSpPr>
            <a:spLocks noChangeArrowheads="1"/>
          </p:cNvSpPr>
          <p:nvPr/>
        </p:nvSpPr>
        <p:spPr bwMode="auto">
          <a:xfrm>
            <a:off x="2054225" y="4927600"/>
            <a:ext cx="36513"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64" name="Rectangle 62"/>
          <p:cNvSpPr>
            <a:spLocks noChangeArrowheads="1"/>
          </p:cNvSpPr>
          <p:nvPr/>
        </p:nvSpPr>
        <p:spPr bwMode="auto">
          <a:xfrm>
            <a:off x="2224088" y="4691063"/>
            <a:ext cx="36512"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65" name="Rectangle 63"/>
          <p:cNvSpPr>
            <a:spLocks noChangeArrowheads="1"/>
          </p:cNvSpPr>
          <p:nvPr/>
        </p:nvSpPr>
        <p:spPr bwMode="auto">
          <a:xfrm>
            <a:off x="2524125" y="4532313"/>
            <a:ext cx="38100" cy="42862"/>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66" name="Rectangle 64"/>
          <p:cNvSpPr>
            <a:spLocks noChangeArrowheads="1"/>
          </p:cNvSpPr>
          <p:nvPr/>
        </p:nvSpPr>
        <p:spPr bwMode="auto">
          <a:xfrm>
            <a:off x="2952750" y="4392613"/>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67" name="Rectangle 65"/>
          <p:cNvSpPr>
            <a:spLocks noChangeArrowheads="1"/>
          </p:cNvSpPr>
          <p:nvPr/>
        </p:nvSpPr>
        <p:spPr bwMode="auto">
          <a:xfrm>
            <a:off x="3854450" y="3930650"/>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68" name="Rectangle 66"/>
          <p:cNvSpPr>
            <a:spLocks noChangeArrowheads="1"/>
          </p:cNvSpPr>
          <p:nvPr/>
        </p:nvSpPr>
        <p:spPr bwMode="auto">
          <a:xfrm>
            <a:off x="5386388" y="3238500"/>
            <a:ext cx="38100"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69" name="Rectangle 67"/>
          <p:cNvSpPr>
            <a:spLocks noChangeArrowheads="1"/>
          </p:cNvSpPr>
          <p:nvPr/>
        </p:nvSpPr>
        <p:spPr bwMode="auto">
          <a:xfrm>
            <a:off x="5970588" y="2965450"/>
            <a:ext cx="38100" cy="42863"/>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70" name="Rectangle 68"/>
          <p:cNvSpPr>
            <a:spLocks noChangeArrowheads="1"/>
          </p:cNvSpPr>
          <p:nvPr/>
        </p:nvSpPr>
        <p:spPr bwMode="auto">
          <a:xfrm>
            <a:off x="7073900" y="2519363"/>
            <a:ext cx="38100"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71" name="Rectangle 69"/>
          <p:cNvSpPr>
            <a:spLocks noChangeArrowheads="1"/>
          </p:cNvSpPr>
          <p:nvPr/>
        </p:nvSpPr>
        <p:spPr bwMode="auto">
          <a:xfrm>
            <a:off x="7378700" y="2471738"/>
            <a:ext cx="36513"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72" name="Rectangle 70"/>
          <p:cNvSpPr>
            <a:spLocks noChangeArrowheads="1"/>
          </p:cNvSpPr>
          <p:nvPr/>
        </p:nvSpPr>
        <p:spPr bwMode="auto">
          <a:xfrm>
            <a:off x="1819275" y="5056188"/>
            <a:ext cx="38100" cy="46037"/>
          </a:xfrm>
          <a:prstGeom prst="rect">
            <a:avLst/>
          </a:prstGeom>
          <a:solidFill>
            <a:srgbClr val="FFFFFF"/>
          </a:solidFill>
          <a:ln w="12700">
            <a:solidFill>
              <a:schemeClr val="tx1"/>
            </a:solidFill>
            <a:miter lim="800000"/>
            <a:headEnd/>
            <a:tailEnd/>
          </a:ln>
          <a:effectLst/>
        </p:spPr>
        <p:txBody>
          <a:bodyPr wrap="none" anchor="ctr">
            <a:prstTxWarp prst="textNoShape">
              <a:avLst/>
            </a:prstTxWarp>
          </a:bodyPr>
          <a:lstStyle/>
          <a:p>
            <a:endParaRPr lang="en-US"/>
          </a:p>
        </p:txBody>
      </p:sp>
      <p:sp>
        <p:nvSpPr>
          <p:cNvPr id="73" name="Rectangle 71"/>
          <p:cNvSpPr>
            <a:spLocks noChangeArrowheads="1"/>
          </p:cNvSpPr>
          <p:nvPr/>
        </p:nvSpPr>
        <p:spPr bwMode="auto">
          <a:xfrm>
            <a:off x="1852613" y="5006975"/>
            <a:ext cx="38100" cy="44450"/>
          </a:xfrm>
          <a:prstGeom prst="rect">
            <a:avLst/>
          </a:prstGeom>
          <a:solidFill>
            <a:srgbClr val="FFFFFF"/>
          </a:solidFill>
          <a:ln w="12700">
            <a:solidFill>
              <a:schemeClr val="tx1"/>
            </a:solidFill>
            <a:miter lim="800000"/>
            <a:headEnd/>
            <a:tailEnd/>
          </a:ln>
          <a:effectLst/>
        </p:spPr>
        <p:txBody>
          <a:bodyPr wrap="none" anchor="ctr">
            <a:prstTxWarp prst="textNoShape">
              <a:avLst/>
            </a:prstTxWarp>
          </a:bodyPr>
          <a:lstStyle/>
          <a:p>
            <a:endParaRPr lang="en-US"/>
          </a:p>
        </p:txBody>
      </p:sp>
      <p:sp>
        <p:nvSpPr>
          <p:cNvPr id="74" name="Rectangle 72"/>
          <p:cNvSpPr>
            <a:spLocks noChangeArrowheads="1"/>
          </p:cNvSpPr>
          <p:nvPr/>
        </p:nvSpPr>
        <p:spPr bwMode="auto">
          <a:xfrm>
            <a:off x="1874838" y="5013325"/>
            <a:ext cx="36512" cy="44450"/>
          </a:xfrm>
          <a:prstGeom prst="rect">
            <a:avLst/>
          </a:prstGeom>
          <a:solidFill>
            <a:srgbClr val="FFFFFF"/>
          </a:solidFill>
          <a:ln w="12700">
            <a:solidFill>
              <a:schemeClr val="tx1"/>
            </a:solidFill>
            <a:miter lim="800000"/>
            <a:headEnd/>
            <a:tailEnd/>
          </a:ln>
          <a:effectLst/>
        </p:spPr>
        <p:txBody>
          <a:bodyPr wrap="none" anchor="ctr">
            <a:prstTxWarp prst="textNoShape">
              <a:avLst/>
            </a:prstTxWarp>
          </a:bodyPr>
          <a:lstStyle/>
          <a:p>
            <a:endParaRPr lang="en-US"/>
          </a:p>
        </p:txBody>
      </p:sp>
      <p:sp>
        <p:nvSpPr>
          <p:cNvPr id="75" name="Rectangle 73"/>
          <p:cNvSpPr>
            <a:spLocks noChangeArrowheads="1"/>
          </p:cNvSpPr>
          <p:nvPr/>
        </p:nvSpPr>
        <p:spPr bwMode="auto">
          <a:xfrm>
            <a:off x="1900238" y="4986338"/>
            <a:ext cx="36512" cy="42862"/>
          </a:xfrm>
          <a:prstGeom prst="rect">
            <a:avLst/>
          </a:prstGeom>
          <a:solidFill>
            <a:srgbClr val="FFFFFF"/>
          </a:solidFill>
          <a:ln w="12700">
            <a:solidFill>
              <a:schemeClr val="tx1"/>
            </a:solidFill>
            <a:miter lim="800000"/>
            <a:headEnd/>
            <a:tailEnd/>
          </a:ln>
          <a:effectLst/>
        </p:spPr>
        <p:txBody>
          <a:bodyPr wrap="none" anchor="ctr">
            <a:prstTxWarp prst="textNoShape">
              <a:avLst/>
            </a:prstTxWarp>
          </a:bodyPr>
          <a:lstStyle/>
          <a:p>
            <a:endParaRPr lang="en-US"/>
          </a:p>
        </p:txBody>
      </p:sp>
      <p:sp>
        <p:nvSpPr>
          <p:cNvPr id="76" name="Rectangle 74"/>
          <p:cNvSpPr>
            <a:spLocks noChangeArrowheads="1"/>
          </p:cNvSpPr>
          <p:nvPr/>
        </p:nvSpPr>
        <p:spPr bwMode="auto">
          <a:xfrm>
            <a:off x="1936750" y="4975225"/>
            <a:ext cx="36513" cy="46038"/>
          </a:xfrm>
          <a:prstGeom prst="rect">
            <a:avLst/>
          </a:prstGeom>
          <a:solidFill>
            <a:srgbClr val="FFFFFF"/>
          </a:solidFill>
          <a:ln w="12700">
            <a:solidFill>
              <a:schemeClr val="tx1"/>
            </a:solidFill>
            <a:miter lim="800000"/>
            <a:headEnd/>
            <a:tailEnd/>
          </a:ln>
          <a:effectLst/>
        </p:spPr>
        <p:txBody>
          <a:bodyPr wrap="none" anchor="ctr">
            <a:prstTxWarp prst="textNoShape">
              <a:avLst/>
            </a:prstTxWarp>
          </a:bodyPr>
          <a:lstStyle/>
          <a:p>
            <a:endParaRPr lang="en-US"/>
          </a:p>
        </p:txBody>
      </p:sp>
      <p:sp>
        <p:nvSpPr>
          <p:cNvPr id="77" name="Rectangle 75"/>
          <p:cNvSpPr>
            <a:spLocks noChangeArrowheads="1"/>
          </p:cNvSpPr>
          <p:nvPr/>
        </p:nvSpPr>
        <p:spPr bwMode="auto">
          <a:xfrm>
            <a:off x="1971675" y="4989513"/>
            <a:ext cx="36513"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78" name="Rectangle 76"/>
          <p:cNvSpPr>
            <a:spLocks noChangeArrowheads="1"/>
          </p:cNvSpPr>
          <p:nvPr/>
        </p:nvSpPr>
        <p:spPr bwMode="auto">
          <a:xfrm>
            <a:off x="2014538" y="5000625"/>
            <a:ext cx="36512" cy="42863"/>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79" name="Rectangle 77"/>
          <p:cNvSpPr>
            <a:spLocks noChangeArrowheads="1"/>
          </p:cNvSpPr>
          <p:nvPr/>
        </p:nvSpPr>
        <p:spPr bwMode="auto">
          <a:xfrm>
            <a:off x="2092325" y="4972050"/>
            <a:ext cx="36513"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80" name="Rectangle 78"/>
          <p:cNvSpPr>
            <a:spLocks noChangeArrowheads="1"/>
          </p:cNvSpPr>
          <p:nvPr/>
        </p:nvSpPr>
        <p:spPr bwMode="auto">
          <a:xfrm>
            <a:off x="2171700" y="4930775"/>
            <a:ext cx="38100"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81" name="Rectangle 79"/>
          <p:cNvSpPr>
            <a:spLocks noChangeArrowheads="1"/>
          </p:cNvSpPr>
          <p:nvPr/>
        </p:nvSpPr>
        <p:spPr bwMode="auto">
          <a:xfrm>
            <a:off x="2252663" y="4879975"/>
            <a:ext cx="36512"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82" name="Rectangle 80"/>
          <p:cNvSpPr>
            <a:spLocks noChangeArrowheads="1"/>
          </p:cNvSpPr>
          <p:nvPr/>
        </p:nvSpPr>
        <p:spPr bwMode="auto">
          <a:xfrm>
            <a:off x="2360613" y="4757738"/>
            <a:ext cx="36512"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83" name="Rectangle 81"/>
          <p:cNvSpPr>
            <a:spLocks noChangeArrowheads="1"/>
          </p:cNvSpPr>
          <p:nvPr/>
        </p:nvSpPr>
        <p:spPr bwMode="auto">
          <a:xfrm>
            <a:off x="2382838" y="4799013"/>
            <a:ext cx="38100"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84" name="Rectangle 82"/>
          <p:cNvSpPr>
            <a:spLocks noChangeArrowheads="1"/>
          </p:cNvSpPr>
          <p:nvPr/>
        </p:nvSpPr>
        <p:spPr bwMode="auto">
          <a:xfrm>
            <a:off x="2493963" y="4735513"/>
            <a:ext cx="38100" cy="42862"/>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85" name="Rectangle 83"/>
          <p:cNvSpPr>
            <a:spLocks noChangeArrowheads="1"/>
          </p:cNvSpPr>
          <p:nvPr/>
        </p:nvSpPr>
        <p:spPr bwMode="auto">
          <a:xfrm>
            <a:off x="2624138" y="4679950"/>
            <a:ext cx="36512"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86" name="Rectangle 84"/>
          <p:cNvSpPr>
            <a:spLocks noChangeArrowheads="1"/>
          </p:cNvSpPr>
          <p:nvPr/>
        </p:nvSpPr>
        <p:spPr bwMode="auto">
          <a:xfrm>
            <a:off x="1811338" y="5046663"/>
            <a:ext cx="38100" cy="44450"/>
          </a:xfrm>
          <a:prstGeom prst="rect">
            <a:avLst/>
          </a:prstGeom>
          <a:solidFill>
            <a:srgbClr val="FFFFFF"/>
          </a:solidFill>
          <a:ln w="12700">
            <a:solidFill>
              <a:schemeClr val="tx1"/>
            </a:solidFill>
            <a:miter lim="800000"/>
            <a:headEnd/>
            <a:tailEnd/>
          </a:ln>
          <a:effectLst/>
        </p:spPr>
        <p:txBody>
          <a:bodyPr wrap="none" anchor="ctr">
            <a:prstTxWarp prst="textNoShape">
              <a:avLst/>
            </a:prstTxWarp>
          </a:bodyPr>
          <a:lstStyle/>
          <a:p>
            <a:endParaRPr lang="en-US"/>
          </a:p>
        </p:txBody>
      </p:sp>
      <p:sp>
        <p:nvSpPr>
          <p:cNvPr id="87" name="Rectangle 85"/>
          <p:cNvSpPr>
            <a:spLocks noChangeArrowheads="1"/>
          </p:cNvSpPr>
          <p:nvPr/>
        </p:nvSpPr>
        <p:spPr bwMode="auto">
          <a:xfrm>
            <a:off x="1844675" y="5037138"/>
            <a:ext cx="38100" cy="44450"/>
          </a:xfrm>
          <a:prstGeom prst="rect">
            <a:avLst/>
          </a:prstGeom>
          <a:solidFill>
            <a:srgbClr val="FFFFFF"/>
          </a:solidFill>
          <a:ln w="12700">
            <a:solidFill>
              <a:schemeClr val="tx1"/>
            </a:solidFill>
            <a:miter lim="800000"/>
            <a:headEnd/>
            <a:tailEnd/>
          </a:ln>
          <a:effectLst/>
        </p:spPr>
        <p:txBody>
          <a:bodyPr wrap="none" anchor="ctr">
            <a:prstTxWarp prst="textNoShape">
              <a:avLst/>
            </a:prstTxWarp>
          </a:bodyPr>
          <a:lstStyle/>
          <a:p>
            <a:endParaRPr lang="en-US"/>
          </a:p>
        </p:txBody>
      </p:sp>
      <p:sp>
        <p:nvSpPr>
          <p:cNvPr id="88" name="Rectangle 86"/>
          <p:cNvSpPr>
            <a:spLocks noChangeArrowheads="1"/>
          </p:cNvSpPr>
          <p:nvPr/>
        </p:nvSpPr>
        <p:spPr bwMode="auto">
          <a:xfrm>
            <a:off x="1893888" y="5022850"/>
            <a:ext cx="38100" cy="46038"/>
          </a:xfrm>
          <a:prstGeom prst="rect">
            <a:avLst/>
          </a:prstGeom>
          <a:solidFill>
            <a:srgbClr val="FFFFFF"/>
          </a:solidFill>
          <a:ln w="12700">
            <a:solidFill>
              <a:schemeClr val="tx1"/>
            </a:solidFill>
            <a:miter lim="800000"/>
            <a:headEnd/>
            <a:tailEnd/>
          </a:ln>
          <a:effectLst/>
        </p:spPr>
        <p:txBody>
          <a:bodyPr wrap="none" anchor="ctr">
            <a:prstTxWarp prst="textNoShape">
              <a:avLst/>
            </a:prstTxWarp>
          </a:bodyPr>
          <a:lstStyle/>
          <a:p>
            <a:endParaRPr lang="en-US"/>
          </a:p>
        </p:txBody>
      </p:sp>
      <p:sp>
        <p:nvSpPr>
          <p:cNvPr id="89" name="Rectangle 87"/>
          <p:cNvSpPr>
            <a:spLocks noChangeArrowheads="1"/>
          </p:cNvSpPr>
          <p:nvPr/>
        </p:nvSpPr>
        <p:spPr bwMode="auto">
          <a:xfrm>
            <a:off x="1927225" y="5037138"/>
            <a:ext cx="36513" cy="44450"/>
          </a:xfrm>
          <a:prstGeom prst="rect">
            <a:avLst/>
          </a:prstGeom>
          <a:solidFill>
            <a:srgbClr val="FFFFFF"/>
          </a:solidFill>
          <a:ln w="12700">
            <a:solidFill>
              <a:schemeClr val="tx1"/>
            </a:solidFill>
            <a:miter lim="800000"/>
            <a:headEnd/>
            <a:tailEnd/>
          </a:ln>
          <a:effectLst/>
        </p:spPr>
        <p:txBody>
          <a:bodyPr wrap="none" anchor="ctr">
            <a:prstTxWarp prst="textNoShape">
              <a:avLst/>
            </a:prstTxWarp>
          </a:bodyPr>
          <a:lstStyle/>
          <a:p>
            <a:endParaRPr lang="en-US"/>
          </a:p>
        </p:txBody>
      </p:sp>
      <p:sp>
        <p:nvSpPr>
          <p:cNvPr id="90" name="Rectangle 88"/>
          <p:cNvSpPr>
            <a:spLocks noChangeArrowheads="1"/>
          </p:cNvSpPr>
          <p:nvPr/>
        </p:nvSpPr>
        <p:spPr bwMode="auto">
          <a:xfrm>
            <a:off x="1958975" y="5000625"/>
            <a:ext cx="38100" cy="42863"/>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91" name="Rectangle 89"/>
          <p:cNvSpPr>
            <a:spLocks noChangeArrowheads="1"/>
          </p:cNvSpPr>
          <p:nvPr/>
        </p:nvSpPr>
        <p:spPr bwMode="auto">
          <a:xfrm>
            <a:off x="2000250" y="5033963"/>
            <a:ext cx="36513"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92" name="Rectangle 90"/>
          <p:cNvSpPr>
            <a:spLocks noChangeArrowheads="1"/>
          </p:cNvSpPr>
          <p:nvPr/>
        </p:nvSpPr>
        <p:spPr bwMode="auto">
          <a:xfrm>
            <a:off x="2074863" y="4941888"/>
            <a:ext cx="36512"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93" name="Rectangle 91"/>
          <p:cNvSpPr>
            <a:spLocks noChangeArrowheads="1"/>
          </p:cNvSpPr>
          <p:nvPr/>
        </p:nvSpPr>
        <p:spPr bwMode="auto">
          <a:xfrm>
            <a:off x="2146300" y="4911725"/>
            <a:ext cx="36513"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94" name="Rectangle 92"/>
          <p:cNvSpPr>
            <a:spLocks noChangeArrowheads="1"/>
          </p:cNvSpPr>
          <p:nvPr/>
        </p:nvSpPr>
        <p:spPr bwMode="auto">
          <a:xfrm>
            <a:off x="2224088" y="4887913"/>
            <a:ext cx="36512"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95" name="Rectangle 93"/>
          <p:cNvSpPr>
            <a:spLocks noChangeArrowheads="1"/>
          </p:cNvSpPr>
          <p:nvPr/>
        </p:nvSpPr>
        <p:spPr bwMode="auto">
          <a:xfrm>
            <a:off x="2320925" y="4791075"/>
            <a:ext cx="36513"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96" name="Rectangle 94"/>
          <p:cNvSpPr>
            <a:spLocks noChangeArrowheads="1"/>
          </p:cNvSpPr>
          <p:nvPr/>
        </p:nvSpPr>
        <p:spPr bwMode="auto">
          <a:xfrm>
            <a:off x="2449513" y="4702175"/>
            <a:ext cx="38100" cy="42863"/>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97" name="Rectangle 95"/>
          <p:cNvSpPr>
            <a:spLocks noChangeArrowheads="1"/>
          </p:cNvSpPr>
          <p:nvPr/>
        </p:nvSpPr>
        <p:spPr bwMode="auto">
          <a:xfrm>
            <a:off x="2554288" y="4640263"/>
            <a:ext cx="36512" cy="42862"/>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98" name="Rectangle 96"/>
          <p:cNvSpPr>
            <a:spLocks noChangeArrowheads="1"/>
          </p:cNvSpPr>
          <p:nvPr/>
        </p:nvSpPr>
        <p:spPr bwMode="auto">
          <a:xfrm>
            <a:off x="1839913" y="5053013"/>
            <a:ext cx="38100" cy="46037"/>
          </a:xfrm>
          <a:prstGeom prst="rect">
            <a:avLst/>
          </a:prstGeom>
          <a:solidFill>
            <a:srgbClr val="FFFFFF"/>
          </a:solidFill>
          <a:ln w="12700">
            <a:solidFill>
              <a:schemeClr val="tx1"/>
            </a:solidFill>
            <a:miter lim="800000"/>
            <a:headEnd/>
            <a:tailEnd/>
          </a:ln>
          <a:effectLst/>
        </p:spPr>
        <p:txBody>
          <a:bodyPr wrap="none" anchor="ctr">
            <a:prstTxWarp prst="textNoShape">
              <a:avLst/>
            </a:prstTxWarp>
          </a:bodyPr>
          <a:lstStyle/>
          <a:p>
            <a:endParaRPr lang="en-US"/>
          </a:p>
        </p:txBody>
      </p:sp>
      <p:sp>
        <p:nvSpPr>
          <p:cNvPr id="99" name="Rectangle 97"/>
          <p:cNvSpPr>
            <a:spLocks noChangeArrowheads="1"/>
          </p:cNvSpPr>
          <p:nvPr/>
        </p:nvSpPr>
        <p:spPr bwMode="auto">
          <a:xfrm>
            <a:off x="1884363" y="5010150"/>
            <a:ext cx="38100" cy="44450"/>
          </a:xfrm>
          <a:prstGeom prst="rect">
            <a:avLst/>
          </a:prstGeom>
          <a:solidFill>
            <a:srgbClr val="FFFFFF"/>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00" name="Rectangle 98"/>
          <p:cNvSpPr>
            <a:spLocks noChangeArrowheads="1"/>
          </p:cNvSpPr>
          <p:nvPr/>
        </p:nvSpPr>
        <p:spPr bwMode="auto">
          <a:xfrm>
            <a:off x="1962150" y="4948238"/>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01" name="Rectangle 99"/>
          <p:cNvSpPr>
            <a:spLocks noChangeArrowheads="1"/>
          </p:cNvSpPr>
          <p:nvPr/>
        </p:nvSpPr>
        <p:spPr bwMode="auto">
          <a:xfrm>
            <a:off x="2008188" y="4922838"/>
            <a:ext cx="36512" cy="42862"/>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02" name="Rectangle 100"/>
          <p:cNvSpPr>
            <a:spLocks noChangeArrowheads="1"/>
          </p:cNvSpPr>
          <p:nvPr/>
        </p:nvSpPr>
        <p:spPr bwMode="auto">
          <a:xfrm>
            <a:off x="2049463" y="4876800"/>
            <a:ext cx="36512"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03" name="Rectangle 101"/>
          <p:cNvSpPr>
            <a:spLocks noChangeArrowheads="1"/>
          </p:cNvSpPr>
          <p:nvPr/>
        </p:nvSpPr>
        <p:spPr bwMode="auto">
          <a:xfrm>
            <a:off x="2120900" y="4843463"/>
            <a:ext cx="36513"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04" name="Rectangle 102"/>
          <p:cNvSpPr>
            <a:spLocks noChangeArrowheads="1"/>
          </p:cNvSpPr>
          <p:nvPr/>
        </p:nvSpPr>
        <p:spPr bwMode="auto">
          <a:xfrm>
            <a:off x="2270125" y="4756150"/>
            <a:ext cx="36513"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05" name="Rectangle 103"/>
          <p:cNvSpPr>
            <a:spLocks noChangeArrowheads="1"/>
          </p:cNvSpPr>
          <p:nvPr/>
        </p:nvSpPr>
        <p:spPr bwMode="auto">
          <a:xfrm>
            <a:off x="2349500" y="4713288"/>
            <a:ext cx="38100"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06" name="Rectangle 104"/>
          <p:cNvSpPr>
            <a:spLocks noChangeArrowheads="1"/>
          </p:cNvSpPr>
          <p:nvPr/>
        </p:nvSpPr>
        <p:spPr bwMode="auto">
          <a:xfrm>
            <a:off x="2482850" y="4649788"/>
            <a:ext cx="36513"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07" name="Rectangle 105"/>
          <p:cNvSpPr>
            <a:spLocks noChangeArrowheads="1"/>
          </p:cNvSpPr>
          <p:nvPr/>
        </p:nvSpPr>
        <p:spPr bwMode="auto">
          <a:xfrm>
            <a:off x="2601913" y="4606925"/>
            <a:ext cx="36512" cy="42863"/>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08" name="Rectangle 106"/>
          <p:cNvSpPr>
            <a:spLocks noChangeArrowheads="1"/>
          </p:cNvSpPr>
          <p:nvPr/>
        </p:nvSpPr>
        <p:spPr bwMode="auto">
          <a:xfrm>
            <a:off x="2724150" y="4551363"/>
            <a:ext cx="36513"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09" name="Rectangle 107"/>
          <p:cNvSpPr>
            <a:spLocks noChangeArrowheads="1"/>
          </p:cNvSpPr>
          <p:nvPr/>
        </p:nvSpPr>
        <p:spPr bwMode="auto">
          <a:xfrm>
            <a:off x="1844675" y="5056188"/>
            <a:ext cx="38100" cy="46037"/>
          </a:xfrm>
          <a:prstGeom prst="rect">
            <a:avLst/>
          </a:prstGeom>
          <a:solidFill>
            <a:srgbClr val="FFFFFF"/>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10" name="Rectangle 108"/>
          <p:cNvSpPr>
            <a:spLocks noChangeArrowheads="1"/>
          </p:cNvSpPr>
          <p:nvPr/>
        </p:nvSpPr>
        <p:spPr bwMode="auto">
          <a:xfrm>
            <a:off x="1889125" y="4992688"/>
            <a:ext cx="38100" cy="44450"/>
          </a:xfrm>
          <a:prstGeom prst="rect">
            <a:avLst/>
          </a:prstGeom>
          <a:solidFill>
            <a:srgbClr val="FFFFFF"/>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11" name="Rectangle 109"/>
          <p:cNvSpPr>
            <a:spLocks noChangeArrowheads="1"/>
          </p:cNvSpPr>
          <p:nvPr/>
        </p:nvSpPr>
        <p:spPr bwMode="auto">
          <a:xfrm>
            <a:off x="1968500" y="4953000"/>
            <a:ext cx="38100" cy="42863"/>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12" name="Rectangle 110"/>
          <p:cNvSpPr>
            <a:spLocks noChangeArrowheads="1"/>
          </p:cNvSpPr>
          <p:nvPr/>
        </p:nvSpPr>
        <p:spPr bwMode="auto">
          <a:xfrm>
            <a:off x="2017713" y="4926013"/>
            <a:ext cx="34925"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13" name="Rectangle 111"/>
          <p:cNvSpPr>
            <a:spLocks noChangeArrowheads="1"/>
          </p:cNvSpPr>
          <p:nvPr/>
        </p:nvSpPr>
        <p:spPr bwMode="auto">
          <a:xfrm>
            <a:off x="2058988" y="4897438"/>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14" name="Rectangle 112"/>
          <p:cNvSpPr>
            <a:spLocks noChangeArrowheads="1"/>
          </p:cNvSpPr>
          <p:nvPr/>
        </p:nvSpPr>
        <p:spPr bwMode="auto">
          <a:xfrm>
            <a:off x="2139950" y="4875213"/>
            <a:ext cx="38100" cy="42862"/>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15" name="Rectangle 113"/>
          <p:cNvSpPr>
            <a:spLocks noChangeArrowheads="1"/>
          </p:cNvSpPr>
          <p:nvPr/>
        </p:nvSpPr>
        <p:spPr bwMode="auto">
          <a:xfrm>
            <a:off x="2295525" y="4783138"/>
            <a:ext cx="36513" cy="42862"/>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16" name="Rectangle 114"/>
          <p:cNvSpPr>
            <a:spLocks noChangeArrowheads="1"/>
          </p:cNvSpPr>
          <p:nvPr/>
        </p:nvSpPr>
        <p:spPr bwMode="auto">
          <a:xfrm>
            <a:off x="2381250" y="4735513"/>
            <a:ext cx="38100" cy="42862"/>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17" name="Rectangle 115"/>
          <p:cNvSpPr>
            <a:spLocks noChangeArrowheads="1"/>
          </p:cNvSpPr>
          <p:nvPr/>
        </p:nvSpPr>
        <p:spPr bwMode="auto">
          <a:xfrm>
            <a:off x="2527300" y="4672013"/>
            <a:ext cx="38100" cy="42862"/>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18" name="Rectangle 116"/>
          <p:cNvSpPr>
            <a:spLocks noChangeArrowheads="1"/>
          </p:cNvSpPr>
          <p:nvPr/>
        </p:nvSpPr>
        <p:spPr bwMode="auto">
          <a:xfrm>
            <a:off x="2654300" y="4572000"/>
            <a:ext cx="36513"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19" name="Rectangle 117"/>
          <p:cNvSpPr>
            <a:spLocks noChangeArrowheads="1"/>
          </p:cNvSpPr>
          <p:nvPr/>
        </p:nvSpPr>
        <p:spPr bwMode="auto">
          <a:xfrm>
            <a:off x="2773363" y="4459288"/>
            <a:ext cx="36512"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20" name="Rectangle 118"/>
          <p:cNvSpPr>
            <a:spLocks noChangeArrowheads="1"/>
          </p:cNvSpPr>
          <p:nvPr/>
        </p:nvSpPr>
        <p:spPr bwMode="auto">
          <a:xfrm>
            <a:off x="1938338" y="4986338"/>
            <a:ext cx="38100" cy="42862"/>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21" name="Rectangle 119"/>
          <p:cNvSpPr>
            <a:spLocks noChangeArrowheads="1"/>
          </p:cNvSpPr>
          <p:nvPr/>
        </p:nvSpPr>
        <p:spPr bwMode="auto">
          <a:xfrm>
            <a:off x="2055813" y="4938713"/>
            <a:ext cx="38100"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22" name="Rectangle 120"/>
          <p:cNvSpPr>
            <a:spLocks noChangeArrowheads="1"/>
          </p:cNvSpPr>
          <p:nvPr/>
        </p:nvSpPr>
        <p:spPr bwMode="auto">
          <a:xfrm>
            <a:off x="2146300" y="4938713"/>
            <a:ext cx="36513"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23" name="Rectangle 121"/>
          <p:cNvSpPr>
            <a:spLocks noChangeArrowheads="1"/>
          </p:cNvSpPr>
          <p:nvPr/>
        </p:nvSpPr>
        <p:spPr bwMode="auto">
          <a:xfrm>
            <a:off x="2335213" y="4772025"/>
            <a:ext cx="36512"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24" name="Rectangle 122"/>
          <p:cNvSpPr>
            <a:spLocks noChangeArrowheads="1"/>
          </p:cNvSpPr>
          <p:nvPr/>
        </p:nvSpPr>
        <p:spPr bwMode="auto">
          <a:xfrm>
            <a:off x="2449513" y="4718050"/>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25" name="Rectangle 123"/>
          <p:cNvSpPr>
            <a:spLocks noChangeArrowheads="1"/>
          </p:cNvSpPr>
          <p:nvPr/>
        </p:nvSpPr>
        <p:spPr bwMode="auto">
          <a:xfrm>
            <a:off x="2593975" y="4673600"/>
            <a:ext cx="38100"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26" name="Rectangle 124"/>
          <p:cNvSpPr>
            <a:spLocks noChangeArrowheads="1"/>
          </p:cNvSpPr>
          <p:nvPr/>
        </p:nvSpPr>
        <p:spPr bwMode="auto">
          <a:xfrm>
            <a:off x="2733675" y="4535488"/>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27" name="Rectangle 125"/>
          <p:cNvSpPr>
            <a:spLocks noChangeArrowheads="1"/>
          </p:cNvSpPr>
          <p:nvPr/>
        </p:nvSpPr>
        <p:spPr bwMode="auto">
          <a:xfrm>
            <a:off x="2854325" y="4456113"/>
            <a:ext cx="38100"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28" name="Rectangle 126"/>
          <p:cNvSpPr>
            <a:spLocks noChangeArrowheads="1"/>
          </p:cNvSpPr>
          <p:nvPr/>
        </p:nvSpPr>
        <p:spPr bwMode="auto">
          <a:xfrm>
            <a:off x="2946400" y="4289425"/>
            <a:ext cx="38100"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29" name="Rectangle 127"/>
          <p:cNvSpPr>
            <a:spLocks noChangeArrowheads="1"/>
          </p:cNvSpPr>
          <p:nvPr/>
        </p:nvSpPr>
        <p:spPr bwMode="auto">
          <a:xfrm>
            <a:off x="3027363" y="4141788"/>
            <a:ext cx="38100" cy="42862"/>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30" name="Rectangle 128"/>
          <p:cNvSpPr>
            <a:spLocks noChangeArrowheads="1"/>
          </p:cNvSpPr>
          <p:nvPr/>
        </p:nvSpPr>
        <p:spPr bwMode="auto">
          <a:xfrm>
            <a:off x="1946275" y="5056188"/>
            <a:ext cx="36513"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31" name="Rectangle 129"/>
          <p:cNvSpPr>
            <a:spLocks noChangeArrowheads="1"/>
          </p:cNvSpPr>
          <p:nvPr/>
        </p:nvSpPr>
        <p:spPr bwMode="auto">
          <a:xfrm>
            <a:off x="2058988" y="4975225"/>
            <a:ext cx="38100"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32" name="Rectangle 130"/>
          <p:cNvSpPr>
            <a:spLocks noChangeArrowheads="1"/>
          </p:cNvSpPr>
          <p:nvPr/>
        </p:nvSpPr>
        <p:spPr bwMode="auto">
          <a:xfrm>
            <a:off x="2128838" y="4926013"/>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33" name="Rectangle 131"/>
          <p:cNvSpPr>
            <a:spLocks noChangeArrowheads="1"/>
          </p:cNvSpPr>
          <p:nvPr/>
        </p:nvSpPr>
        <p:spPr bwMode="auto">
          <a:xfrm>
            <a:off x="2320925" y="4772025"/>
            <a:ext cx="36513"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34" name="Rectangle 132"/>
          <p:cNvSpPr>
            <a:spLocks noChangeArrowheads="1"/>
          </p:cNvSpPr>
          <p:nvPr/>
        </p:nvSpPr>
        <p:spPr bwMode="auto">
          <a:xfrm>
            <a:off x="2435225" y="4727575"/>
            <a:ext cx="36513"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35" name="Rectangle 133"/>
          <p:cNvSpPr>
            <a:spLocks noChangeArrowheads="1"/>
          </p:cNvSpPr>
          <p:nvPr/>
        </p:nvSpPr>
        <p:spPr bwMode="auto">
          <a:xfrm>
            <a:off x="2573338" y="4625975"/>
            <a:ext cx="38100"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36" name="Rectangle 134"/>
          <p:cNvSpPr>
            <a:spLocks noChangeArrowheads="1"/>
          </p:cNvSpPr>
          <p:nvPr/>
        </p:nvSpPr>
        <p:spPr bwMode="auto">
          <a:xfrm>
            <a:off x="2724150" y="4529138"/>
            <a:ext cx="36513" cy="42862"/>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37" name="Rectangle 135"/>
          <p:cNvSpPr>
            <a:spLocks noChangeArrowheads="1"/>
          </p:cNvSpPr>
          <p:nvPr/>
        </p:nvSpPr>
        <p:spPr bwMode="auto">
          <a:xfrm>
            <a:off x="2844800" y="4413250"/>
            <a:ext cx="34925"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38" name="Rectangle 136"/>
          <p:cNvSpPr>
            <a:spLocks noChangeArrowheads="1"/>
          </p:cNvSpPr>
          <p:nvPr/>
        </p:nvSpPr>
        <p:spPr bwMode="auto">
          <a:xfrm>
            <a:off x="2944813" y="4283075"/>
            <a:ext cx="36512"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39" name="Rectangle 137"/>
          <p:cNvSpPr>
            <a:spLocks noChangeArrowheads="1"/>
          </p:cNvSpPr>
          <p:nvPr/>
        </p:nvSpPr>
        <p:spPr bwMode="auto">
          <a:xfrm>
            <a:off x="3021013" y="4127500"/>
            <a:ext cx="38100"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40" name="Rectangle 138"/>
          <p:cNvSpPr>
            <a:spLocks noChangeArrowheads="1"/>
          </p:cNvSpPr>
          <p:nvPr/>
        </p:nvSpPr>
        <p:spPr bwMode="auto">
          <a:xfrm>
            <a:off x="1958975" y="4945063"/>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41" name="Rectangle 139"/>
          <p:cNvSpPr>
            <a:spLocks noChangeArrowheads="1"/>
          </p:cNvSpPr>
          <p:nvPr/>
        </p:nvSpPr>
        <p:spPr bwMode="auto">
          <a:xfrm>
            <a:off x="2085975" y="4938713"/>
            <a:ext cx="36513"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42" name="Rectangle 140"/>
          <p:cNvSpPr>
            <a:spLocks noChangeArrowheads="1"/>
          </p:cNvSpPr>
          <p:nvPr/>
        </p:nvSpPr>
        <p:spPr bwMode="auto">
          <a:xfrm>
            <a:off x="2166938" y="4810125"/>
            <a:ext cx="36512" cy="42863"/>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43" name="Rectangle 141"/>
          <p:cNvSpPr>
            <a:spLocks noChangeArrowheads="1"/>
          </p:cNvSpPr>
          <p:nvPr/>
        </p:nvSpPr>
        <p:spPr bwMode="auto">
          <a:xfrm>
            <a:off x="2257425" y="4735513"/>
            <a:ext cx="36513" cy="42862"/>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44" name="Rectangle 142"/>
          <p:cNvSpPr>
            <a:spLocks noChangeArrowheads="1"/>
          </p:cNvSpPr>
          <p:nvPr/>
        </p:nvSpPr>
        <p:spPr bwMode="auto">
          <a:xfrm>
            <a:off x="2401888" y="4710113"/>
            <a:ext cx="36512"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45" name="Rectangle 143"/>
          <p:cNvSpPr>
            <a:spLocks noChangeArrowheads="1"/>
          </p:cNvSpPr>
          <p:nvPr/>
        </p:nvSpPr>
        <p:spPr bwMode="auto">
          <a:xfrm>
            <a:off x="2651125" y="4545013"/>
            <a:ext cx="36513"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46" name="Rectangle 144"/>
          <p:cNvSpPr>
            <a:spLocks noChangeArrowheads="1"/>
          </p:cNvSpPr>
          <p:nvPr/>
        </p:nvSpPr>
        <p:spPr bwMode="auto">
          <a:xfrm>
            <a:off x="2751138" y="4510088"/>
            <a:ext cx="38100"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47" name="Rectangle 145"/>
          <p:cNvSpPr>
            <a:spLocks noChangeArrowheads="1"/>
          </p:cNvSpPr>
          <p:nvPr/>
        </p:nvSpPr>
        <p:spPr bwMode="auto">
          <a:xfrm>
            <a:off x="3009900" y="4356100"/>
            <a:ext cx="36513" cy="42863"/>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48" name="Rectangle 146"/>
          <p:cNvSpPr>
            <a:spLocks noChangeArrowheads="1"/>
          </p:cNvSpPr>
          <p:nvPr/>
        </p:nvSpPr>
        <p:spPr bwMode="auto">
          <a:xfrm>
            <a:off x="3228975" y="4230688"/>
            <a:ext cx="36513" cy="42862"/>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49" name="Rectangle 147"/>
          <p:cNvSpPr>
            <a:spLocks noChangeArrowheads="1"/>
          </p:cNvSpPr>
          <p:nvPr/>
        </p:nvSpPr>
        <p:spPr bwMode="auto">
          <a:xfrm>
            <a:off x="3457575" y="4097338"/>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50" name="Rectangle 148"/>
          <p:cNvSpPr>
            <a:spLocks noChangeArrowheads="1"/>
          </p:cNvSpPr>
          <p:nvPr/>
        </p:nvSpPr>
        <p:spPr bwMode="auto">
          <a:xfrm>
            <a:off x="3654425" y="3938588"/>
            <a:ext cx="36513"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51" name="Rectangle 149"/>
          <p:cNvSpPr>
            <a:spLocks noChangeArrowheads="1"/>
          </p:cNvSpPr>
          <p:nvPr/>
        </p:nvSpPr>
        <p:spPr bwMode="auto">
          <a:xfrm>
            <a:off x="1900238" y="5040313"/>
            <a:ext cx="36512" cy="44450"/>
          </a:xfrm>
          <a:prstGeom prst="rect">
            <a:avLst/>
          </a:prstGeom>
          <a:solidFill>
            <a:srgbClr val="FFFFFF"/>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52" name="Rectangle 150"/>
          <p:cNvSpPr>
            <a:spLocks noChangeArrowheads="1"/>
          </p:cNvSpPr>
          <p:nvPr/>
        </p:nvSpPr>
        <p:spPr bwMode="auto">
          <a:xfrm>
            <a:off x="1974850" y="4983163"/>
            <a:ext cx="36513" cy="42862"/>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53" name="Rectangle 151"/>
          <p:cNvSpPr>
            <a:spLocks noChangeArrowheads="1"/>
          </p:cNvSpPr>
          <p:nvPr/>
        </p:nvSpPr>
        <p:spPr bwMode="auto">
          <a:xfrm>
            <a:off x="2100263" y="4867275"/>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54" name="Rectangle 152"/>
          <p:cNvSpPr>
            <a:spLocks noChangeArrowheads="1"/>
          </p:cNvSpPr>
          <p:nvPr/>
        </p:nvSpPr>
        <p:spPr bwMode="auto">
          <a:xfrm>
            <a:off x="2178050" y="4833938"/>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55" name="Rectangle 153"/>
          <p:cNvSpPr>
            <a:spLocks noChangeArrowheads="1"/>
          </p:cNvSpPr>
          <p:nvPr/>
        </p:nvSpPr>
        <p:spPr bwMode="auto">
          <a:xfrm>
            <a:off x="2281238" y="4786313"/>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56" name="Rectangle 154"/>
          <p:cNvSpPr>
            <a:spLocks noChangeArrowheads="1"/>
          </p:cNvSpPr>
          <p:nvPr/>
        </p:nvSpPr>
        <p:spPr bwMode="auto">
          <a:xfrm>
            <a:off x="2419350" y="4710113"/>
            <a:ext cx="38100"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57" name="Rectangle 155"/>
          <p:cNvSpPr>
            <a:spLocks noChangeArrowheads="1"/>
          </p:cNvSpPr>
          <p:nvPr/>
        </p:nvSpPr>
        <p:spPr bwMode="auto">
          <a:xfrm>
            <a:off x="2620963" y="4606925"/>
            <a:ext cx="36512" cy="42863"/>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58" name="Rectangle 156"/>
          <p:cNvSpPr>
            <a:spLocks noChangeArrowheads="1"/>
          </p:cNvSpPr>
          <p:nvPr/>
        </p:nvSpPr>
        <p:spPr bwMode="auto">
          <a:xfrm>
            <a:off x="2776538" y="4503738"/>
            <a:ext cx="38100"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59" name="Rectangle 157"/>
          <p:cNvSpPr>
            <a:spLocks noChangeArrowheads="1"/>
          </p:cNvSpPr>
          <p:nvPr/>
        </p:nvSpPr>
        <p:spPr bwMode="auto">
          <a:xfrm>
            <a:off x="2981325" y="4341813"/>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60" name="Rectangle 158"/>
          <p:cNvSpPr>
            <a:spLocks noChangeArrowheads="1"/>
          </p:cNvSpPr>
          <p:nvPr/>
        </p:nvSpPr>
        <p:spPr bwMode="auto">
          <a:xfrm>
            <a:off x="3160713" y="4202113"/>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61" name="Rectangle 159"/>
          <p:cNvSpPr>
            <a:spLocks noChangeArrowheads="1"/>
          </p:cNvSpPr>
          <p:nvPr/>
        </p:nvSpPr>
        <p:spPr bwMode="auto">
          <a:xfrm>
            <a:off x="3308350" y="4078288"/>
            <a:ext cx="38100" cy="42862"/>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62" name="Rectangle 160"/>
          <p:cNvSpPr>
            <a:spLocks noChangeArrowheads="1"/>
          </p:cNvSpPr>
          <p:nvPr/>
        </p:nvSpPr>
        <p:spPr bwMode="auto">
          <a:xfrm>
            <a:off x="3424238" y="3930650"/>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63" name="Rectangle 161"/>
          <p:cNvSpPr>
            <a:spLocks noChangeArrowheads="1"/>
          </p:cNvSpPr>
          <p:nvPr/>
        </p:nvSpPr>
        <p:spPr bwMode="auto">
          <a:xfrm>
            <a:off x="1889125" y="5053013"/>
            <a:ext cx="38100" cy="46037"/>
          </a:xfrm>
          <a:prstGeom prst="rect">
            <a:avLst/>
          </a:prstGeom>
          <a:solidFill>
            <a:srgbClr val="FFFFFF"/>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64" name="Rectangle 162"/>
          <p:cNvSpPr>
            <a:spLocks noChangeArrowheads="1"/>
          </p:cNvSpPr>
          <p:nvPr/>
        </p:nvSpPr>
        <p:spPr bwMode="auto">
          <a:xfrm>
            <a:off x="1963738" y="4978400"/>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65" name="Rectangle 163"/>
          <p:cNvSpPr>
            <a:spLocks noChangeArrowheads="1"/>
          </p:cNvSpPr>
          <p:nvPr/>
        </p:nvSpPr>
        <p:spPr bwMode="auto">
          <a:xfrm>
            <a:off x="2095500" y="4948238"/>
            <a:ext cx="36513"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66" name="Rectangle 164"/>
          <p:cNvSpPr>
            <a:spLocks noChangeArrowheads="1"/>
          </p:cNvSpPr>
          <p:nvPr/>
        </p:nvSpPr>
        <p:spPr bwMode="auto">
          <a:xfrm>
            <a:off x="2178050" y="4894263"/>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67" name="Rectangle 165"/>
          <p:cNvSpPr>
            <a:spLocks noChangeArrowheads="1"/>
          </p:cNvSpPr>
          <p:nvPr/>
        </p:nvSpPr>
        <p:spPr bwMode="auto">
          <a:xfrm>
            <a:off x="2281238" y="4816475"/>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68" name="Rectangle 166"/>
          <p:cNvSpPr>
            <a:spLocks noChangeArrowheads="1"/>
          </p:cNvSpPr>
          <p:nvPr/>
        </p:nvSpPr>
        <p:spPr bwMode="auto">
          <a:xfrm>
            <a:off x="2409825" y="4765675"/>
            <a:ext cx="36513"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69" name="Rectangle 167"/>
          <p:cNvSpPr>
            <a:spLocks noChangeArrowheads="1"/>
          </p:cNvSpPr>
          <p:nvPr/>
        </p:nvSpPr>
        <p:spPr bwMode="auto">
          <a:xfrm>
            <a:off x="2613025" y="4514850"/>
            <a:ext cx="36513"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70" name="Rectangle 168"/>
          <p:cNvSpPr>
            <a:spLocks noChangeArrowheads="1"/>
          </p:cNvSpPr>
          <p:nvPr/>
        </p:nvSpPr>
        <p:spPr bwMode="auto">
          <a:xfrm>
            <a:off x="2763838" y="4462463"/>
            <a:ext cx="36512"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71" name="Rectangle 169"/>
          <p:cNvSpPr>
            <a:spLocks noChangeArrowheads="1"/>
          </p:cNvSpPr>
          <p:nvPr/>
        </p:nvSpPr>
        <p:spPr bwMode="auto">
          <a:xfrm>
            <a:off x="2976563" y="4365625"/>
            <a:ext cx="36512"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72" name="Rectangle 170"/>
          <p:cNvSpPr>
            <a:spLocks noChangeArrowheads="1"/>
          </p:cNvSpPr>
          <p:nvPr/>
        </p:nvSpPr>
        <p:spPr bwMode="auto">
          <a:xfrm>
            <a:off x="3154363" y="4181475"/>
            <a:ext cx="36512"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73" name="Rectangle 171"/>
          <p:cNvSpPr>
            <a:spLocks noChangeArrowheads="1"/>
          </p:cNvSpPr>
          <p:nvPr/>
        </p:nvSpPr>
        <p:spPr bwMode="auto">
          <a:xfrm>
            <a:off x="3298825" y="4083050"/>
            <a:ext cx="36513"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74" name="Rectangle 172"/>
          <p:cNvSpPr>
            <a:spLocks noChangeArrowheads="1"/>
          </p:cNvSpPr>
          <p:nvPr/>
        </p:nvSpPr>
        <p:spPr bwMode="auto">
          <a:xfrm>
            <a:off x="3419475" y="3859213"/>
            <a:ext cx="34925"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75" name="Rectangle 173"/>
          <p:cNvSpPr>
            <a:spLocks noChangeArrowheads="1"/>
          </p:cNvSpPr>
          <p:nvPr/>
        </p:nvSpPr>
        <p:spPr bwMode="auto">
          <a:xfrm>
            <a:off x="1901825" y="5049838"/>
            <a:ext cx="36513" cy="46037"/>
          </a:xfrm>
          <a:prstGeom prst="rect">
            <a:avLst/>
          </a:prstGeom>
          <a:solidFill>
            <a:srgbClr val="FFFFFF"/>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76" name="Rectangle 174"/>
          <p:cNvSpPr>
            <a:spLocks noChangeArrowheads="1"/>
          </p:cNvSpPr>
          <p:nvPr/>
        </p:nvSpPr>
        <p:spPr bwMode="auto">
          <a:xfrm>
            <a:off x="1962150" y="4986338"/>
            <a:ext cx="38100" cy="42862"/>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77" name="Rectangle 175"/>
          <p:cNvSpPr>
            <a:spLocks noChangeArrowheads="1"/>
          </p:cNvSpPr>
          <p:nvPr/>
        </p:nvSpPr>
        <p:spPr bwMode="auto">
          <a:xfrm>
            <a:off x="2089150" y="4860925"/>
            <a:ext cx="36513" cy="42863"/>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78" name="Rectangle 176"/>
          <p:cNvSpPr>
            <a:spLocks noChangeArrowheads="1"/>
          </p:cNvSpPr>
          <p:nvPr/>
        </p:nvSpPr>
        <p:spPr bwMode="auto">
          <a:xfrm>
            <a:off x="2163763" y="4846638"/>
            <a:ext cx="36512"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79" name="Rectangle 177"/>
          <p:cNvSpPr>
            <a:spLocks noChangeArrowheads="1"/>
          </p:cNvSpPr>
          <p:nvPr/>
        </p:nvSpPr>
        <p:spPr bwMode="auto">
          <a:xfrm>
            <a:off x="2270125" y="4745038"/>
            <a:ext cx="36513"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80" name="Rectangle 178"/>
          <p:cNvSpPr>
            <a:spLocks noChangeArrowheads="1"/>
          </p:cNvSpPr>
          <p:nvPr/>
        </p:nvSpPr>
        <p:spPr bwMode="auto">
          <a:xfrm>
            <a:off x="2393950" y="4732338"/>
            <a:ext cx="34925" cy="42862"/>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81" name="Rectangle 179"/>
          <p:cNvSpPr>
            <a:spLocks noChangeArrowheads="1"/>
          </p:cNvSpPr>
          <p:nvPr/>
        </p:nvSpPr>
        <p:spPr bwMode="auto">
          <a:xfrm>
            <a:off x="2628900" y="4710113"/>
            <a:ext cx="36513"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82" name="Rectangle 180"/>
          <p:cNvSpPr>
            <a:spLocks noChangeArrowheads="1"/>
          </p:cNvSpPr>
          <p:nvPr/>
        </p:nvSpPr>
        <p:spPr bwMode="auto">
          <a:xfrm>
            <a:off x="2751138" y="4491038"/>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83" name="Rectangle 181"/>
          <p:cNvSpPr>
            <a:spLocks noChangeArrowheads="1"/>
          </p:cNvSpPr>
          <p:nvPr/>
        </p:nvSpPr>
        <p:spPr bwMode="auto">
          <a:xfrm>
            <a:off x="2938463" y="4392613"/>
            <a:ext cx="36512"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84" name="Rectangle 182"/>
          <p:cNvSpPr>
            <a:spLocks noChangeArrowheads="1"/>
          </p:cNvSpPr>
          <p:nvPr/>
        </p:nvSpPr>
        <p:spPr bwMode="auto">
          <a:xfrm>
            <a:off x="3128963" y="4121150"/>
            <a:ext cx="36512"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85" name="Rectangle 183"/>
          <p:cNvSpPr>
            <a:spLocks noChangeArrowheads="1"/>
          </p:cNvSpPr>
          <p:nvPr/>
        </p:nvSpPr>
        <p:spPr bwMode="auto">
          <a:xfrm>
            <a:off x="3287713" y="3998913"/>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86" name="Rectangle 184"/>
          <p:cNvSpPr>
            <a:spLocks noChangeArrowheads="1"/>
          </p:cNvSpPr>
          <p:nvPr/>
        </p:nvSpPr>
        <p:spPr bwMode="auto">
          <a:xfrm>
            <a:off x="3414713" y="3748088"/>
            <a:ext cx="36512"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87" name="Rectangle 185"/>
          <p:cNvSpPr>
            <a:spLocks noChangeArrowheads="1"/>
          </p:cNvSpPr>
          <p:nvPr/>
        </p:nvSpPr>
        <p:spPr bwMode="auto">
          <a:xfrm>
            <a:off x="1905000" y="4968875"/>
            <a:ext cx="36513" cy="44450"/>
          </a:xfrm>
          <a:prstGeom prst="rect">
            <a:avLst/>
          </a:prstGeom>
          <a:solidFill>
            <a:srgbClr val="FFFFFF"/>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88" name="Rectangle 186"/>
          <p:cNvSpPr>
            <a:spLocks noChangeArrowheads="1"/>
          </p:cNvSpPr>
          <p:nvPr/>
        </p:nvSpPr>
        <p:spPr bwMode="auto">
          <a:xfrm>
            <a:off x="2103438" y="4964113"/>
            <a:ext cx="38100"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89" name="Rectangle 187"/>
          <p:cNvSpPr>
            <a:spLocks noChangeArrowheads="1"/>
          </p:cNvSpPr>
          <p:nvPr/>
        </p:nvSpPr>
        <p:spPr bwMode="auto">
          <a:xfrm>
            <a:off x="2189163" y="4810125"/>
            <a:ext cx="36512" cy="42863"/>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90" name="Rectangle 188"/>
          <p:cNvSpPr>
            <a:spLocks noChangeArrowheads="1"/>
          </p:cNvSpPr>
          <p:nvPr/>
        </p:nvSpPr>
        <p:spPr bwMode="auto">
          <a:xfrm>
            <a:off x="2282825" y="4718050"/>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91" name="Rectangle 189"/>
          <p:cNvSpPr>
            <a:spLocks noChangeArrowheads="1"/>
          </p:cNvSpPr>
          <p:nvPr/>
        </p:nvSpPr>
        <p:spPr bwMode="auto">
          <a:xfrm>
            <a:off x="2430463" y="4705350"/>
            <a:ext cx="36512"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92" name="Rectangle 190"/>
          <p:cNvSpPr>
            <a:spLocks noChangeArrowheads="1"/>
          </p:cNvSpPr>
          <p:nvPr/>
        </p:nvSpPr>
        <p:spPr bwMode="auto">
          <a:xfrm>
            <a:off x="2659063" y="4622800"/>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93" name="Rectangle 191"/>
          <p:cNvSpPr>
            <a:spLocks noChangeArrowheads="1"/>
          </p:cNvSpPr>
          <p:nvPr/>
        </p:nvSpPr>
        <p:spPr bwMode="auto">
          <a:xfrm>
            <a:off x="2776538" y="4452938"/>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94" name="Rectangle 192"/>
          <p:cNvSpPr>
            <a:spLocks noChangeArrowheads="1"/>
          </p:cNvSpPr>
          <p:nvPr/>
        </p:nvSpPr>
        <p:spPr bwMode="auto">
          <a:xfrm>
            <a:off x="2989263" y="4237038"/>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95" name="Rectangle 193"/>
          <p:cNvSpPr>
            <a:spLocks noChangeArrowheads="1"/>
          </p:cNvSpPr>
          <p:nvPr/>
        </p:nvSpPr>
        <p:spPr bwMode="auto">
          <a:xfrm>
            <a:off x="3167063" y="4032250"/>
            <a:ext cx="38100"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96" name="Rectangle 194"/>
          <p:cNvSpPr>
            <a:spLocks noChangeArrowheads="1"/>
          </p:cNvSpPr>
          <p:nvPr/>
        </p:nvSpPr>
        <p:spPr bwMode="auto">
          <a:xfrm>
            <a:off x="3321050" y="3905250"/>
            <a:ext cx="36513" cy="42863"/>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97" name="Rectangle 195"/>
          <p:cNvSpPr>
            <a:spLocks noChangeArrowheads="1"/>
          </p:cNvSpPr>
          <p:nvPr/>
        </p:nvSpPr>
        <p:spPr bwMode="auto">
          <a:xfrm>
            <a:off x="3435350" y="3667125"/>
            <a:ext cx="36513"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98" name="Rectangle 196"/>
          <p:cNvSpPr>
            <a:spLocks noChangeArrowheads="1"/>
          </p:cNvSpPr>
          <p:nvPr/>
        </p:nvSpPr>
        <p:spPr bwMode="auto">
          <a:xfrm>
            <a:off x="1447800" y="5626100"/>
            <a:ext cx="6613525" cy="393700"/>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2000" b="1">
                <a:latin typeface="CG Times (W1)" charset="0"/>
              </a:rPr>
              <a:t>fluorescence-based predictions of oxygen evolution  </a:t>
            </a:r>
          </a:p>
        </p:txBody>
      </p:sp>
      <p:sp>
        <p:nvSpPr>
          <p:cNvPr id="199" name="Rectangle 197"/>
          <p:cNvSpPr>
            <a:spLocks noChangeArrowheads="1"/>
          </p:cNvSpPr>
          <p:nvPr/>
        </p:nvSpPr>
        <p:spPr bwMode="auto">
          <a:xfrm rot="16200000">
            <a:off x="-957263" y="3289301"/>
            <a:ext cx="3679825" cy="393700"/>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2000" b="1">
                <a:latin typeface="CG Times (W1)" charset="0"/>
              </a:rPr>
              <a:t>measured oxygen evolution  </a:t>
            </a:r>
          </a:p>
        </p:txBody>
      </p:sp>
      <p:sp>
        <p:nvSpPr>
          <p:cNvPr id="200" name="Rectangle 198"/>
          <p:cNvSpPr>
            <a:spLocks noChangeArrowheads="1"/>
          </p:cNvSpPr>
          <p:nvPr/>
        </p:nvSpPr>
        <p:spPr bwMode="auto">
          <a:xfrm>
            <a:off x="1366838" y="4918075"/>
            <a:ext cx="293687"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a:latin typeface="CG Times (W1)" charset="0"/>
              </a:rPr>
              <a:t>0</a:t>
            </a:r>
          </a:p>
        </p:txBody>
      </p:sp>
      <p:sp>
        <p:nvSpPr>
          <p:cNvPr id="201" name="Rectangle 199"/>
          <p:cNvSpPr>
            <a:spLocks noChangeArrowheads="1"/>
          </p:cNvSpPr>
          <p:nvPr/>
        </p:nvSpPr>
        <p:spPr bwMode="auto">
          <a:xfrm>
            <a:off x="1366838" y="4378325"/>
            <a:ext cx="293687"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a:latin typeface="CG Times (W1)" charset="0"/>
              </a:rPr>
              <a:t>1</a:t>
            </a:r>
          </a:p>
        </p:txBody>
      </p:sp>
      <p:sp>
        <p:nvSpPr>
          <p:cNvPr id="202" name="Rectangle 200"/>
          <p:cNvSpPr>
            <a:spLocks noChangeArrowheads="1"/>
          </p:cNvSpPr>
          <p:nvPr/>
        </p:nvSpPr>
        <p:spPr bwMode="auto">
          <a:xfrm>
            <a:off x="1366838" y="3840163"/>
            <a:ext cx="293687"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a:latin typeface="CG Times (W1)" charset="0"/>
              </a:rPr>
              <a:t>2</a:t>
            </a:r>
          </a:p>
        </p:txBody>
      </p:sp>
      <p:sp>
        <p:nvSpPr>
          <p:cNvPr id="203" name="Rectangle 201"/>
          <p:cNvSpPr>
            <a:spLocks noChangeArrowheads="1"/>
          </p:cNvSpPr>
          <p:nvPr/>
        </p:nvSpPr>
        <p:spPr bwMode="auto">
          <a:xfrm>
            <a:off x="1366838" y="3300413"/>
            <a:ext cx="293687"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a:latin typeface="CG Times (W1)" charset="0"/>
              </a:rPr>
              <a:t>3</a:t>
            </a:r>
          </a:p>
        </p:txBody>
      </p:sp>
      <p:sp>
        <p:nvSpPr>
          <p:cNvPr id="204" name="Rectangle 202"/>
          <p:cNvSpPr>
            <a:spLocks noChangeArrowheads="1"/>
          </p:cNvSpPr>
          <p:nvPr/>
        </p:nvSpPr>
        <p:spPr bwMode="auto">
          <a:xfrm>
            <a:off x="1366838" y="2763838"/>
            <a:ext cx="293687"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a:latin typeface="CG Times (W1)" charset="0"/>
              </a:rPr>
              <a:t>4</a:t>
            </a:r>
          </a:p>
        </p:txBody>
      </p:sp>
      <p:sp>
        <p:nvSpPr>
          <p:cNvPr id="205" name="Rectangle 203"/>
          <p:cNvSpPr>
            <a:spLocks noChangeArrowheads="1"/>
          </p:cNvSpPr>
          <p:nvPr/>
        </p:nvSpPr>
        <p:spPr bwMode="auto">
          <a:xfrm>
            <a:off x="1366838" y="2225675"/>
            <a:ext cx="293687"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a:latin typeface="CG Times (W1)" charset="0"/>
              </a:rPr>
              <a:t>5</a:t>
            </a:r>
          </a:p>
        </p:txBody>
      </p:sp>
      <p:sp>
        <p:nvSpPr>
          <p:cNvPr id="206" name="Rectangle 204"/>
          <p:cNvSpPr>
            <a:spLocks noChangeArrowheads="1"/>
          </p:cNvSpPr>
          <p:nvPr/>
        </p:nvSpPr>
        <p:spPr bwMode="auto">
          <a:xfrm>
            <a:off x="1366838" y="1685925"/>
            <a:ext cx="293687"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a:latin typeface="CG Times (W1)" charset="0"/>
              </a:rPr>
              <a:t>6</a:t>
            </a:r>
          </a:p>
        </p:txBody>
      </p:sp>
      <p:sp>
        <p:nvSpPr>
          <p:cNvPr id="207" name="Rectangle 205"/>
          <p:cNvSpPr>
            <a:spLocks noChangeArrowheads="1"/>
          </p:cNvSpPr>
          <p:nvPr/>
        </p:nvSpPr>
        <p:spPr bwMode="auto">
          <a:xfrm>
            <a:off x="1668463" y="5156200"/>
            <a:ext cx="293687"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a:latin typeface="CG Times (W1)" charset="0"/>
              </a:rPr>
              <a:t>0</a:t>
            </a:r>
          </a:p>
        </p:txBody>
      </p:sp>
      <p:sp>
        <p:nvSpPr>
          <p:cNvPr id="208" name="Rectangle 206"/>
          <p:cNvSpPr>
            <a:spLocks noChangeArrowheads="1"/>
          </p:cNvSpPr>
          <p:nvPr/>
        </p:nvSpPr>
        <p:spPr bwMode="auto">
          <a:xfrm>
            <a:off x="2660650" y="5156200"/>
            <a:ext cx="293688"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a:latin typeface="CG Times (W1)" charset="0"/>
              </a:rPr>
              <a:t>1</a:t>
            </a:r>
          </a:p>
        </p:txBody>
      </p:sp>
      <p:sp>
        <p:nvSpPr>
          <p:cNvPr id="209" name="Rectangle 207"/>
          <p:cNvSpPr>
            <a:spLocks noChangeArrowheads="1"/>
          </p:cNvSpPr>
          <p:nvPr/>
        </p:nvSpPr>
        <p:spPr bwMode="auto">
          <a:xfrm>
            <a:off x="3652838" y="5156200"/>
            <a:ext cx="293687"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a:latin typeface="CG Times (W1)" charset="0"/>
              </a:rPr>
              <a:t>2</a:t>
            </a:r>
          </a:p>
        </p:txBody>
      </p:sp>
      <p:sp>
        <p:nvSpPr>
          <p:cNvPr id="210" name="Rectangle 208"/>
          <p:cNvSpPr>
            <a:spLocks noChangeArrowheads="1"/>
          </p:cNvSpPr>
          <p:nvPr/>
        </p:nvSpPr>
        <p:spPr bwMode="auto">
          <a:xfrm>
            <a:off x="4645025" y="5156200"/>
            <a:ext cx="293688"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a:latin typeface="CG Times (W1)" charset="0"/>
              </a:rPr>
              <a:t>3</a:t>
            </a:r>
          </a:p>
        </p:txBody>
      </p:sp>
      <p:sp>
        <p:nvSpPr>
          <p:cNvPr id="211" name="Rectangle 209"/>
          <p:cNvSpPr>
            <a:spLocks noChangeArrowheads="1"/>
          </p:cNvSpPr>
          <p:nvPr/>
        </p:nvSpPr>
        <p:spPr bwMode="auto">
          <a:xfrm>
            <a:off x="5638800" y="5156200"/>
            <a:ext cx="293688"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a:latin typeface="CG Times (W1)" charset="0"/>
              </a:rPr>
              <a:t>4</a:t>
            </a:r>
          </a:p>
        </p:txBody>
      </p:sp>
      <p:sp>
        <p:nvSpPr>
          <p:cNvPr id="212" name="Rectangle 210"/>
          <p:cNvSpPr>
            <a:spLocks noChangeArrowheads="1"/>
          </p:cNvSpPr>
          <p:nvPr/>
        </p:nvSpPr>
        <p:spPr bwMode="auto">
          <a:xfrm>
            <a:off x="6630988" y="5156200"/>
            <a:ext cx="293687"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a:latin typeface="CG Times (W1)" charset="0"/>
              </a:rPr>
              <a:t>5</a:t>
            </a:r>
          </a:p>
        </p:txBody>
      </p:sp>
      <p:sp>
        <p:nvSpPr>
          <p:cNvPr id="213" name="Rectangle 211"/>
          <p:cNvSpPr>
            <a:spLocks noChangeArrowheads="1"/>
          </p:cNvSpPr>
          <p:nvPr/>
        </p:nvSpPr>
        <p:spPr bwMode="auto">
          <a:xfrm>
            <a:off x="7624763" y="5156200"/>
            <a:ext cx="293687"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a:latin typeface="CG Times (W1)" charset="0"/>
              </a:rPr>
              <a:t>6</a:t>
            </a:r>
          </a:p>
        </p:txBody>
      </p:sp>
      <p:sp>
        <p:nvSpPr>
          <p:cNvPr id="214" name="Rectangle 212"/>
          <p:cNvSpPr>
            <a:spLocks noChangeArrowheads="1"/>
          </p:cNvSpPr>
          <p:nvPr/>
        </p:nvSpPr>
        <p:spPr bwMode="auto">
          <a:xfrm>
            <a:off x="5486400" y="4602163"/>
            <a:ext cx="2095500" cy="363537"/>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b="1">
                <a:latin typeface="Times New Roman" pitchFamily="-111" charset="0"/>
              </a:rPr>
              <a:t>R</a:t>
            </a:r>
            <a:r>
              <a:rPr lang="en-US" b="1" baseline="30000">
                <a:latin typeface="Times New Roman" pitchFamily="-111" charset="0"/>
              </a:rPr>
              <a:t>2</a:t>
            </a:r>
            <a:r>
              <a:rPr lang="en-US" b="1">
                <a:latin typeface="Times New Roman" pitchFamily="-111" charset="0"/>
              </a:rPr>
              <a:t>=0.92, P&lt;&lt;0.0001</a:t>
            </a:r>
          </a:p>
        </p:txBody>
      </p:sp>
      <p:sp>
        <p:nvSpPr>
          <p:cNvPr id="215" name="Rectangle 213"/>
          <p:cNvSpPr>
            <a:spLocks noChangeArrowheads="1"/>
          </p:cNvSpPr>
          <p:nvPr/>
        </p:nvSpPr>
        <p:spPr bwMode="auto">
          <a:xfrm rot="20160000">
            <a:off x="5972175" y="2198688"/>
            <a:ext cx="976313" cy="393700"/>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2000" b="1">
                <a:latin typeface="Times New Roman" pitchFamily="-111" charset="0"/>
              </a:rPr>
              <a:t>1:1 line</a:t>
            </a:r>
          </a:p>
        </p:txBody>
      </p:sp>
      <p:sp>
        <p:nvSpPr>
          <p:cNvPr id="216" name="Text Box 214"/>
          <p:cNvSpPr txBox="1">
            <a:spLocks noChangeArrowheads="1"/>
          </p:cNvSpPr>
          <p:nvPr/>
        </p:nvSpPr>
        <p:spPr bwMode="auto">
          <a:xfrm>
            <a:off x="1054100" y="381000"/>
            <a:ext cx="7099300" cy="822325"/>
          </a:xfrm>
          <a:prstGeom prst="rect">
            <a:avLst/>
          </a:prstGeom>
          <a:noFill/>
          <a:ln w="9525">
            <a:noFill/>
            <a:miter lim="800000"/>
            <a:headEnd/>
            <a:tailEnd/>
          </a:ln>
          <a:effectLst/>
        </p:spPr>
        <p:txBody>
          <a:bodyPr wrap="none">
            <a:prstTxWarp prst="textNoShape">
              <a:avLst/>
            </a:prstTxWarp>
            <a:spAutoFit/>
          </a:bodyPr>
          <a:lstStyle/>
          <a:p>
            <a:pPr algn="ctr"/>
            <a:r>
              <a:rPr lang="en-US" sz="2400" b="1"/>
              <a:t>Predicting oxygen evolution from fluorescence </a:t>
            </a:r>
          </a:p>
          <a:p>
            <a:pPr algn="ctr"/>
            <a:r>
              <a:rPr lang="en-US" sz="2400" b="1"/>
              <a:t>(model assuming FII = 0.5)</a:t>
            </a: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8" name="Picture 4"/>
          <p:cNvPicPr>
            <a:picLocks noChangeAspect="1" noChangeArrowheads="1"/>
          </p:cNvPicPr>
          <p:nvPr/>
        </p:nvPicPr>
        <p:blipFill>
          <a:blip r:embed="rId2"/>
          <a:srcRect/>
          <a:stretch>
            <a:fillRect/>
          </a:stretch>
        </p:blipFill>
        <p:spPr bwMode="auto">
          <a:xfrm>
            <a:off x="533400" y="1676400"/>
            <a:ext cx="3733800" cy="3378200"/>
          </a:xfrm>
          <a:prstGeom prst="rect">
            <a:avLst/>
          </a:prstGeom>
          <a:noFill/>
          <a:ln w="9525">
            <a:noFill/>
            <a:miter lim="800000"/>
            <a:headEnd/>
            <a:tailEnd/>
          </a:ln>
          <a:effectLst/>
        </p:spPr>
      </p:pic>
      <p:pic>
        <p:nvPicPr>
          <p:cNvPr id="303109" name="Picture 5"/>
          <p:cNvPicPr>
            <a:picLocks noChangeAspect="1" noChangeArrowheads="1"/>
          </p:cNvPicPr>
          <p:nvPr/>
        </p:nvPicPr>
        <p:blipFill>
          <a:blip r:embed="rId3"/>
          <a:srcRect/>
          <a:stretch>
            <a:fillRect/>
          </a:stretch>
        </p:blipFill>
        <p:spPr bwMode="auto">
          <a:xfrm>
            <a:off x="4191000" y="838200"/>
            <a:ext cx="4724400" cy="4586288"/>
          </a:xfrm>
          <a:prstGeom prst="rect">
            <a:avLst/>
          </a:prstGeom>
          <a:noFill/>
          <a:ln w="9525">
            <a:noFill/>
            <a:miter lim="800000"/>
            <a:headEnd/>
            <a:tailEnd/>
          </a:ln>
          <a:effectLst/>
        </p:spPr>
      </p:pic>
      <p:sp>
        <p:nvSpPr>
          <p:cNvPr id="303110" name="Text Box 6"/>
          <p:cNvSpPr txBox="1">
            <a:spLocks noChangeArrowheads="1"/>
          </p:cNvSpPr>
          <p:nvPr/>
        </p:nvSpPr>
        <p:spPr bwMode="auto">
          <a:xfrm>
            <a:off x="365125" y="6134100"/>
            <a:ext cx="2166938" cy="274638"/>
          </a:xfrm>
          <a:prstGeom prst="rect">
            <a:avLst/>
          </a:prstGeom>
          <a:noFill/>
          <a:ln w="9525">
            <a:noFill/>
            <a:miter lim="800000"/>
            <a:headEnd/>
            <a:tailEnd/>
          </a:ln>
          <a:effectLst/>
        </p:spPr>
        <p:txBody>
          <a:bodyPr wrap="none">
            <a:prstTxWarp prst="textNoShape">
              <a:avLst/>
            </a:prstTxWarp>
            <a:spAutoFit/>
          </a:bodyPr>
          <a:lstStyle/>
          <a:p>
            <a:r>
              <a:rPr lang="en-US" sz="1200"/>
              <a:t>From Jassby and Platt 1976</a:t>
            </a:r>
          </a:p>
        </p:txBody>
      </p:sp>
      <p:sp>
        <p:nvSpPr>
          <p:cNvPr id="303111" name="Text Box 7"/>
          <p:cNvSpPr txBox="1">
            <a:spLocks noChangeArrowheads="1"/>
          </p:cNvSpPr>
          <p:nvPr/>
        </p:nvSpPr>
        <p:spPr bwMode="auto">
          <a:xfrm>
            <a:off x="2273300" y="274638"/>
            <a:ext cx="4127500" cy="457200"/>
          </a:xfrm>
          <a:prstGeom prst="rect">
            <a:avLst/>
          </a:prstGeom>
          <a:noFill/>
          <a:ln w="9525">
            <a:noFill/>
            <a:miter lim="800000"/>
            <a:headEnd/>
            <a:tailEnd/>
          </a:ln>
          <a:effectLst/>
        </p:spPr>
        <p:txBody>
          <a:bodyPr wrap="none">
            <a:prstTxWarp prst="textNoShape">
              <a:avLst/>
            </a:prstTxWarp>
            <a:spAutoFit/>
          </a:bodyPr>
          <a:lstStyle/>
          <a:p>
            <a:r>
              <a:rPr lang="en-US" sz="2400" b="1"/>
              <a:t>Is a cell a puddle or lake?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2763044" y="1130301"/>
            <a:ext cx="1066800" cy="3016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sz="1400">
                <a:latin typeface="Arial" charset="0"/>
              </a:rPr>
              <a:t>                  </a:t>
            </a:r>
          </a:p>
        </p:txBody>
      </p:sp>
      <p:sp>
        <p:nvSpPr>
          <p:cNvPr id="4" name="Rectangle 4"/>
          <p:cNvSpPr>
            <a:spLocks noChangeArrowheads="1"/>
          </p:cNvSpPr>
          <p:nvPr/>
        </p:nvSpPr>
        <p:spPr bwMode="auto">
          <a:xfrm>
            <a:off x="3583782" y="1130301"/>
            <a:ext cx="328612" cy="3016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sz="1400" b="1">
                <a:latin typeface="Arial" charset="0"/>
              </a:rPr>
              <a:t>   </a:t>
            </a:r>
          </a:p>
        </p:txBody>
      </p:sp>
      <p:sp>
        <p:nvSpPr>
          <p:cNvPr id="5" name="Rectangle 5"/>
          <p:cNvSpPr>
            <a:spLocks noChangeArrowheads="1"/>
          </p:cNvSpPr>
          <p:nvPr/>
        </p:nvSpPr>
        <p:spPr bwMode="auto">
          <a:xfrm>
            <a:off x="3494882" y="977901"/>
            <a:ext cx="2787650" cy="4540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sz="2400" b="1">
                <a:effectLst>
                  <a:outerShdw blurRad="38100" dist="38100" dir="2700000" algn="tl">
                    <a:srgbClr val="DDDDDD"/>
                  </a:outerShdw>
                </a:effectLst>
                <a:latin typeface="Arial" charset="0"/>
              </a:rPr>
              <a:t>Chl-specific alpha</a:t>
            </a:r>
          </a:p>
        </p:txBody>
      </p:sp>
      <p:sp>
        <p:nvSpPr>
          <p:cNvPr id="6" name="Rectangle 6"/>
          <p:cNvSpPr>
            <a:spLocks noChangeArrowheads="1"/>
          </p:cNvSpPr>
          <p:nvPr/>
        </p:nvSpPr>
        <p:spPr bwMode="auto">
          <a:xfrm>
            <a:off x="5591969" y="1084263"/>
            <a:ext cx="244475" cy="3635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b="1">
                <a:latin typeface="Arial" charset="0"/>
              </a:rPr>
              <a:t> </a:t>
            </a:r>
          </a:p>
        </p:txBody>
      </p:sp>
      <p:sp>
        <p:nvSpPr>
          <p:cNvPr id="7" name="Rectangle 7"/>
          <p:cNvSpPr>
            <a:spLocks noChangeArrowheads="1"/>
          </p:cNvSpPr>
          <p:nvPr/>
        </p:nvSpPr>
        <p:spPr bwMode="auto">
          <a:xfrm>
            <a:off x="5655469" y="1130301"/>
            <a:ext cx="230188" cy="3016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sz="1400">
                <a:latin typeface="Arial" charset="0"/>
              </a:rPr>
              <a:t> </a:t>
            </a:r>
          </a:p>
        </p:txBody>
      </p:sp>
      <p:sp>
        <p:nvSpPr>
          <p:cNvPr id="8" name="Freeform 8"/>
          <p:cNvSpPr>
            <a:spLocks/>
          </p:cNvSpPr>
          <p:nvPr/>
        </p:nvSpPr>
        <p:spPr bwMode="auto">
          <a:xfrm>
            <a:off x="4568032" y="2130426"/>
            <a:ext cx="2392362" cy="3005137"/>
          </a:xfrm>
          <a:custGeom>
            <a:avLst/>
            <a:gdLst>
              <a:gd name="T0" fmla="*/ 98 w 1695"/>
              <a:gd name="T1" fmla="*/ 18 h 1893"/>
              <a:gd name="T2" fmla="*/ 272 w 1695"/>
              <a:gd name="T3" fmla="*/ 36 h 1893"/>
              <a:gd name="T4" fmla="*/ 524 w 1695"/>
              <a:gd name="T5" fmla="*/ 78 h 1893"/>
              <a:gd name="T6" fmla="*/ 673 w 1695"/>
              <a:gd name="T7" fmla="*/ 108 h 1893"/>
              <a:gd name="T8" fmla="*/ 816 w 1695"/>
              <a:gd name="T9" fmla="*/ 157 h 1893"/>
              <a:gd name="T10" fmla="*/ 931 w 1695"/>
              <a:gd name="T11" fmla="*/ 253 h 1893"/>
              <a:gd name="T12" fmla="*/ 950 w 1695"/>
              <a:gd name="T13" fmla="*/ 386 h 1893"/>
              <a:gd name="T14" fmla="*/ 841 w 1695"/>
              <a:gd name="T15" fmla="*/ 500 h 1893"/>
              <a:gd name="T16" fmla="*/ 673 w 1695"/>
              <a:gd name="T17" fmla="*/ 651 h 1893"/>
              <a:gd name="T18" fmla="*/ 595 w 1695"/>
              <a:gd name="T19" fmla="*/ 832 h 1893"/>
              <a:gd name="T20" fmla="*/ 569 w 1695"/>
              <a:gd name="T21" fmla="*/ 1073 h 1893"/>
              <a:gd name="T22" fmla="*/ 557 w 1695"/>
              <a:gd name="T23" fmla="*/ 1169 h 1893"/>
              <a:gd name="T24" fmla="*/ 550 w 1695"/>
              <a:gd name="T25" fmla="*/ 1446 h 1893"/>
              <a:gd name="T26" fmla="*/ 543 w 1695"/>
              <a:gd name="T27" fmla="*/ 1832 h 1893"/>
              <a:gd name="T28" fmla="*/ 550 w 1695"/>
              <a:gd name="T29" fmla="*/ 1892 h 1893"/>
              <a:gd name="T30" fmla="*/ 1390 w 1695"/>
              <a:gd name="T31" fmla="*/ 1832 h 1893"/>
              <a:gd name="T32" fmla="*/ 1378 w 1695"/>
              <a:gd name="T33" fmla="*/ 1706 h 1893"/>
              <a:gd name="T34" fmla="*/ 1371 w 1695"/>
              <a:gd name="T35" fmla="*/ 1591 h 1893"/>
              <a:gd name="T36" fmla="*/ 1364 w 1695"/>
              <a:gd name="T37" fmla="*/ 1464 h 1893"/>
              <a:gd name="T38" fmla="*/ 1358 w 1695"/>
              <a:gd name="T39" fmla="*/ 1356 h 1893"/>
              <a:gd name="T40" fmla="*/ 1352 w 1695"/>
              <a:gd name="T41" fmla="*/ 1235 h 1893"/>
              <a:gd name="T42" fmla="*/ 1345 w 1695"/>
              <a:gd name="T43" fmla="*/ 988 h 1893"/>
              <a:gd name="T44" fmla="*/ 1371 w 1695"/>
              <a:gd name="T45" fmla="*/ 747 h 1893"/>
              <a:gd name="T46" fmla="*/ 1533 w 1695"/>
              <a:gd name="T47" fmla="*/ 542 h 1893"/>
              <a:gd name="T48" fmla="*/ 1688 w 1695"/>
              <a:gd name="T49" fmla="*/ 386 h 1893"/>
              <a:gd name="T50" fmla="*/ 1688 w 1695"/>
              <a:gd name="T51" fmla="*/ 319 h 1893"/>
              <a:gd name="T52" fmla="*/ 1616 w 1695"/>
              <a:gd name="T53" fmla="*/ 217 h 1893"/>
              <a:gd name="T54" fmla="*/ 1409 w 1695"/>
              <a:gd name="T55" fmla="*/ 132 h 1893"/>
              <a:gd name="T56" fmla="*/ 1345 w 1695"/>
              <a:gd name="T57" fmla="*/ 114 h 1893"/>
              <a:gd name="T58" fmla="*/ 1261 w 1695"/>
              <a:gd name="T59" fmla="*/ 96 h 1893"/>
              <a:gd name="T60" fmla="*/ 1138 w 1695"/>
              <a:gd name="T61" fmla="*/ 78 h 1893"/>
              <a:gd name="T62" fmla="*/ 1080 w 1695"/>
              <a:gd name="T63" fmla="*/ 60 h 1893"/>
              <a:gd name="T64" fmla="*/ 931 w 1695"/>
              <a:gd name="T65" fmla="*/ 48 h 1893"/>
              <a:gd name="T66" fmla="*/ 776 w 1695"/>
              <a:gd name="T67" fmla="*/ 30 h 1893"/>
              <a:gd name="T68" fmla="*/ 705 w 1695"/>
              <a:gd name="T69" fmla="*/ 18 h 1893"/>
              <a:gd name="T70" fmla="*/ 576 w 1695"/>
              <a:gd name="T71" fmla="*/ 12 h 1893"/>
              <a:gd name="T72" fmla="*/ 524 w 1695"/>
              <a:gd name="T73" fmla="*/ 0 h 1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95" h="1893">
                <a:moveTo>
                  <a:pt x="0" y="6"/>
                </a:moveTo>
                <a:lnTo>
                  <a:pt x="98" y="18"/>
                </a:lnTo>
                <a:lnTo>
                  <a:pt x="175" y="18"/>
                </a:lnTo>
                <a:lnTo>
                  <a:pt x="272" y="36"/>
                </a:lnTo>
                <a:lnTo>
                  <a:pt x="376" y="48"/>
                </a:lnTo>
                <a:lnTo>
                  <a:pt x="524" y="78"/>
                </a:lnTo>
                <a:lnTo>
                  <a:pt x="614" y="96"/>
                </a:lnTo>
                <a:lnTo>
                  <a:pt x="673" y="108"/>
                </a:lnTo>
                <a:lnTo>
                  <a:pt x="764" y="132"/>
                </a:lnTo>
                <a:lnTo>
                  <a:pt x="816" y="157"/>
                </a:lnTo>
                <a:lnTo>
                  <a:pt x="886" y="199"/>
                </a:lnTo>
                <a:lnTo>
                  <a:pt x="931" y="253"/>
                </a:lnTo>
                <a:lnTo>
                  <a:pt x="964" y="331"/>
                </a:lnTo>
                <a:lnTo>
                  <a:pt x="950" y="386"/>
                </a:lnTo>
                <a:lnTo>
                  <a:pt x="931" y="422"/>
                </a:lnTo>
                <a:lnTo>
                  <a:pt x="841" y="500"/>
                </a:lnTo>
                <a:lnTo>
                  <a:pt x="750" y="572"/>
                </a:lnTo>
                <a:lnTo>
                  <a:pt x="673" y="651"/>
                </a:lnTo>
                <a:lnTo>
                  <a:pt x="634" y="729"/>
                </a:lnTo>
                <a:lnTo>
                  <a:pt x="595" y="832"/>
                </a:lnTo>
                <a:lnTo>
                  <a:pt x="576" y="922"/>
                </a:lnTo>
                <a:lnTo>
                  <a:pt x="569" y="1073"/>
                </a:lnTo>
                <a:lnTo>
                  <a:pt x="562" y="1145"/>
                </a:lnTo>
                <a:lnTo>
                  <a:pt x="557" y="1169"/>
                </a:lnTo>
                <a:lnTo>
                  <a:pt x="550" y="1284"/>
                </a:lnTo>
                <a:lnTo>
                  <a:pt x="550" y="1446"/>
                </a:lnTo>
                <a:lnTo>
                  <a:pt x="543" y="1477"/>
                </a:lnTo>
                <a:lnTo>
                  <a:pt x="543" y="1832"/>
                </a:lnTo>
                <a:lnTo>
                  <a:pt x="550" y="1868"/>
                </a:lnTo>
                <a:lnTo>
                  <a:pt x="550" y="1892"/>
                </a:lnTo>
                <a:lnTo>
                  <a:pt x="1390" y="1892"/>
                </a:lnTo>
                <a:lnTo>
                  <a:pt x="1390" y="1832"/>
                </a:lnTo>
                <a:lnTo>
                  <a:pt x="1378" y="1790"/>
                </a:lnTo>
                <a:lnTo>
                  <a:pt x="1378" y="1706"/>
                </a:lnTo>
                <a:lnTo>
                  <a:pt x="1371" y="1675"/>
                </a:lnTo>
                <a:lnTo>
                  <a:pt x="1371" y="1591"/>
                </a:lnTo>
                <a:lnTo>
                  <a:pt x="1364" y="1561"/>
                </a:lnTo>
                <a:lnTo>
                  <a:pt x="1364" y="1464"/>
                </a:lnTo>
                <a:lnTo>
                  <a:pt x="1358" y="1428"/>
                </a:lnTo>
                <a:lnTo>
                  <a:pt x="1358" y="1356"/>
                </a:lnTo>
                <a:lnTo>
                  <a:pt x="1352" y="1320"/>
                </a:lnTo>
                <a:lnTo>
                  <a:pt x="1352" y="1235"/>
                </a:lnTo>
                <a:lnTo>
                  <a:pt x="1352" y="1067"/>
                </a:lnTo>
                <a:lnTo>
                  <a:pt x="1345" y="988"/>
                </a:lnTo>
                <a:lnTo>
                  <a:pt x="1345" y="844"/>
                </a:lnTo>
                <a:lnTo>
                  <a:pt x="1371" y="747"/>
                </a:lnTo>
                <a:lnTo>
                  <a:pt x="1430" y="639"/>
                </a:lnTo>
                <a:lnTo>
                  <a:pt x="1533" y="542"/>
                </a:lnTo>
                <a:lnTo>
                  <a:pt x="1663" y="428"/>
                </a:lnTo>
                <a:lnTo>
                  <a:pt x="1688" y="386"/>
                </a:lnTo>
                <a:lnTo>
                  <a:pt x="1694" y="349"/>
                </a:lnTo>
                <a:lnTo>
                  <a:pt x="1688" y="319"/>
                </a:lnTo>
                <a:lnTo>
                  <a:pt x="1675" y="277"/>
                </a:lnTo>
                <a:lnTo>
                  <a:pt x="1616" y="217"/>
                </a:lnTo>
                <a:lnTo>
                  <a:pt x="1526" y="163"/>
                </a:lnTo>
                <a:lnTo>
                  <a:pt x="1409" y="132"/>
                </a:lnTo>
                <a:lnTo>
                  <a:pt x="1384" y="120"/>
                </a:lnTo>
                <a:lnTo>
                  <a:pt x="1345" y="114"/>
                </a:lnTo>
                <a:lnTo>
                  <a:pt x="1306" y="102"/>
                </a:lnTo>
                <a:lnTo>
                  <a:pt x="1261" y="96"/>
                </a:lnTo>
                <a:lnTo>
                  <a:pt x="1157" y="84"/>
                </a:lnTo>
                <a:lnTo>
                  <a:pt x="1138" y="78"/>
                </a:lnTo>
                <a:lnTo>
                  <a:pt x="1112" y="72"/>
                </a:lnTo>
                <a:lnTo>
                  <a:pt x="1080" y="60"/>
                </a:lnTo>
                <a:lnTo>
                  <a:pt x="1028" y="54"/>
                </a:lnTo>
                <a:lnTo>
                  <a:pt x="931" y="48"/>
                </a:lnTo>
                <a:lnTo>
                  <a:pt x="847" y="36"/>
                </a:lnTo>
                <a:lnTo>
                  <a:pt x="776" y="30"/>
                </a:lnTo>
                <a:lnTo>
                  <a:pt x="718" y="30"/>
                </a:lnTo>
                <a:lnTo>
                  <a:pt x="705" y="18"/>
                </a:lnTo>
                <a:lnTo>
                  <a:pt x="640" y="12"/>
                </a:lnTo>
                <a:lnTo>
                  <a:pt x="576" y="12"/>
                </a:lnTo>
                <a:lnTo>
                  <a:pt x="557" y="6"/>
                </a:lnTo>
                <a:lnTo>
                  <a:pt x="524" y="0"/>
                </a:lnTo>
                <a:lnTo>
                  <a:pt x="0" y="6"/>
                </a:lnTo>
              </a:path>
            </a:pathLst>
          </a:custGeom>
          <a:solidFill>
            <a:srgbClr val="E5405D"/>
          </a:solidFill>
          <a:ln w="12700" cap="rnd"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 name="Rectangle 9"/>
          <p:cNvSpPr>
            <a:spLocks noChangeArrowheads="1"/>
          </p:cNvSpPr>
          <p:nvPr/>
        </p:nvSpPr>
        <p:spPr bwMode="auto">
          <a:xfrm>
            <a:off x="4109244" y="2146301"/>
            <a:ext cx="434975" cy="2990850"/>
          </a:xfrm>
          <a:prstGeom prst="rect">
            <a:avLst/>
          </a:prstGeom>
          <a:solidFill>
            <a:srgbClr val="C1CEFF"/>
          </a:solidFill>
          <a:ln w="1270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 name="Freeform 10"/>
          <p:cNvSpPr>
            <a:spLocks/>
          </p:cNvSpPr>
          <p:nvPr/>
        </p:nvSpPr>
        <p:spPr bwMode="auto">
          <a:xfrm>
            <a:off x="4112419" y="2139951"/>
            <a:ext cx="430213" cy="747712"/>
          </a:xfrm>
          <a:custGeom>
            <a:avLst/>
            <a:gdLst>
              <a:gd name="T0" fmla="*/ 0 w 305"/>
              <a:gd name="T1" fmla="*/ 0 h 471"/>
              <a:gd name="T2" fmla="*/ 304 w 305"/>
              <a:gd name="T3" fmla="*/ 0 h 471"/>
              <a:gd name="T4" fmla="*/ 304 w 305"/>
              <a:gd name="T5" fmla="*/ 470 h 471"/>
              <a:gd name="T6" fmla="*/ 0 w 305"/>
              <a:gd name="T7" fmla="*/ 470 h 471"/>
              <a:gd name="T8" fmla="*/ 0 w 305"/>
              <a:gd name="T9" fmla="*/ 0 h 471"/>
            </a:gdLst>
            <a:ahLst/>
            <a:cxnLst>
              <a:cxn ang="0">
                <a:pos x="T0" y="T1"/>
              </a:cxn>
              <a:cxn ang="0">
                <a:pos x="T2" y="T3"/>
              </a:cxn>
              <a:cxn ang="0">
                <a:pos x="T4" y="T5"/>
              </a:cxn>
              <a:cxn ang="0">
                <a:pos x="T6" y="T7"/>
              </a:cxn>
              <a:cxn ang="0">
                <a:pos x="T8" y="T9"/>
              </a:cxn>
            </a:cxnLst>
            <a:rect l="0" t="0" r="r" b="b"/>
            <a:pathLst>
              <a:path w="305" h="471">
                <a:moveTo>
                  <a:pt x="0" y="0"/>
                </a:moveTo>
                <a:lnTo>
                  <a:pt x="304" y="0"/>
                </a:lnTo>
                <a:lnTo>
                  <a:pt x="304" y="470"/>
                </a:lnTo>
                <a:lnTo>
                  <a:pt x="0" y="470"/>
                </a:lnTo>
                <a:lnTo>
                  <a:pt x="0" y="0"/>
                </a:lnTo>
              </a:path>
            </a:pathLst>
          </a:custGeom>
          <a:solidFill>
            <a:srgbClr val="FFFF9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 name="Freeform 11"/>
          <p:cNvSpPr>
            <a:spLocks/>
          </p:cNvSpPr>
          <p:nvPr/>
        </p:nvSpPr>
        <p:spPr bwMode="auto">
          <a:xfrm>
            <a:off x="4112419" y="2139951"/>
            <a:ext cx="430213" cy="747712"/>
          </a:xfrm>
          <a:custGeom>
            <a:avLst/>
            <a:gdLst>
              <a:gd name="T0" fmla="*/ 0 w 305"/>
              <a:gd name="T1" fmla="*/ 0 h 471"/>
              <a:gd name="T2" fmla="*/ 304 w 305"/>
              <a:gd name="T3" fmla="*/ 0 h 471"/>
              <a:gd name="T4" fmla="*/ 304 w 305"/>
              <a:gd name="T5" fmla="*/ 470 h 471"/>
              <a:gd name="T6" fmla="*/ 0 w 305"/>
              <a:gd name="T7" fmla="*/ 470 h 471"/>
              <a:gd name="T8" fmla="*/ 0 w 305"/>
              <a:gd name="T9" fmla="*/ 0 h 471"/>
              <a:gd name="T10" fmla="*/ 7 w 305"/>
              <a:gd name="T11" fmla="*/ 6 h 471"/>
              <a:gd name="T12" fmla="*/ 297 w 305"/>
              <a:gd name="T13" fmla="*/ 6 h 471"/>
              <a:gd name="T14" fmla="*/ 297 w 305"/>
              <a:gd name="T15" fmla="*/ 464 h 471"/>
              <a:gd name="T16" fmla="*/ 7 w 305"/>
              <a:gd name="T17" fmla="*/ 464 h 471"/>
              <a:gd name="T18" fmla="*/ 7 w 305"/>
              <a:gd name="T19" fmla="*/ 6 h 471"/>
              <a:gd name="T20" fmla="*/ 0 w 305"/>
              <a:gd name="T21" fmla="*/ 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71">
                <a:moveTo>
                  <a:pt x="0" y="0"/>
                </a:moveTo>
                <a:lnTo>
                  <a:pt x="304" y="0"/>
                </a:lnTo>
                <a:lnTo>
                  <a:pt x="304" y="470"/>
                </a:lnTo>
                <a:lnTo>
                  <a:pt x="0" y="470"/>
                </a:lnTo>
                <a:lnTo>
                  <a:pt x="0" y="0"/>
                </a:lnTo>
                <a:lnTo>
                  <a:pt x="7" y="6"/>
                </a:lnTo>
                <a:lnTo>
                  <a:pt x="297" y="6"/>
                </a:lnTo>
                <a:lnTo>
                  <a:pt x="297" y="464"/>
                </a:lnTo>
                <a:lnTo>
                  <a:pt x="7" y="464"/>
                </a:lnTo>
                <a:lnTo>
                  <a:pt x="7" y="6"/>
                </a:lnTo>
                <a:lnTo>
                  <a:pt x="0" y="0"/>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2" name="Line 12"/>
          <p:cNvSpPr>
            <a:spLocks noChangeShapeType="1"/>
          </p:cNvSpPr>
          <p:nvPr/>
        </p:nvSpPr>
        <p:spPr bwMode="auto">
          <a:xfrm>
            <a:off x="2286794" y="2139951"/>
            <a:ext cx="825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 name="Line 13"/>
          <p:cNvSpPr>
            <a:spLocks noChangeShapeType="1"/>
          </p:cNvSpPr>
          <p:nvPr/>
        </p:nvSpPr>
        <p:spPr bwMode="auto">
          <a:xfrm>
            <a:off x="2286794" y="3335338"/>
            <a:ext cx="825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 name="Line 14"/>
          <p:cNvSpPr>
            <a:spLocks noChangeShapeType="1"/>
          </p:cNvSpPr>
          <p:nvPr/>
        </p:nvSpPr>
        <p:spPr bwMode="auto">
          <a:xfrm>
            <a:off x="2286794" y="3929063"/>
            <a:ext cx="825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 name="Line 15"/>
          <p:cNvSpPr>
            <a:spLocks noChangeShapeType="1"/>
          </p:cNvSpPr>
          <p:nvPr/>
        </p:nvSpPr>
        <p:spPr bwMode="auto">
          <a:xfrm>
            <a:off x="2286794" y="4532313"/>
            <a:ext cx="825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 name="Line 16"/>
          <p:cNvSpPr>
            <a:spLocks noChangeShapeType="1"/>
          </p:cNvSpPr>
          <p:nvPr/>
        </p:nvSpPr>
        <p:spPr bwMode="auto">
          <a:xfrm>
            <a:off x="2286794" y="5124451"/>
            <a:ext cx="825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 name="Line 17"/>
          <p:cNvSpPr>
            <a:spLocks noChangeShapeType="1"/>
          </p:cNvSpPr>
          <p:nvPr/>
        </p:nvSpPr>
        <p:spPr bwMode="auto">
          <a:xfrm flipV="1">
            <a:off x="3145632" y="2101851"/>
            <a:ext cx="0" cy="857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 name="Line 18"/>
          <p:cNvSpPr>
            <a:spLocks noChangeShapeType="1"/>
          </p:cNvSpPr>
          <p:nvPr/>
        </p:nvSpPr>
        <p:spPr bwMode="auto">
          <a:xfrm flipV="1">
            <a:off x="3966369" y="2101851"/>
            <a:ext cx="0" cy="857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 name="Line 19"/>
          <p:cNvSpPr>
            <a:spLocks noChangeShapeType="1"/>
          </p:cNvSpPr>
          <p:nvPr/>
        </p:nvSpPr>
        <p:spPr bwMode="auto">
          <a:xfrm flipV="1">
            <a:off x="5617369" y="2101851"/>
            <a:ext cx="0" cy="857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 name="Freeform 20"/>
          <p:cNvSpPr>
            <a:spLocks/>
          </p:cNvSpPr>
          <p:nvPr/>
        </p:nvSpPr>
        <p:spPr bwMode="auto">
          <a:xfrm>
            <a:off x="4696619" y="2139951"/>
            <a:ext cx="2255838" cy="890587"/>
          </a:xfrm>
          <a:custGeom>
            <a:avLst/>
            <a:gdLst>
              <a:gd name="T0" fmla="*/ 0 w 1598"/>
              <a:gd name="T1" fmla="*/ 6 h 561"/>
              <a:gd name="T2" fmla="*/ 304 w 1598"/>
              <a:gd name="T3" fmla="*/ 42 h 561"/>
              <a:gd name="T4" fmla="*/ 471 w 1598"/>
              <a:gd name="T5" fmla="*/ 78 h 561"/>
              <a:gd name="T6" fmla="*/ 575 w 1598"/>
              <a:gd name="T7" fmla="*/ 96 h 561"/>
              <a:gd name="T8" fmla="*/ 737 w 1598"/>
              <a:gd name="T9" fmla="*/ 151 h 561"/>
              <a:gd name="T10" fmla="*/ 802 w 1598"/>
              <a:gd name="T11" fmla="*/ 187 h 561"/>
              <a:gd name="T12" fmla="*/ 847 w 1598"/>
              <a:gd name="T13" fmla="*/ 241 h 561"/>
              <a:gd name="T14" fmla="*/ 873 w 1598"/>
              <a:gd name="T15" fmla="*/ 331 h 561"/>
              <a:gd name="T16" fmla="*/ 866 w 1598"/>
              <a:gd name="T17" fmla="*/ 374 h 561"/>
              <a:gd name="T18" fmla="*/ 847 w 1598"/>
              <a:gd name="T19" fmla="*/ 422 h 561"/>
              <a:gd name="T20" fmla="*/ 782 w 1598"/>
              <a:gd name="T21" fmla="*/ 476 h 561"/>
              <a:gd name="T22" fmla="*/ 737 w 1598"/>
              <a:gd name="T23" fmla="*/ 518 h 561"/>
              <a:gd name="T24" fmla="*/ 673 w 1598"/>
              <a:gd name="T25" fmla="*/ 560 h 561"/>
              <a:gd name="T26" fmla="*/ 1409 w 1598"/>
              <a:gd name="T27" fmla="*/ 560 h 561"/>
              <a:gd name="T28" fmla="*/ 1480 w 1598"/>
              <a:gd name="T29" fmla="*/ 488 h 561"/>
              <a:gd name="T30" fmla="*/ 1532 w 1598"/>
              <a:gd name="T31" fmla="*/ 452 h 561"/>
              <a:gd name="T32" fmla="*/ 1577 w 1598"/>
              <a:gd name="T33" fmla="*/ 410 h 561"/>
              <a:gd name="T34" fmla="*/ 1597 w 1598"/>
              <a:gd name="T35" fmla="*/ 368 h 561"/>
              <a:gd name="T36" fmla="*/ 1597 w 1598"/>
              <a:gd name="T37" fmla="*/ 343 h 561"/>
              <a:gd name="T38" fmla="*/ 1597 w 1598"/>
              <a:gd name="T39" fmla="*/ 325 h 561"/>
              <a:gd name="T40" fmla="*/ 1584 w 1598"/>
              <a:gd name="T41" fmla="*/ 289 h 561"/>
              <a:gd name="T42" fmla="*/ 1571 w 1598"/>
              <a:gd name="T43" fmla="*/ 265 h 561"/>
              <a:gd name="T44" fmla="*/ 1506 w 1598"/>
              <a:gd name="T45" fmla="*/ 205 h 561"/>
              <a:gd name="T46" fmla="*/ 1442 w 1598"/>
              <a:gd name="T47" fmla="*/ 169 h 561"/>
              <a:gd name="T48" fmla="*/ 1318 w 1598"/>
              <a:gd name="T49" fmla="*/ 126 h 561"/>
              <a:gd name="T50" fmla="*/ 1280 w 1598"/>
              <a:gd name="T51" fmla="*/ 114 h 561"/>
              <a:gd name="T52" fmla="*/ 1247 w 1598"/>
              <a:gd name="T53" fmla="*/ 108 h 561"/>
              <a:gd name="T54" fmla="*/ 1209 w 1598"/>
              <a:gd name="T55" fmla="*/ 96 h 561"/>
              <a:gd name="T56" fmla="*/ 1054 w 1598"/>
              <a:gd name="T57" fmla="*/ 78 h 561"/>
              <a:gd name="T58" fmla="*/ 989 w 1598"/>
              <a:gd name="T59" fmla="*/ 60 h 561"/>
              <a:gd name="T60" fmla="*/ 885 w 1598"/>
              <a:gd name="T61" fmla="*/ 48 h 561"/>
              <a:gd name="T62" fmla="*/ 795 w 1598"/>
              <a:gd name="T63" fmla="*/ 36 h 561"/>
              <a:gd name="T64" fmla="*/ 704 w 1598"/>
              <a:gd name="T65" fmla="*/ 30 h 561"/>
              <a:gd name="T66" fmla="*/ 614 w 1598"/>
              <a:gd name="T67" fmla="*/ 24 h 561"/>
              <a:gd name="T68" fmla="*/ 581 w 1598"/>
              <a:gd name="T69" fmla="*/ 12 h 561"/>
              <a:gd name="T70" fmla="*/ 523 w 1598"/>
              <a:gd name="T71" fmla="*/ 12 h 561"/>
              <a:gd name="T72" fmla="*/ 485 w 1598"/>
              <a:gd name="T73" fmla="*/ 12 h 561"/>
              <a:gd name="T74" fmla="*/ 459 w 1598"/>
              <a:gd name="T75" fmla="*/ 0 h 561"/>
              <a:gd name="T76" fmla="*/ 0 w 1598"/>
              <a:gd name="T77" fmla="*/ 6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98" h="561">
                <a:moveTo>
                  <a:pt x="0" y="6"/>
                </a:moveTo>
                <a:lnTo>
                  <a:pt x="304" y="42"/>
                </a:lnTo>
                <a:lnTo>
                  <a:pt x="471" y="78"/>
                </a:lnTo>
                <a:lnTo>
                  <a:pt x="575" y="96"/>
                </a:lnTo>
                <a:lnTo>
                  <a:pt x="737" y="151"/>
                </a:lnTo>
                <a:lnTo>
                  <a:pt x="802" y="187"/>
                </a:lnTo>
                <a:lnTo>
                  <a:pt x="847" y="241"/>
                </a:lnTo>
                <a:lnTo>
                  <a:pt x="873" y="331"/>
                </a:lnTo>
                <a:lnTo>
                  <a:pt x="866" y="374"/>
                </a:lnTo>
                <a:lnTo>
                  <a:pt x="847" y="422"/>
                </a:lnTo>
                <a:lnTo>
                  <a:pt x="782" y="476"/>
                </a:lnTo>
                <a:lnTo>
                  <a:pt x="737" y="518"/>
                </a:lnTo>
                <a:lnTo>
                  <a:pt x="673" y="560"/>
                </a:lnTo>
                <a:lnTo>
                  <a:pt x="1409" y="560"/>
                </a:lnTo>
                <a:lnTo>
                  <a:pt x="1480" y="488"/>
                </a:lnTo>
                <a:lnTo>
                  <a:pt x="1532" y="452"/>
                </a:lnTo>
                <a:lnTo>
                  <a:pt x="1577" y="410"/>
                </a:lnTo>
                <a:lnTo>
                  <a:pt x="1597" y="368"/>
                </a:lnTo>
                <a:lnTo>
                  <a:pt x="1597" y="343"/>
                </a:lnTo>
                <a:lnTo>
                  <a:pt x="1597" y="325"/>
                </a:lnTo>
                <a:lnTo>
                  <a:pt x="1584" y="289"/>
                </a:lnTo>
                <a:lnTo>
                  <a:pt x="1571" y="265"/>
                </a:lnTo>
                <a:lnTo>
                  <a:pt x="1506" y="205"/>
                </a:lnTo>
                <a:lnTo>
                  <a:pt x="1442" y="169"/>
                </a:lnTo>
                <a:lnTo>
                  <a:pt x="1318" y="126"/>
                </a:lnTo>
                <a:lnTo>
                  <a:pt x="1280" y="114"/>
                </a:lnTo>
                <a:lnTo>
                  <a:pt x="1247" y="108"/>
                </a:lnTo>
                <a:lnTo>
                  <a:pt x="1209" y="96"/>
                </a:lnTo>
                <a:lnTo>
                  <a:pt x="1054" y="78"/>
                </a:lnTo>
                <a:lnTo>
                  <a:pt x="989" y="60"/>
                </a:lnTo>
                <a:lnTo>
                  <a:pt x="885" y="48"/>
                </a:lnTo>
                <a:lnTo>
                  <a:pt x="795" y="36"/>
                </a:lnTo>
                <a:lnTo>
                  <a:pt x="704" y="30"/>
                </a:lnTo>
                <a:lnTo>
                  <a:pt x="614" y="24"/>
                </a:lnTo>
                <a:lnTo>
                  <a:pt x="581" y="12"/>
                </a:lnTo>
                <a:lnTo>
                  <a:pt x="523" y="12"/>
                </a:lnTo>
                <a:lnTo>
                  <a:pt x="485" y="12"/>
                </a:lnTo>
                <a:lnTo>
                  <a:pt x="459" y="0"/>
                </a:lnTo>
                <a:lnTo>
                  <a:pt x="0" y="6"/>
                </a:lnTo>
              </a:path>
            </a:pathLst>
          </a:custGeom>
          <a:solidFill>
            <a:srgbClr val="FFFF99"/>
          </a:solidFill>
          <a:ln w="12700" cap="rnd"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 name="Line 21"/>
          <p:cNvSpPr>
            <a:spLocks noChangeShapeType="1"/>
          </p:cNvSpPr>
          <p:nvPr/>
        </p:nvSpPr>
        <p:spPr bwMode="auto">
          <a:xfrm flipV="1">
            <a:off x="6439694" y="2101851"/>
            <a:ext cx="0" cy="857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 name="Line 22"/>
          <p:cNvSpPr>
            <a:spLocks noChangeShapeType="1"/>
          </p:cNvSpPr>
          <p:nvPr/>
        </p:nvSpPr>
        <p:spPr bwMode="auto">
          <a:xfrm flipV="1">
            <a:off x="7260432" y="2101851"/>
            <a:ext cx="0" cy="857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3" name="Line 23"/>
          <p:cNvSpPr>
            <a:spLocks noChangeShapeType="1"/>
          </p:cNvSpPr>
          <p:nvPr/>
        </p:nvSpPr>
        <p:spPr bwMode="auto">
          <a:xfrm>
            <a:off x="4321969" y="2139951"/>
            <a:ext cx="0" cy="28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 name="Line 24"/>
          <p:cNvSpPr>
            <a:spLocks noChangeShapeType="1"/>
          </p:cNvSpPr>
          <p:nvPr/>
        </p:nvSpPr>
        <p:spPr bwMode="auto">
          <a:xfrm>
            <a:off x="4321969" y="2168526"/>
            <a:ext cx="0" cy="28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5" name="Line 25"/>
          <p:cNvSpPr>
            <a:spLocks noChangeShapeType="1"/>
          </p:cNvSpPr>
          <p:nvPr/>
        </p:nvSpPr>
        <p:spPr bwMode="auto">
          <a:xfrm>
            <a:off x="4321969" y="2197101"/>
            <a:ext cx="0" cy="95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6" name="Line 26"/>
          <p:cNvSpPr>
            <a:spLocks noChangeShapeType="1"/>
          </p:cNvSpPr>
          <p:nvPr/>
        </p:nvSpPr>
        <p:spPr bwMode="auto">
          <a:xfrm>
            <a:off x="4321969" y="2244726"/>
            <a:ext cx="0" cy="19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7" name="Line 27"/>
          <p:cNvSpPr>
            <a:spLocks noChangeShapeType="1"/>
          </p:cNvSpPr>
          <p:nvPr/>
        </p:nvSpPr>
        <p:spPr bwMode="auto">
          <a:xfrm>
            <a:off x="4321969" y="2263776"/>
            <a:ext cx="0" cy="28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8" name="Line 28"/>
          <p:cNvSpPr>
            <a:spLocks noChangeShapeType="1"/>
          </p:cNvSpPr>
          <p:nvPr/>
        </p:nvSpPr>
        <p:spPr bwMode="auto">
          <a:xfrm>
            <a:off x="4321969" y="2292351"/>
            <a:ext cx="0" cy="19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 name="Line 29"/>
          <p:cNvSpPr>
            <a:spLocks noChangeShapeType="1"/>
          </p:cNvSpPr>
          <p:nvPr/>
        </p:nvSpPr>
        <p:spPr bwMode="auto">
          <a:xfrm>
            <a:off x="4321969" y="2349501"/>
            <a:ext cx="0" cy="3016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 name="Line 30"/>
          <p:cNvSpPr>
            <a:spLocks noChangeShapeType="1"/>
          </p:cNvSpPr>
          <p:nvPr/>
        </p:nvSpPr>
        <p:spPr bwMode="auto">
          <a:xfrm>
            <a:off x="4321969" y="2379663"/>
            <a:ext cx="0" cy="28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 name="Line 31"/>
          <p:cNvSpPr>
            <a:spLocks noChangeShapeType="1"/>
          </p:cNvSpPr>
          <p:nvPr/>
        </p:nvSpPr>
        <p:spPr bwMode="auto">
          <a:xfrm>
            <a:off x="4321969" y="2408238"/>
            <a:ext cx="0" cy="95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2" name="Line 32"/>
          <p:cNvSpPr>
            <a:spLocks noChangeShapeType="1"/>
          </p:cNvSpPr>
          <p:nvPr/>
        </p:nvSpPr>
        <p:spPr bwMode="auto">
          <a:xfrm>
            <a:off x="4321969" y="2455863"/>
            <a:ext cx="0" cy="19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 name="Line 33"/>
          <p:cNvSpPr>
            <a:spLocks noChangeShapeType="1"/>
          </p:cNvSpPr>
          <p:nvPr/>
        </p:nvSpPr>
        <p:spPr bwMode="auto">
          <a:xfrm>
            <a:off x="4321969" y="2474913"/>
            <a:ext cx="0" cy="19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4" name="Line 34"/>
          <p:cNvSpPr>
            <a:spLocks noChangeShapeType="1"/>
          </p:cNvSpPr>
          <p:nvPr/>
        </p:nvSpPr>
        <p:spPr bwMode="auto">
          <a:xfrm>
            <a:off x="4321969" y="2493963"/>
            <a:ext cx="0" cy="28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5" name="Line 35"/>
          <p:cNvSpPr>
            <a:spLocks noChangeShapeType="1"/>
          </p:cNvSpPr>
          <p:nvPr/>
        </p:nvSpPr>
        <p:spPr bwMode="auto">
          <a:xfrm>
            <a:off x="4321969" y="2560638"/>
            <a:ext cx="0" cy="28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 name="Line 36"/>
          <p:cNvSpPr>
            <a:spLocks noChangeShapeType="1"/>
          </p:cNvSpPr>
          <p:nvPr/>
        </p:nvSpPr>
        <p:spPr bwMode="auto">
          <a:xfrm>
            <a:off x="4321969" y="2589213"/>
            <a:ext cx="0" cy="28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 name="Line 37"/>
          <p:cNvSpPr>
            <a:spLocks noChangeShapeType="1"/>
          </p:cNvSpPr>
          <p:nvPr/>
        </p:nvSpPr>
        <p:spPr bwMode="auto">
          <a:xfrm>
            <a:off x="4321969" y="2617788"/>
            <a:ext cx="0" cy="95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8" name="Line 38"/>
          <p:cNvSpPr>
            <a:spLocks noChangeShapeType="1"/>
          </p:cNvSpPr>
          <p:nvPr/>
        </p:nvSpPr>
        <p:spPr bwMode="auto">
          <a:xfrm>
            <a:off x="4321969" y="2665413"/>
            <a:ext cx="0" cy="95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9" name="Line 39"/>
          <p:cNvSpPr>
            <a:spLocks noChangeShapeType="1"/>
          </p:cNvSpPr>
          <p:nvPr/>
        </p:nvSpPr>
        <p:spPr bwMode="auto">
          <a:xfrm>
            <a:off x="4321969" y="2674938"/>
            <a:ext cx="0" cy="28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0" name="Line 40"/>
          <p:cNvSpPr>
            <a:spLocks noChangeShapeType="1"/>
          </p:cNvSpPr>
          <p:nvPr/>
        </p:nvSpPr>
        <p:spPr bwMode="auto">
          <a:xfrm>
            <a:off x="4321969" y="2703513"/>
            <a:ext cx="0" cy="3016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1" name="Line 41"/>
          <p:cNvSpPr>
            <a:spLocks noChangeShapeType="1"/>
          </p:cNvSpPr>
          <p:nvPr/>
        </p:nvSpPr>
        <p:spPr bwMode="auto">
          <a:xfrm>
            <a:off x="4321969" y="2733676"/>
            <a:ext cx="0" cy="38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2" name="Line 42"/>
          <p:cNvSpPr>
            <a:spLocks noChangeShapeType="1"/>
          </p:cNvSpPr>
          <p:nvPr/>
        </p:nvSpPr>
        <p:spPr bwMode="auto">
          <a:xfrm>
            <a:off x="4321969" y="2771776"/>
            <a:ext cx="0" cy="28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3" name="Line 43"/>
          <p:cNvSpPr>
            <a:spLocks noChangeShapeType="1"/>
          </p:cNvSpPr>
          <p:nvPr/>
        </p:nvSpPr>
        <p:spPr bwMode="auto">
          <a:xfrm>
            <a:off x="4321969" y="2800351"/>
            <a:ext cx="0" cy="28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4" name="Line 44"/>
          <p:cNvSpPr>
            <a:spLocks noChangeShapeType="1"/>
          </p:cNvSpPr>
          <p:nvPr/>
        </p:nvSpPr>
        <p:spPr bwMode="auto">
          <a:xfrm>
            <a:off x="4321969" y="2828926"/>
            <a:ext cx="0" cy="28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5" name="Line 45"/>
          <p:cNvSpPr>
            <a:spLocks noChangeShapeType="1"/>
          </p:cNvSpPr>
          <p:nvPr/>
        </p:nvSpPr>
        <p:spPr bwMode="auto">
          <a:xfrm>
            <a:off x="4321969" y="2857501"/>
            <a:ext cx="0" cy="95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6" name="Line 46"/>
          <p:cNvSpPr>
            <a:spLocks noChangeShapeType="1"/>
          </p:cNvSpPr>
          <p:nvPr/>
        </p:nvSpPr>
        <p:spPr bwMode="auto">
          <a:xfrm>
            <a:off x="4321969" y="2905126"/>
            <a:ext cx="0" cy="19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7" name="Line 47"/>
          <p:cNvSpPr>
            <a:spLocks noChangeShapeType="1"/>
          </p:cNvSpPr>
          <p:nvPr/>
        </p:nvSpPr>
        <p:spPr bwMode="auto">
          <a:xfrm>
            <a:off x="4321969" y="2924176"/>
            <a:ext cx="0" cy="19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8" name="Line 48"/>
          <p:cNvSpPr>
            <a:spLocks noChangeShapeType="1"/>
          </p:cNvSpPr>
          <p:nvPr/>
        </p:nvSpPr>
        <p:spPr bwMode="auto">
          <a:xfrm>
            <a:off x="4321969" y="2943226"/>
            <a:ext cx="0" cy="28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9" name="Line 49"/>
          <p:cNvSpPr>
            <a:spLocks noChangeShapeType="1"/>
          </p:cNvSpPr>
          <p:nvPr/>
        </p:nvSpPr>
        <p:spPr bwMode="auto">
          <a:xfrm>
            <a:off x="4321969" y="3009901"/>
            <a:ext cx="0" cy="28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0" name="Line 50"/>
          <p:cNvSpPr>
            <a:spLocks noChangeShapeType="1"/>
          </p:cNvSpPr>
          <p:nvPr/>
        </p:nvSpPr>
        <p:spPr bwMode="auto">
          <a:xfrm>
            <a:off x="4321969" y="3038476"/>
            <a:ext cx="0" cy="3016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 name="Line 51"/>
          <p:cNvSpPr>
            <a:spLocks noChangeShapeType="1"/>
          </p:cNvSpPr>
          <p:nvPr/>
        </p:nvSpPr>
        <p:spPr bwMode="auto">
          <a:xfrm>
            <a:off x="4321969" y="3068638"/>
            <a:ext cx="0" cy="95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2" name="Line 52"/>
          <p:cNvSpPr>
            <a:spLocks noChangeShapeType="1"/>
          </p:cNvSpPr>
          <p:nvPr/>
        </p:nvSpPr>
        <p:spPr bwMode="auto">
          <a:xfrm>
            <a:off x="4321969" y="3116263"/>
            <a:ext cx="0" cy="95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3" name="Line 53"/>
          <p:cNvSpPr>
            <a:spLocks noChangeShapeType="1"/>
          </p:cNvSpPr>
          <p:nvPr/>
        </p:nvSpPr>
        <p:spPr bwMode="auto">
          <a:xfrm>
            <a:off x="4321969" y="3125788"/>
            <a:ext cx="0" cy="28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4" name="Line 54"/>
          <p:cNvSpPr>
            <a:spLocks noChangeShapeType="1"/>
          </p:cNvSpPr>
          <p:nvPr/>
        </p:nvSpPr>
        <p:spPr bwMode="auto">
          <a:xfrm>
            <a:off x="4321969" y="3154363"/>
            <a:ext cx="0" cy="28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5" name="Line 55"/>
          <p:cNvSpPr>
            <a:spLocks noChangeShapeType="1"/>
          </p:cNvSpPr>
          <p:nvPr/>
        </p:nvSpPr>
        <p:spPr bwMode="auto">
          <a:xfrm>
            <a:off x="4321969" y="3182938"/>
            <a:ext cx="0" cy="38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6" name="Line 56"/>
          <p:cNvSpPr>
            <a:spLocks noChangeShapeType="1"/>
          </p:cNvSpPr>
          <p:nvPr/>
        </p:nvSpPr>
        <p:spPr bwMode="auto">
          <a:xfrm>
            <a:off x="4321969" y="3221038"/>
            <a:ext cx="0" cy="19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7" name="Line 57"/>
          <p:cNvSpPr>
            <a:spLocks noChangeShapeType="1"/>
          </p:cNvSpPr>
          <p:nvPr/>
        </p:nvSpPr>
        <p:spPr bwMode="auto">
          <a:xfrm>
            <a:off x="4321969" y="3240088"/>
            <a:ext cx="0" cy="95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8" name="Line 58"/>
          <p:cNvSpPr>
            <a:spLocks noChangeShapeType="1"/>
          </p:cNvSpPr>
          <p:nvPr/>
        </p:nvSpPr>
        <p:spPr bwMode="auto">
          <a:xfrm>
            <a:off x="4321969" y="3287713"/>
            <a:ext cx="0" cy="19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 name="Line 59"/>
          <p:cNvSpPr>
            <a:spLocks noChangeShapeType="1"/>
          </p:cNvSpPr>
          <p:nvPr/>
        </p:nvSpPr>
        <p:spPr bwMode="auto">
          <a:xfrm>
            <a:off x="4321969" y="3306763"/>
            <a:ext cx="0" cy="28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0" name="Line 60"/>
          <p:cNvSpPr>
            <a:spLocks noChangeShapeType="1"/>
          </p:cNvSpPr>
          <p:nvPr/>
        </p:nvSpPr>
        <p:spPr bwMode="auto">
          <a:xfrm>
            <a:off x="4321969" y="3335338"/>
            <a:ext cx="0" cy="19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 name="Line 61"/>
          <p:cNvSpPr>
            <a:spLocks noChangeShapeType="1"/>
          </p:cNvSpPr>
          <p:nvPr/>
        </p:nvSpPr>
        <p:spPr bwMode="auto">
          <a:xfrm>
            <a:off x="4321969" y="3392488"/>
            <a:ext cx="0" cy="3016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2" name="Line 62"/>
          <p:cNvSpPr>
            <a:spLocks noChangeShapeType="1"/>
          </p:cNvSpPr>
          <p:nvPr/>
        </p:nvSpPr>
        <p:spPr bwMode="auto">
          <a:xfrm>
            <a:off x="4321969" y="3422651"/>
            <a:ext cx="0" cy="28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3" name="Line 63"/>
          <p:cNvSpPr>
            <a:spLocks noChangeShapeType="1"/>
          </p:cNvSpPr>
          <p:nvPr/>
        </p:nvSpPr>
        <p:spPr bwMode="auto">
          <a:xfrm>
            <a:off x="4321969" y="3451226"/>
            <a:ext cx="0" cy="95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4" name="Line 64"/>
          <p:cNvSpPr>
            <a:spLocks noChangeShapeType="1"/>
          </p:cNvSpPr>
          <p:nvPr/>
        </p:nvSpPr>
        <p:spPr bwMode="auto">
          <a:xfrm>
            <a:off x="4321969" y="3498851"/>
            <a:ext cx="0" cy="19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5" name="Line 65"/>
          <p:cNvSpPr>
            <a:spLocks noChangeShapeType="1"/>
          </p:cNvSpPr>
          <p:nvPr/>
        </p:nvSpPr>
        <p:spPr bwMode="auto">
          <a:xfrm>
            <a:off x="4321969" y="3517901"/>
            <a:ext cx="0" cy="19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6" name="Line 66"/>
          <p:cNvSpPr>
            <a:spLocks noChangeShapeType="1"/>
          </p:cNvSpPr>
          <p:nvPr/>
        </p:nvSpPr>
        <p:spPr bwMode="auto">
          <a:xfrm>
            <a:off x="4321969" y="3536951"/>
            <a:ext cx="0" cy="28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7" name="Line 67"/>
          <p:cNvSpPr>
            <a:spLocks noChangeShapeType="1"/>
          </p:cNvSpPr>
          <p:nvPr/>
        </p:nvSpPr>
        <p:spPr bwMode="auto">
          <a:xfrm>
            <a:off x="4321969" y="3603626"/>
            <a:ext cx="0" cy="28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8" name="Line 68"/>
          <p:cNvSpPr>
            <a:spLocks noChangeShapeType="1"/>
          </p:cNvSpPr>
          <p:nvPr/>
        </p:nvSpPr>
        <p:spPr bwMode="auto">
          <a:xfrm>
            <a:off x="4321969" y="3632201"/>
            <a:ext cx="0" cy="28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 name="Line 69"/>
          <p:cNvSpPr>
            <a:spLocks noChangeShapeType="1"/>
          </p:cNvSpPr>
          <p:nvPr/>
        </p:nvSpPr>
        <p:spPr bwMode="auto">
          <a:xfrm>
            <a:off x="4321969" y="3660776"/>
            <a:ext cx="0" cy="95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 name="Line 70"/>
          <p:cNvSpPr>
            <a:spLocks noChangeShapeType="1"/>
          </p:cNvSpPr>
          <p:nvPr/>
        </p:nvSpPr>
        <p:spPr bwMode="auto">
          <a:xfrm>
            <a:off x="4321969" y="3708401"/>
            <a:ext cx="0" cy="95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 name="Line 71"/>
          <p:cNvSpPr>
            <a:spLocks noChangeShapeType="1"/>
          </p:cNvSpPr>
          <p:nvPr/>
        </p:nvSpPr>
        <p:spPr bwMode="auto">
          <a:xfrm>
            <a:off x="4321969" y="3717926"/>
            <a:ext cx="0" cy="28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2" name="Line 72"/>
          <p:cNvSpPr>
            <a:spLocks noChangeShapeType="1"/>
          </p:cNvSpPr>
          <p:nvPr/>
        </p:nvSpPr>
        <p:spPr bwMode="auto">
          <a:xfrm>
            <a:off x="4321969" y="3746501"/>
            <a:ext cx="0" cy="3016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3" name="Line 73"/>
          <p:cNvSpPr>
            <a:spLocks noChangeShapeType="1"/>
          </p:cNvSpPr>
          <p:nvPr/>
        </p:nvSpPr>
        <p:spPr bwMode="auto">
          <a:xfrm>
            <a:off x="4321969" y="3814763"/>
            <a:ext cx="0" cy="28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4" name="Line 74"/>
          <p:cNvSpPr>
            <a:spLocks noChangeShapeType="1"/>
          </p:cNvSpPr>
          <p:nvPr/>
        </p:nvSpPr>
        <p:spPr bwMode="auto">
          <a:xfrm>
            <a:off x="4321969" y="3843338"/>
            <a:ext cx="0" cy="28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5" name="Line 75"/>
          <p:cNvSpPr>
            <a:spLocks noChangeShapeType="1"/>
          </p:cNvSpPr>
          <p:nvPr/>
        </p:nvSpPr>
        <p:spPr bwMode="auto">
          <a:xfrm>
            <a:off x="4321969" y="3871913"/>
            <a:ext cx="0" cy="95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6" name="Line 76"/>
          <p:cNvSpPr>
            <a:spLocks noChangeShapeType="1"/>
          </p:cNvSpPr>
          <p:nvPr/>
        </p:nvSpPr>
        <p:spPr bwMode="auto">
          <a:xfrm>
            <a:off x="4321969" y="3919538"/>
            <a:ext cx="0" cy="19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7" name="Line 77"/>
          <p:cNvSpPr>
            <a:spLocks noChangeShapeType="1"/>
          </p:cNvSpPr>
          <p:nvPr/>
        </p:nvSpPr>
        <p:spPr bwMode="auto">
          <a:xfrm>
            <a:off x="4321969" y="3938588"/>
            <a:ext cx="0" cy="19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8" name="Line 78"/>
          <p:cNvSpPr>
            <a:spLocks noChangeShapeType="1"/>
          </p:cNvSpPr>
          <p:nvPr/>
        </p:nvSpPr>
        <p:spPr bwMode="auto">
          <a:xfrm>
            <a:off x="4321969" y="3957638"/>
            <a:ext cx="0" cy="28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9" name="Line 79"/>
          <p:cNvSpPr>
            <a:spLocks noChangeShapeType="1"/>
          </p:cNvSpPr>
          <p:nvPr/>
        </p:nvSpPr>
        <p:spPr bwMode="auto">
          <a:xfrm>
            <a:off x="4321969" y="3986213"/>
            <a:ext cx="0" cy="38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0" name="Line 80"/>
          <p:cNvSpPr>
            <a:spLocks noChangeShapeType="1"/>
          </p:cNvSpPr>
          <p:nvPr/>
        </p:nvSpPr>
        <p:spPr bwMode="auto">
          <a:xfrm>
            <a:off x="4321969" y="4024313"/>
            <a:ext cx="0" cy="28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1" name="Line 81"/>
          <p:cNvSpPr>
            <a:spLocks noChangeShapeType="1"/>
          </p:cNvSpPr>
          <p:nvPr/>
        </p:nvSpPr>
        <p:spPr bwMode="auto">
          <a:xfrm>
            <a:off x="4321969" y="4052888"/>
            <a:ext cx="0" cy="28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2" name="Line 82"/>
          <p:cNvSpPr>
            <a:spLocks noChangeShapeType="1"/>
          </p:cNvSpPr>
          <p:nvPr/>
        </p:nvSpPr>
        <p:spPr bwMode="auto">
          <a:xfrm>
            <a:off x="4321969" y="4081463"/>
            <a:ext cx="0" cy="28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3" name="Line 83"/>
          <p:cNvSpPr>
            <a:spLocks noChangeShapeType="1"/>
          </p:cNvSpPr>
          <p:nvPr/>
        </p:nvSpPr>
        <p:spPr bwMode="auto">
          <a:xfrm>
            <a:off x="4321969" y="4110038"/>
            <a:ext cx="0" cy="11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4" name="Line 84"/>
          <p:cNvSpPr>
            <a:spLocks noChangeShapeType="1"/>
          </p:cNvSpPr>
          <p:nvPr/>
        </p:nvSpPr>
        <p:spPr bwMode="auto">
          <a:xfrm>
            <a:off x="4321969" y="4159251"/>
            <a:ext cx="0" cy="95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5" name="Line 85"/>
          <p:cNvSpPr>
            <a:spLocks noChangeShapeType="1"/>
          </p:cNvSpPr>
          <p:nvPr/>
        </p:nvSpPr>
        <p:spPr bwMode="auto">
          <a:xfrm>
            <a:off x="4321969" y="4168776"/>
            <a:ext cx="0" cy="28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6" name="Line 86"/>
          <p:cNvSpPr>
            <a:spLocks noChangeShapeType="1"/>
          </p:cNvSpPr>
          <p:nvPr/>
        </p:nvSpPr>
        <p:spPr bwMode="auto">
          <a:xfrm>
            <a:off x="4321969" y="4197351"/>
            <a:ext cx="0" cy="28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7" name="Line 87"/>
          <p:cNvSpPr>
            <a:spLocks noChangeShapeType="1"/>
          </p:cNvSpPr>
          <p:nvPr/>
        </p:nvSpPr>
        <p:spPr bwMode="auto">
          <a:xfrm>
            <a:off x="4321969" y="4225926"/>
            <a:ext cx="0" cy="28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8" name="Line 88"/>
          <p:cNvSpPr>
            <a:spLocks noChangeShapeType="1"/>
          </p:cNvSpPr>
          <p:nvPr/>
        </p:nvSpPr>
        <p:spPr bwMode="auto">
          <a:xfrm>
            <a:off x="4321969" y="4254501"/>
            <a:ext cx="0" cy="38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9" name="Line 89"/>
          <p:cNvSpPr>
            <a:spLocks noChangeShapeType="1"/>
          </p:cNvSpPr>
          <p:nvPr/>
        </p:nvSpPr>
        <p:spPr bwMode="auto">
          <a:xfrm>
            <a:off x="4321969" y="4292601"/>
            <a:ext cx="0" cy="28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0" name="Line 90"/>
          <p:cNvSpPr>
            <a:spLocks noChangeShapeType="1"/>
          </p:cNvSpPr>
          <p:nvPr/>
        </p:nvSpPr>
        <p:spPr bwMode="auto">
          <a:xfrm>
            <a:off x="4321969" y="4321176"/>
            <a:ext cx="0" cy="28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1" name="Line 91"/>
          <p:cNvSpPr>
            <a:spLocks noChangeShapeType="1"/>
          </p:cNvSpPr>
          <p:nvPr/>
        </p:nvSpPr>
        <p:spPr bwMode="auto">
          <a:xfrm>
            <a:off x="4321969" y="4349751"/>
            <a:ext cx="0" cy="95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2" name="Line 92"/>
          <p:cNvSpPr>
            <a:spLocks noChangeShapeType="1"/>
          </p:cNvSpPr>
          <p:nvPr/>
        </p:nvSpPr>
        <p:spPr bwMode="auto">
          <a:xfrm>
            <a:off x="4321969" y="4397376"/>
            <a:ext cx="0" cy="95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3" name="Line 93"/>
          <p:cNvSpPr>
            <a:spLocks noChangeShapeType="1"/>
          </p:cNvSpPr>
          <p:nvPr/>
        </p:nvSpPr>
        <p:spPr bwMode="auto">
          <a:xfrm>
            <a:off x="4321969" y="4406901"/>
            <a:ext cx="0" cy="28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4" name="Line 94"/>
          <p:cNvSpPr>
            <a:spLocks noChangeShapeType="1"/>
          </p:cNvSpPr>
          <p:nvPr/>
        </p:nvSpPr>
        <p:spPr bwMode="auto">
          <a:xfrm>
            <a:off x="4321969" y="4435476"/>
            <a:ext cx="0" cy="3016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5" name="Line 95"/>
          <p:cNvSpPr>
            <a:spLocks noChangeShapeType="1"/>
          </p:cNvSpPr>
          <p:nvPr/>
        </p:nvSpPr>
        <p:spPr bwMode="auto">
          <a:xfrm>
            <a:off x="4321969" y="4465638"/>
            <a:ext cx="0" cy="28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6" name="Line 96"/>
          <p:cNvSpPr>
            <a:spLocks noChangeShapeType="1"/>
          </p:cNvSpPr>
          <p:nvPr/>
        </p:nvSpPr>
        <p:spPr bwMode="auto">
          <a:xfrm>
            <a:off x="4321969" y="4494213"/>
            <a:ext cx="0" cy="38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7" name="Line 97"/>
          <p:cNvSpPr>
            <a:spLocks noChangeShapeType="1"/>
          </p:cNvSpPr>
          <p:nvPr/>
        </p:nvSpPr>
        <p:spPr bwMode="auto">
          <a:xfrm>
            <a:off x="4321969" y="4532313"/>
            <a:ext cx="0" cy="19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8" name="Line 98"/>
          <p:cNvSpPr>
            <a:spLocks noChangeShapeType="1"/>
          </p:cNvSpPr>
          <p:nvPr/>
        </p:nvSpPr>
        <p:spPr bwMode="auto">
          <a:xfrm>
            <a:off x="4321969" y="4551363"/>
            <a:ext cx="0" cy="38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9" name="Line 99"/>
          <p:cNvSpPr>
            <a:spLocks noChangeShapeType="1"/>
          </p:cNvSpPr>
          <p:nvPr/>
        </p:nvSpPr>
        <p:spPr bwMode="auto">
          <a:xfrm>
            <a:off x="4321969" y="4589463"/>
            <a:ext cx="0" cy="95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0" name="Line 100"/>
          <p:cNvSpPr>
            <a:spLocks noChangeShapeType="1"/>
          </p:cNvSpPr>
          <p:nvPr/>
        </p:nvSpPr>
        <p:spPr bwMode="auto">
          <a:xfrm>
            <a:off x="4321969" y="4637088"/>
            <a:ext cx="0" cy="95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1" name="Line 101"/>
          <p:cNvSpPr>
            <a:spLocks noChangeShapeType="1"/>
          </p:cNvSpPr>
          <p:nvPr/>
        </p:nvSpPr>
        <p:spPr bwMode="auto">
          <a:xfrm>
            <a:off x="4321969" y="4646613"/>
            <a:ext cx="0" cy="28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 name="Line 102"/>
          <p:cNvSpPr>
            <a:spLocks noChangeShapeType="1"/>
          </p:cNvSpPr>
          <p:nvPr/>
        </p:nvSpPr>
        <p:spPr bwMode="auto">
          <a:xfrm>
            <a:off x="4321969" y="4675188"/>
            <a:ext cx="0" cy="28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3" name="Line 103"/>
          <p:cNvSpPr>
            <a:spLocks noChangeShapeType="1"/>
          </p:cNvSpPr>
          <p:nvPr/>
        </p:nvSpPr>
        <p:spPr bwMode="auto">
          <a:xfrm>
            <a:off x="4321969" y="4703763"/>
            <a:ext cx="0" cy="28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4" name="Line 104"/>
          <p:cNvSpPr>
            <a:spLocks noChangeShapeType="1"/>
          </p:cNvSpPr>
          <p:nvPr/>
        </p:nvSpPr>
        <p:spPr bwMode="auto">
          <a:xfrm>
            <a:off x="4321969" y="4732338"/>
            <a:ext cx="0" cy="38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5" name="Line 105"/>
          <p:cNvSpPr>
            <a:spLocks noChangeShapeType="1"/>
          </p:cNvSpPr>
          <p:nvPr/>
        </p:nvSpPr>
        <p:spPr bwMode="auto">
          <a:xfrm>
            <a:off x="4321969" y="4770438"/>
            <a:ext cx="0" cy="19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6" name="Line 106"/>
          <p:cNvSpPr>
            <a:spLocks noChangeShapeType="1"/>
          </p:cNvSpPr>
          <p:nvPr/>
        </p:nvSpPr>
        <p:spPr bwMode="auto">
          <a:xfrm>
            <a:off x="4321969" y="4789488"/>
            <a:ext cx="0" cy="396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7" name="Line 107"/>
          <p:cNvSpPr>
            <a:spLocks noChangeShapeType="1"/>
          </p:cNvSpPr>
          <p:nvPr/>
        </p:nvSpPr>
        <p:spPr bwMode="auto">
          <a:xfrm>
            <a:off x="4321969" y="4829176"/>
            <a:ext cx="0" cy="95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8" name="Line 108"/>
          <p:cNvSpPr>
            <a:spLocks noChangeShapeType="1"/>
          </p:cNvSpPr>
          <p:nvPr/>
        </p:nvSpPr>
        <p:spPr bwMode="auto">
          <a:xfrm>
            <a:off x="4321969" y="4876801"/>
            <a:ext cx="0" cy="95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9" name="Line 109"/>
          <p:cNvSpPr>
            <a:spLocks noChangeShapeType="1"/>
          </p:cNvSpPr>
          <p:nvPr/>
        </p:nvSpPr>
        <p:spPr bwMode="auto">
          <a:xfrm>
            <a:off x="4321969" y="4886326"/>
            <a:ext cx="0" cy="28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0" name="Line 110"/>
          <p:cNvSpPr>
            <a:spLocks noChangeShapeType="1"/>
          </p:cNvSpPr>
          <p:nvPr/>
        </p:nvSpPr>
        <p:spPr bwMode="auto">
          <a:xfrm>
            <a:off x="4321969" y="4914901"/>
            <a:ext cx="0" cy="28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1" name="Line 111"/>
          <p:cNvSpPr>
            <a:spLocks noChangeShapeType="1"/>
          </p:cNvSpPr>
          <p:nvPr/>
        </p:nvSpPr>
        <p:spPr bwMode="auto">
          <a:xfrm>
            <a:off x="4321969" y="4943476"/>
            <a:ext cx="0" cy="28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2" name="Line 112"/>
          <p:cNvSpPr>
            <a:spLocks noChangeShapeType="1"/>
          </p:cNvSpPr>
          <p:nvPr/>
        </p:nvSpPr>
        <p:spPr bwMode="auto">
          <a:xfrm>
            <a:off x="4321969" y="4972051"/>
            <a:ext cx="0" cy="38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3" name="Line 113"/>
          <p:cNvSpPr>
            <a:spLocks noChangeShapeType="1"/>
          </p:cNvSpPr>
          <p:nvPr/>
        </p:nvSpPr>
        <p:spPr bwMode="auto">
          <a:xfrm>
            <a:off x="4321969" y="5010151"/>
            <a:ext cx="0" cy="28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4" name="Line 114"/>
          <p:cNvSpPr>
            <a:spLocks noChangeShapeType="1"/>
          </p:cNvSpPr>
          <p:nvPr/>
        </p:nvSpPr>
        <p:spPr bwMode="auto">
          <a:xfrm>
            <a:off x="4321969" y="5038726"/>
            <a:ext cx="0" cy="28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5" name="Line 115"/>
          <p:cNvSpPr>
            <a:spLocks noChangeShapeType="1"/>
          </p:cNvSpPr>
          <p:nvPr/>
        </p:nvSpPr>
        <p:spPr bwMode="auto">
          <a:xfrm>
            <a:off x="4321969" y="5067301"/>
            <a:ext cx="0" cy="95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6" name="Line 116"/>
          <p:cNvSpPr>
            <a:spLocks noChangeShapeType="1"/>
          </p:cNvSpPr>
          <p:nvPr/>
        </p:nvSpPr>
        <p:spPr bwMode="auto">
          <a:xfrm>
            <a:off x="4321969" y="5114926"/>
            <a:ext cx="0" cy="95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7" name="Line 117"/>
          <p:cNvSpPr>
            <a:spLocks noChangeShapeType="1"/>
          </p:cNvSpPr>
          <p:nvPr/>
        </p:nvSpPr>
        <p:spPr bwMode="auto">
          <a:xfrm>
            <a:off x="4869657" y="2138363"/>
            <a:ext cx="292100" cy="3016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8" name="Line 118"/>
          <p:cNvSpPr>
            <a:spLocks noChangeShapeType="1"/>
          </p:cNvSpPr>
          <p:nvPr/>
        </p:nvSpPr>
        <p:spPr bwMode="auto">
          <a:xfrm>
            <a:off x="5134769" y="2165351"/>
            <a:ext cx="282575" cy="3175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9" name="Line 119"/>
          <p:cNvSpPr>
            <a:spLocks noChangeShapeType="1"/>
          </p:cNvSpPr>
          <p:nvPr/>
        </p:nvSpPr>
        <p:spPr bwMode="auto">
          <a:xfrm>
            <a:off x="5380832" y="2193926"/>
            <a:ext cx="236537" cy="3333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20" name="Line 120"/>
          <p:cNvSpPr>
            <a:spLocks noChangeShapeType="1"/>
          </p:cNvSpPr>
          <p:nvPr/>
        </p:nvSpPr>
        <p:spPr bwMode="auto">
          <a:xfrm>
            <a:off x="5580857" y="2220913"/>
            <a:ext cx="211137" cy="46038"/>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21" name="Line 121"/>
          <p:cNvSpPr>
            <a:spLocks noChangeShapeType="1"/>
          </p:cNvSpPr>
          <p:nvPr/>
        </p:nvSpPr>
        <p:spPr bwMode="auto">
          <a:xfrm>
            <a:off x="5755482" y="2259013"/>
            <a:ext cx="173037" cy="3492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22" name="Line 122"/>
          <p:cNvSpPr>
            <a:spLocks noChangeShapeType="1"/>
          </p:cNvSpPr>
          <p:nvPr/>
        </p:nvSpPr>
        <p:spPr bwMode="auto">
          <a:xfrm>
            <a:off x="5892007" y="2287588"/>
            <a:ext cx="146050" cy="381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23" name="Line 123"/>
          <p:cNvSpPr>
            <a:spLocks noChangeShapeType="1"/>
          </p:cNvSpPr>
          <p:nvPr/>
        </p:nvSpPr>
        <p:spPr bwMode="auto">
          <a:xfrm>
            <a:off x="6001544" y="2314576"/>
            <a:ext cx="127000" cy="3968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24" name="Line 124"/>
          <p:cNvSpPr>
            <a:spLocks noChangeShapeType="1"/>
          </p:cNvSpPr>
          <p:nvPr/>
        </p:nvSpPr>
        <p:spPr bwMode="auto">
          <a:xfrm>
            <a:off x="6092032" y="2341563"/>
            <a:ext cx="109537" cy="42863"/>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25" name="Line 125"/>
          <p:cNvSpPr>
            <a:spLocks noChangeShapeType="1"/>
          </p:cNvSpPr>
          <p:nvPr/>
        </p:nvSpPr>
        <p:spPr bwMode="auto">
          <a:xfrm>
            <a:off x="6165057" y="2368551"/>
            <a:ext cx="101600" cy="4603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26" name="Line 126"/>
          <p:cNvSpPr>
            <a:spLocks noChangeShapeType="1"/>
          </p:cNvSpPr>
          <p:nvPr/>
        </p:nvSpPr>
        <p:spPr bwMode="auto">
          <a:xfrm>
            <a:off x="6230144" y="2397126"/>
            <a:ext cx="80963" cy="508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27" name="Line 127"/>
          <p:cNvSpPr>
            <a:spLocks noChangeShapeType="1"/>
          </p:cNvSpPr>
          <p:nvPr/>
        </p:nvSpPr>
        <p:spPr bwMode="auto">
          <a:xfrm>
            <a:off x="6274594" y="2417763"/>
            <a:ext cx="73025" cy="762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28" name="Line 128"/>
          <p:cNvSpPr>
            <a:spLocks noChangeShapeType="1"/>
          </p:cNvSpPr>
          <p:nvPr/>
        </p:nvSpPr>
        <p:spPr bwMode="auto">
          <a:xfrm>
            <a:off x="6311107" y="2462213"/>
            <a:ext cx="63500" cy="42863"/>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29" name="Line 129"/>
          <p:cNvSpPr>
            <a:spLocks noChangeShapeType="1"/>
          </p:cNvSpPr>
          <p:nvPr/>
        </p:nvSpPr>
        <p:spPr bwMode="auto">
          <a:xfrm>
            <a:off x="6342857" y="2474913"/>
            <a:ext cx="53975" cy="762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0" name="Line 130"/>
          <p:cNvSpPr>
            <a:spLocks noChangeShapeType="1"/>
          </p:cNvSpPr>
          <p:nvPr/>
        </p:nvSpPr>
        <p:spPr bwMode="auto">
          <a:xfrm>
            <a:off x="6371432" y="2513013"/>
            <a:ext cx="41275"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1" name="Line 131"/>
          <p:cNvSpPr>
            <a:spLocks noChangeShapeType="1"/>
          </p:cNvSpPr>
          <p:nvPr/>
        </p:nvSpPr>
        <p:spPr bwMode="auto">
          <a:xfrm>
            <a:off x="6388894" y="2541588"/>
            <a:ext cx="42863"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2" name="Line 132"/>
          <p:cNvSpPr>
            <a:spLocks noChangeShapeType="1"/>
          </p:cNvSpPr>
          <p:nvPr/>
        </p:nvSpPr>
        <p:spPr bwMode="auto">
          <a:xfrm>
            <a:off x="6414294" y="2570163"/>
            <a:ext cx="22225"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3" name="Line 133"/>
          <p:cNvSpPr>
            <a:spLocks noChangeShapeType="1"/>
          </p:cNvSpPr>
          <p:nvPr/>
        </p:nvSpPr>
        <p:spPr bwMode="auto">
          <a:xfrm>
            <a:off x="6422232" y="2598738"/>
            <a:ext cx="20637"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4" name="Line 134"/>
          <p:cNvSpPr>
            <a:spLocks noChangeShapeType="1"/>
          </p:cNvSpPr>
          <p:nvPr/>
        </p:nvSpPr>
        <p:spPr bwMode="auto">
          <a:xfrm>
            <a:off x="6439694" y="2627313"/>
            <a:ext cx="0"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5" name="Line 135"/>
          <p:cNvSpPr>
            <a:spLocks noChangeShapeType="1"/>
          </p:cNvSpPr>
          <p:nvPr/>
        </p:nvSpPr>
        <p:spPr bwMode="auto">
          <a:xfrm>
            <a:off x="6439694" y="2655888"/>
            <a:ext cx="0" cy="68263"/>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6" name="Line 136"/>
          <p:cNvSpPr>
            <a:spLocks noChangeShapeType="1"/>
          </p:cNvSpPr>
          <p:nvPr/>
        </p:nvSpPr>
        <p:spPr bwMode="auto">
          <a:xfrm flipH="1">
            <a:off x="6425407" y="2684463"/>
            <a:ext cx="20637" cy="68263"/>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7" name="Line 137"/>
          <p:cNvSpPr>
            <a:spLocks noChangeShapeType="1"/>
          </p:cNvSpPr>
          <p:nvPr/>
        </p:nvSpPr>
        <p:spPr bwMode="auto">
          <a:xfrm flipH="1">
            <a:off x="6417469" y="2713038"/>
            <a:ext cx="19050" cy="77788"/>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8" name="Line 138"/>
          <p:cNvSpPr>
            <a:spLocks noChangeShapeType="1"/>
          </p:cNvSpPr>
          <p:nvPr/>
        </p:nvSpPr>
        <p:spPr bwMode="auto">
          <a:xfrm flipH="1">
            <a:off x="6392069" y="2752726"/>
            <a:ext cx="42863"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9" name="Line 139"/>
          <p:cNvSpPr>
            <a:spLocks noChangeShapeType="1"/>
          </p:cNvSpPr>
          <p:nvPr/>
        </p:nvSpPr>
        <p:spPr bwMode="auto">
          <a:xfrm flipH="1">
            <a:off x="6374607" y="2781301"/>
            <a:ext cx="41275"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0" name="Line 140"/>
          <p:cNvSpPr>
            <a:spLocks noChangeShapeType="1"/>
          </p:cNvSpPr>
          <p:nvPr/>
        </p:nvSpPr>
        <p:spPr bwMode="auto">
          <a:xfrm flipH="1">
            <a:off x="6341269" y="2809876"/>
            <a:ext cx="61913"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1" name="Line 141"/>
          <p:cNvSpPr>
            <a:spLocks noChangeShapeType="1"/>
          </p:cNvSpPr>
          <p:nvPr/>
        </p:nvSpPr>
        <p:spPr bwMode="auto">
          <a:xfrm flipH="1">
            <a:off x="6311107" y="2838451"/>
            <a:ext cx="63500" cy="6508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2" name="Line 142"/>
          <p:cNvSpPr>
            <a:spLocks noChangeShapeType="1"/>
          </p:cNvSpPr>
          <p:nvPr/>
        </p:nvSpPr>
        <p:spPr bwMode="auto">
          <a:xfrm flipH="1">
            <a:off x="6274594" y="2867026"/>
            <a:ext cx="73025" cy="762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3" name="Line 143"/>
          <p:cNvSpPr>
            <a:spLocks noChangeShapeType="1"/>
          </p:cNvSpPr>
          <p:nvPr/>
        </p:nvSpPr>
        <p:spPr bwMode="auto">
          <a:xfrm flipH="1">
            <a:off x="6238082" y="2914651"/>
            <a:ext cx="73025" cy="381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4" name="Line 144"/>
          <p:cNvSpPr>
            <a:spLocks noChangeShapeType="1"/>
          </p:cNvSpPr>
          <p:nvPr/>
        </p:nvSpPr>
        <p:spPr bwMode="auto">
          <a:xfrm flipH="1">
            <a:off x="6217444" y="2924176"/>
            <a:ext cx="53975" cy="762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5" name="Line 145"/>
          <p:cNvSpPr>
            <a:spLocks noChangeShapeType="1"/>
          </p:cNvSpPr>
          <p:nvPr/>
        </p:nvSpPr>
        <p:spPr bwMode="auto">
          <a:xfrm flipH="1">
            <a:off x="6174582" y="2971801"/>
            <a:ext cx="73025" cy="381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6" name="Line 146"/>
          <p:cNvSpPr>
            <a:spLocks noChangeShapeType="1"/>
          </p:cNvSpPr>
          <p:nvPr/>
        </p:nvSpPr>
        <p:spPr bwMode="auto">
          <a:xfrm flipH="1">
            <a:off x="6153944" y="2981326"/>
            <a:ext cx="53975" cy="762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7" name="Line 147"/>
          <p:cNvSpPr>
            <a:spLocks noChangeShapeType="1"/>
          </p:cNvSpPr>
          <p:nvPr/>
        </p:nvSpPr>
        <p:spPr bwMode="auto">
          <a:xfrm flipH="1">
            <a:off x="6111082" y="3022601"/>
            <a:ext cx="73025" cy="5715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8" name="Line 148"/>
          <p:cNvSpPr>
            <a:spLocks noChangeShapeType="1"/>
          </p:cNvSpPr>
          <p:nvPr/>
        </p:nvSpPr>
        <p:spPr bwMode="auto">
          <a:xfrm flipH="1">
            <a:off x="6099969" y="3048001"/>
            <a:ext cx="42863" cy="6826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9" name="Line 149"/>
          <p:cNvSpPr>
            <a:spLocks noChangeShapeType="1"/>
          </p:cNvSpPr>
          <p:nvPr/>
        </p:nvSpPr>
        <p:spPr bwMode="auto">
          <a:xfrm flipH="1">
            <a:off x="6065044" y="3078163"/>
            <a:ext cx="63500" cy="65088"/>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0" name="Line 150"/>
          <p:cNvSpPr>
            <a:spLocks noChangeShapeType="1"/>
          </p:cNvSpPr>
          <p:nvPr/>
        </p:nvSpPr>
        <p:spPr bwMode="auto">
          <a:xfrm flipH="1">
            <a:off x="6055519" y="3106738"/>
            <a:ext cx="41275"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1" name="Line 151"/>
          <p:cNvSpPr>
            <a:spLocks noChangeShapeType="1"/>
          </p:cNvSpPr>
          <p:nvPr/>
        </p:nvSpPr>
        <p:spPr bwMode="auto">
          <a:xfrm flipH="1">
            <a:off x="6036469" y="3135313"/>
            <a:ext cx="42863"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2" name="Line 152"/>
          <p:cNvSpPr>
            <a:spLocks noChangeShapeType="1"/>
          </p:cNvSpPr>
          <p:nvPr/>
        </p:nvSpPr>
        <p:spPr bwMode="auto">
          <a:xfrm flipH="1">
            <a:off x="6022182" y="3163888"/>
            <a:ext cx="34925" cy="762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3" name="Line 153"/>
          <p:cNvSpPr>
            <a:spLocks noChangeShapeType="1"/>
          </p:cNvSpPr>
          <p:nvPr/>
        </p:nvSpPr>
        <p:spPr bwMode="auto">
          <a:xfrm flipH="1">
            <a:off x="5992019" y="3201988"/>
            <a:ext cx="55563" cy="5715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4" name="Line 154"/>
          <p:cNvSpPr>
            <a:spLocks noChangeShapeType="1"/>
          </p:cNvSpPr>
          <p:nvPr/>
        </p:nvSpPr>
        <p:spPr bwMode="auto">
          <a:xfrm flipH="1">
            <a:off x="5998369" y="3221038"/>
            <a:ext cx="17463" cy="762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5" name="Line 155"/>
          <p:cNvSpPr>
            <a:spLocks noChangeShapeType="1"/>
          </p:cNvSpPr>
          <p:nvPr/>
        </p:nvSpPr>
        <p:spPr bwMode="auto">
          <a:xfrm flipH="1">
            <a:off x="5972969" y="3259138"/>
            <a:ext cx="41275"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6" name="Line 156"/>
          <p:cNvSpPr>
            <a:spLocks noChangeShapeType="1"/>
          </p:cNvSpPr>
          <p:nvPr/>
        </p:nvSpPr>
        <p:spPr bwMode="auto">
          <a:xfrm flipH="1">
            <a:off x="5969794" y="3287713"/>
            <a:ext cx="20638"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7" name="Line 157"/>
          <p:cNvSpPr>
            <a:spLocks noChangeShapeType="1"/>
          </p:cNvSpPr>
          <p:nvPr/>
        </p:nvSpPr>
        <p:spPr bwMode="auto">
          <a:xfrm flipH="1">
            <a:off x="5960269" y="3316288"/>
            <a:ext cx="20638"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8" name="Line 158"/>
          <p:cNvSpPr>
            <a:spLocks noChangeShapeType="1"/>
          </p:cNvSpPr>
          <p:nvPr/>
        </p:nvSpPr>
        <p:spPr bwMode="auto">
          <a:xfrm flipH="1">
            <a:off x="5952332" y="3344863"/>
            <a:ext cx="20637"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9" name="Line 159"/>
          <p:cNvSpPr>
            <a:spLocks noChangeShapeType="1"/>
          </p:cNvSpPr>
          <p:nvPr/>
        </p:nvSpPr>
        <p:spPr bwMode="auto">
          <a:xfrm flipH="1">
            <a:off x="5942807" y="3373438"/>
            <a:ext cx="20637" cy="68263"/>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0" name="Line 160"/>
          <p:cNvSpPr>
            <a:spLocks noChangeShapeType="1"/>
          </p:cNvSpPr>
          <p:nvPr/>
        </p:nvSpPr>
        <p:spPr bwMode="auto">
          <a:xfrm flipH="1">
            <a:off x="5933282" y="3402013"/>
            <a:ext cx="20637" cy="68263"/>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1" name="Line 161"/>
          <p:cNvSpPr>
            <a:spLocks noChangeShapeType="1"/>
          </p:cNvSpPr>
          <p:nvPr/>
        </p:nvSpPr>
        <p:spPr bwMode="auto">
          <a:xfrm>
            <a:off x="5938044" y="3432176"/>
            <a:ext cx="0"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2" name="Line 162"/>
          <p:cNvSpPr>
            <a:spLocks noChangeShapeType="1"/>
          </p:cNvSpPr>
          <p:nvPr/>
        </p:nvSpPr>
        <p:spPr bwMode="auto">
          <a:xfrm flipH="1">
            <a:off x="5925344" y="3460751"/>
            <a:ext cx="17463" cy="762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3" name="Line 163"/>
          <p:cNvSpPr>
            <a:spLocks noChangeShapeType="1"/>
          </p:cNvSpPr>
          <p:nvPr/>
        </p:nvSpPr>
        <p:spPr bwMode="auto">
          <a:xfrm>
            <a:off x="5928519" y="3498851"/>
            <a:ext cx="0" cy="5715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4" name="Line 164"/>
          <p:cNvSpPr>
            <a:spLocks noChangeShapeType="1"/>
          </p:cNvSpPr>
          <p:nvPr/>
        </p:nvSpPr>
        <p:spPr bwMode="auto">
          <a:xfrm>
            <a:off x="5928519" y="3517901"/>
            <a:ext cx="0" cy="762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5" name="Line 165"/>
          <p:cNvSpPr>
            <a:spLocks noChangeShapeType="1"/>
          </p:cNvSpPr>
          <p:nvPr/>
        </p:nvSpPr>
        <p:spPr bwMode="auto">
          <a:xfrm flipH="1">
            <a:off x="5912644" y="3556001"/>
            <a:ext cx="22225"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6" name="Line 166"/>
          <p:cNvSpPr>
            <a:spLocks noChangeShapeType="1"/>
          </p:cNvSpPr>
          <p:nvPr/>
        </p:nvSpPr>
        <p:spPr bwMode="auto">
          <a:xfrm>
            <a:off x="5912644" y="3584576"/>
            <a:ext cx="22225"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7" name="Line 167"/>
          <p:cNvSpPr>
            <a:spLocks noChangeShapeType="1"/>
          </p:cNvSpPr>
          <p:nvPr/>
        </p:nvSpPr>
        <p:spPr bwMode="auto">
          <a:xfrm flipH="1">
            <a:off x="5912644" y="3613151"/>
            <a:ext cx="22225"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8" name="Line 168"/>
          <p:cNvSpPr>
            <a:spLocks noChangeShapeType="1"/>
          </p:cNvSpPr>
          <p:nvPr/>
        </p:nvSpPr>
        <p:spPr bwMode="auto">
          <a:xfrm>
            <a:off x="5918994" y="3641726"/>
            <a:ext cx="0"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9" name="Line 169"/>
          <p:cNvSpPr>
            <a:spLocks noChangeShapeType="1"/>
          </p:cNvSpPr>
          <p:nvPr/>
        </p:nvSpPr>
        <p:spPr bwMode="auto">
          <a:xfrm>
            <a:off x="5918994" y="3670301"/>
            <a:ext cx="0"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0" name="Line 170"/>
          <p:cNvSpPr>
            <a:spLocks noChangeShapeType="1"/>
          </p:cNvSpPr>
          <p:nvPr/>
        </p:nvSpPr>
        <p:spPr bwMode="auto">
          <a:xfrm>
            <a:off x="5918994" y="3698876"/>
            <a:ext cx="0" cy="6826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1" name="Line 171"/>
          <p:cNvSpPr>
            <a:spLocks noChangeShapeType="1"/>
          </p:cNvSpPr>
          <p:nvPr/>
        </p:nvSpPr>
        <p:spPr bwMode="auto">
          <a:xfrm>
            <a:off x="5918994" y="3727451"/>
            <a:ext cx="0" cy="7778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2" name="Line 172"/>
          <p:cNvSpPr>
            <a:spLocks noChangeShapeType="1"/>
          </p:cNvSpPr>
          <p:nvPr/>
        </p:nvSpPr>
        <p:spPr bwMode="auto">
          <a:xfrm>
            <a:off x="5918994" y="3767138"/>
            <a:ext cx="0"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3" name="Line 173"/>
          <p:cNvSpPr>
            <a:spLocks noChangeShapeType="1"/>
          </p:cNvSpPr>
          <p:nvPr/>
        </p:nvSpPr>
        <p:spPr bwMode="auto">
          <a:xfrm>
            <a:off x="5918994" y="3795713"/>
            <a:ext cx="0"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4" name="Line 174"/>
          <p:cNvSpPr>
            <a:spLocks noChangeShapeType="1"/>
          </p:cNvSpPr>
          <p:nvPr/>
        </p:nvSpPr>
        <p:spPr bwMode="auto">
          <a:xfrm>
            <a:off x="5918994" y="3824288"/>
            <a:ext cx="0"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5" name="Line 175"/>
          <p:cNvSpPr>
            <a:spLocks noChangeShapeType="1"/>
          </p:cNvSpPr>
          <p:nvPr/>
        </p:nvSpPr>
        <p:spPr bwMode="auto">
          <a:xfrm>
            <a:off x="5918994" y="3852863"/>
            <a:ext cx="0"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6" name="Line 176"/>
          <p:cNvSpPr>
            <a:spLocks noChangeShapeType="1"/>
          </p:cNvSpPr>
          <p:nvPr/>
        </p:nvSpPr>
        <p:spPr bwMode="auto">
          <a:xfrm>
            <a:off x="5918994" y="3881438"/>
            <a:ext cx="0" cy="762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7" name="Line 177"/>
          <p:cNvSpPr>
            <a:spLocks noChangeShapeType="1"/>
          </p:cNvSpPr>
          <p:nvPr/>
        </p:nvSpPr>
        <p:spPr bwMode="auto">
          <a:xfrm>
            <a:off x="5918994" y="3919538"/>
            <a:ext cx="0" cy="5715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8" name="Line 178"/>
          <p:cNvSpPr>
            <a:spLocks noChangeShapeType="1"/>
          </p:cNvSpPr>
          <p:nvPr/>
        </p:nvSpPr>
        <p:spPr bwMode="auto">
          <a:xfrm>
            <a:off x="5918994" y="3938588"/>
            <a:ext cx="0"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9" name="Line 179"/>
          <p:cNvSpPr>
            <a:spLocks noChangeShapeType="1"/>
          </p:cNvSpPr>
          <p:nvPr/>
        </p:nvSpPr>
        <p:spPr bwMode="auto">
          <a:xfrm flipH="1">
            <a:off x="5907882" y="3967163"/>
            <a:ext cx="17462" cy="762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0" name="Line 180"/>
          <p:cNvSpPr>
            <a:spLocks noChangeShapeType="1"/>
          </p:cNvSpPr>
          <p:nvPr/>
        </p:nvSpPr>
        <p:spPr bwMode="auto">
          <a:xfrm>
            <a:off x="5909469" y="4005263"/>
            <a:ext cx="0"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1" name="Line 181"/>
          <p:cNvSpPr>
            <a:spLocks noChangeShapeType="1"/>
          </p:cNvSpPr>
          <p:nvPr/>
        </p:nvSpPr>
        <p:spPr bwMode="auto">
          <a:xfrm>
            <a:off x="5909469" y="4033838"/>
            <a:ext cx="0"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2" name="Line 182"/>
          <p:cNvSpPr>
            <a:spLocks noChangeShapeType="1"/>
          </p:cNvSpPr>
          <p:nvPr/>
        </p:nvSpPr>
        <p:spPr bwMode="auto">
          <a:xfrm>
            <a:off x="5909469" y="4062413"/>
            <a:ext cx="0" cy="68263"/>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3" name="Line 183"/>
          <p:cNvSpPr>
            <a:spLocks noChangeShapeType="1"/>
          </p:cNvSpPr>
          <p:nvPr/>
        </p:nvSpPr>
        <p:spPr bwMode="auto">
          <a:xfrm>
            <a:off x="5909469" y="4090988"/>
            <a:ext cx="0" cy="68263"/>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4" name="Line 184"/>
          <p:cNvSpPr>
            <a:spLocks noChangeShapeType="1"/>
          </p:cNvSpPr>
          <p:nvPr/>
        </p:nvSpPr>
        <p:spPr bwMode="auto">
          <a:xfrm>
            <a:off x="5909469" y="4121151"/>
            <a:ext cx="0"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5" name="Line 185"/>
          <p:cNvSpPr>
            <a:spLocks noChangeShapeType="1"/>
          </p:cNvSpPr>
          <p:nvPr/>
        </p:nvSpPr>
        <p:spPr bwMode="auto">
          <a:xfrm>
            <a:off x="5909469" y="4149726"/>
            <a:ext cx="0"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6" name="Line 186"/>
          <p:cNvSpPr>
            <a:spLocks noChangeShapeType="1"/>
          </p:cNvSpPr>
          <p:nvPr/>
        </p:nvSpPr>
        <p:spPr bwMode="auto">
          <a:xfrm>
            <a:off x="5909469" y="4178301"/>
            <a:ext cx="0"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7" name="Line 187"/>
          <p:cNvSpPr>
            <a:spLocks noChangeShapeType="1"/>
          </p:cNvSpPr>
          <p:nvPr/>
        </p:nvSpPr>
        <p:spPr bwMode="auto">
          <a:xfrm>
            <a:off x="5909469" y="4206876"/>
            <a:ext cx="0"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8" name="Line 188"/>
          <p:cNvSpPr>
            <a:spLocks noChangeShapeType="1"/>
          </p:cNvSpPr>
          <p:nvPr/>
        </p:nvSpPr>
        <p:spPr bwMode="auto">
          <a:xfrm>
            <a:off x="5909469" y="4235451"/>
            <a:ext cx="0" cy="762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9" name="Line 189"/>
          <p:cNvSpPr>
            <a:spLocks noChangeShapeType="1"/>
          </p:cNvSpPr>
          <p:nvPr/>
        </p:nvSpPr>
        <p:spPr bwMode="auto">
          <a:xfrm>
            <a:off x="5909469" y="4273551"/>
            <a:ext cx="0"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0" name="Line 190"/>
          <p:cNvSpPr>
            <a:spLocks noChangeShapeType="1"/>
          </p:cNvSpPr>
          <p:nvPr/>
        </p:nvSpPr>
        <p:spPr bwMode="auto">
          <a:xfrm>
            <a:off x="5909469" y="4302126"/>
            <a:ext cx="0"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1" name="Line 191"/>
          <p:cNvSpPr>
            <a:spLocks noChangeShapeType="1"/>
          </p:cNvSpPr>
          <p:nvPr/>
        </p:nvSpPr>
        <p:spPr bwMode="auto">
          <a:xfrm>
            <a:off x="5909469" y="4330701"/>
            <a:ext cx="0"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2" name="Line 192"/>
          <p:cNvSpPr>
            <a:spLocks noChangeShapeType="1"/>
          </p:cNvSpPr>
          <p:nvPr/>
        </p:nvSpPr>
        <p:spPr bwMode="auto">
          <a:xfrm>
            <a:off x="5909469" y="4359276"/>
            <a:ext cx="0"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3" name="Line 193"/>
          <p:cNvSpPr>
            <a:spLocks noChangeShapeType="1"/>
          </p:cNvSpPr>
          <p:nvPr/>
        </p:nvSpPr>
        <p:spPr bwMode="auto">
          <a:xfrm>
            <a:off x="5909469" y="4387851"/>
            <a:ext cx="0"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4" name="Line 194"/>
          <p:cNvSpPr>
            <a:spLocks noChangeShapeType="1"/>
          </p:cNvSpPr>
          <p:nvPr/>
        </p:nvSpPr>
        <p:spPr bwMode="auto">
          <a:xfrm>
            <a:off x="5903119" y="4416426"/>
            <a:ext cx="20638" cy="6826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5" name="Line 195"/>
          <p:cNvSpPr>
            <a:spLocks noChangeShapeType="1"/>
          </p:cNvSpPr>
          <p:nvPr/>
        </p:nvSpPr>
        <p:spPr bwMode="auto">
          <a:xfrm>
            <a:off x="5918994" y="4445001"/>
            <a:ext cx="0" cy="6826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6" name="Line 196"/>
          <p:cNvSpPr>
            <a:spLocks noChangeShapeType="1"/>
          </p:cNvSpPr>
          <p:nvPr/>
        </p:nvSpPr>
        <p:spPr bwMode="auto">
          <a:xfrm>
            <a:off x="5918994" y="4475163"/>
            <a:ext cx="0" cy="762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 name="Line 197"/>
          <p:cNvSpPr>
            <a:spLocks noChangeShapeType="1"/>
          </p:cNvSpPr>
          <p:nvPr/>
        </p:nvSpPr>
        <p:spPr bwMode="auto">
          <a:xfrm>
            <a:off x="5918994" y="4513263"/>
            <a:ext cx="0" cy="5715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8" name="Line 198"/>
          <p:cNvSpPr>
            <a:spLocks noChangeShapeType="1"/>
          </p:cNvSpPr>
          <p:nvPr/>
        </p:nvSpPr>
        <p:spPr bwMode="auto">
          <a:xfrm>
            <a:off x="5918994" y="4532313"/>
            <a:ext cx="0" cy="762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9" name="Line 199"/>
          <p:cNvSpPr>
            <a:spLocks noChangeShapeType="1"/>
          </p:cNvSpPr>
          <p:nvPr/>
        </p:nvSpPr>
        <p:spPr bwMode="auto">
          <a:xfrm>
            <a:off x="5918994" y="4570413"/>
            <a:ext cx="0"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0" name="Line 200"/>
          <p:cNvSpPr>
            <a:spLocks noChangeShapeType="1"/>
          </p:cNvSpPr>
          <p:nvPr/>
        </p:nvSpPr>
        <p:spPr bwMode="auto">
          <a:xfrm>
            <a:off x="5918994" y="4598988"/>
            <a:ext cx="0"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1" name="Line 201"/>
          <p:cNvSpPr>
            <a:spLocks noChangeShapeType="1"/>
          </p:cNvSpPr>
          <p:nvPr/>
        </p:nvSpPr>
        <p:spPr bwMode="auto">
          <a:xfrm>
            <a:off x="5918994" y="4627563"/>
            <a:ext cx="0"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2" name="Line 202"/>
          <p:cNvSpPr>
            <a:spLocks noChangeShapeType="1"/>
          </p:cNvSpPr>
          <p:nvPr/>
        </p:nvSpPr>
        <p:spPr bwMode="auto">
          <a:xfrm>
            <a:off x="5918994" y="4656138"/>
            <a:ext cx="0"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3" name="Line 203"/>
          <p:cNvSpPr>
            <a:spLocks noChangeShapeType="1"/>
          </p:cNvSpPr>
          <p:nvPr/>
        </p:nvSpPr>
        <p:spPr bwMode="auto">
          <a:xfrm>
            <a:off x="5918994" y="4684713"/>
            <a:ext cx="0"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4" name="Line 204"/>
          <p:cNvSpPr>
            <a:spLocks noChangeShapeType="1"/>
          </p:cNvSpPr>
          <p:nvPr/>
        </p:nvSpPr>
        <p:spPr bwMode="auto">
          <a:xfrm>
            <a:off x="5918994" y="4713288"/>
            <a:ext cx="0" cy="762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5" name="Line 205"/>
          <p:cNvSpPr>
            <a:spLocks noChangeShapeType="1"/>
          </p:cNvSpPr>
          <p:nvPr/>
        </p:nvSpPr>
        <p:spPr bwMode="auto">
          <a:xfrm>
            <a:off x="5918994" y="4751388"/>
            <a:ext cx="0" cy="5715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6" name="Line 206"/>
          <p:cNvSpPr>
            <a:spLocks noChangeShapeType="1"/>
          </p:cNvSpPr>
          <p:nvPr/>
        </p:nvSpPr>
        <p:spPr bwMode="auto">
          <a:xfrm>
            <a:off x="5918994" y="4770438"/>
            <a:ext cx="0" cy="77788"/>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7" name="Line 207"/>
          <p:cNvSpPr>
            <a:spLocks noChangeShapeType="1"/>
          </p:cNvSpPr>
          <p:nvPr/>
        </p:nvSpPr>
        <p:spPr bwMode="auto">
          <a:xfrm>
            <a:off x="5918994" y="4808538"/>
            <a:ext cx="0" cy="68263"/>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8" name="Line 208"/>
          <p:cNvSpPr>
            <a:spLocks noChangeShapeType="1"/>
          </p:cNvSpPr>
          <p:nvPr/>
        </p:nvSpPr>
        <p:spPr bwMode="auto">
          <a:xfrm>
            <a:off x="5918994" y="4838701"/>
            <a:ext cx="0"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9" name="Line 209"/>
          <p:cNvSpPr>
            <a:spLocks noChangeShapeType="1"/>
          </p:cNvSpPr>
          <p:nvPr/>
        </p:nvSpPr>
        <p:spPr bwMode="auto">
          <a:xfrm>
            <a:off x="5918994" y="4867276"/>
            <a:ext cx="0"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0" name="Line 210"/>
          <p:cNvSpPr>
            <a:spLocks noChangeShapeType="1"/>
          </p:cNvSpPr>
          <p:nvPr/>
        </p:nvSpPr>
        <p:spPr bwMode="auto">
          <a:xfrm>
            <a:off x="5912644" y="4895851"/>
            <a:ext cx="22225"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1" name="Line 211"/>
          <p:cNvSpPr>
            <a:spLocks noChangeShapeType="1"/>
          </p:cNvSpPr>
          <p:nvPr/>
        </p:nvSpPr>
        <p:spPr bwMode="auto">
          <a:xfrm>
            <a:off x="5928519" y="4924426"/>
            <a:ext cx="0"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2" name="Line 212"/>
          <p:cNvSpPr>
            <a:spLocks noChangeShapeType="1"/>
          </p:cNvSpPr>
          <p:nvPr/>
        </p:nvSpPr>
        <p:spPr bwMode="auto">
          <a:xfrm>
            <a:off x="5928519" y="4953001"/>
            <a:ext cx="0" cy="762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3" name="Line 213"/>
          <p:cNvSpPr>
            <a:spLocks noChangeShapeType="1"/>
          </p:cNvSpPr>
          <p:nvPr/>
        </p:nvSpPr>
        <p:spPr bwMode="auto">
          <a:xfrm>
            <a:off x="5928519" y="4991101"/>
            <a:ext cx="0"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4" name="Line 214"/>
          <p:cNvSpPr>
            <a:spLocks noChangeShapeType="1"/>
          </p:cNvSpPr>
          <p:nvPr/>
        </p:nvSpPr>
        <p:spPr bwMode="auto">
          <a:xfrm>
            <a:off x="5928519" y="5019676"/>
            <a:ext cx="0"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5" name="Line 215"/>
          <p:cNvSpPr>
            <a:spLocks noChangeShapeType="1"/>
          </p:cNvSpPr>
          <p:nvPr/>
        </p:nvSpPr>
        <p:spPr bwMode="auto">
          <a:xfrm>
            <a:off x="5920582" y="5048251"/>
            <a:ext cx="20637" cy="66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6" name="Line 216"/>
          <p:cNvSpPr>
            <a:spLocks noChangeShapeType="1"/>
          </p:cNvSpPr>
          <p:nvPr/>
        </p:nvSpPr>
        <p:spPr bwMode="auto">
          <a:xfrm>
            <a:off x="5938044" y="5086351"/>
            <a:ext cx="0" cy="476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7" name="Line 217"/>
          <p:cNvSpPr>
            <a:spLocks noChangeShapeType="1"/>
          </p:cNvSpPr>
          <p:nvPr/>
        </p:nvSpPr>
        <p:spPr bwMode="auto">
          <a:xfrm>
            <a:off x="4568032" y="2149476"/>
            <a:ext cx="190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8" name="Line 218"/>
          <p:cNvSpPr>
            <a:spLocks noChangeShapeType="1"/>
          </p:cNvSpPr>
          <p:nvPr/>
        </p:nvSpPr>
        <p:spPr bwMode="auto">
          <a:xfrm>
            <a:off x="4623594" y="2149476"/>
            <a:ext cx="17463" cy="793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9" name="Line 219"/>
          <p:cNvSpPr>
            <a:spLocks noChangeShapeType="1"/>
          </p:cNvSpPr>
          <p:nvPr/>
        </p:nvSpPr>
        <p:spPr bwMode="auto">
          <a:xfrm>
            <a:off x="4550569" y="2139951"/>
            <a:ext cx="0" cy="19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0" name="Line 220"/>
          <p:cNvSpPr>
            <a:spLocks noChangeShapeType="1"/>
          </p:cNvSpPr>
          <p:nvPr/>
        </p:nvSpPr>
        <p:spPr bwMode="auto">
          <a:xfrm flipV="1">
            <a:off x="4796632" y="2101851"/>
            <a:ext cx="0" cy="857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221" name="Group 221"/>
          <p:cNvGrpSpPr>
            <a:grpSpLocks/>
          </p:cNvGrpSpPr>
          <p:nvPr/>
        </p:nvGrpSpPr>
        <p:grpSpPr bwMode="auto">
          <a:xfrm>
            <a:off x="2323307" y="2082801"/>
            <a:ext cx="0" cy="3041650"/>
            <a:chOff x="1556" y="1887"/>
            <a:chExt cx="0" cy="1916"/>
          </a:xfrm>
        </p:grpSpPr>
        <p:sp>
          <p:nvSpPr>
            <p:cNvPr id="222" name="Line 222"/>
            <p:cNvSpPr>
              <a:spLocks noChangeShapeType="1"/>
            </p:cNvSpPr>
            <p:nvPr/>
          </p:nvSpPr>
          <p:spPr bwMode="auto">
            <a:xfrm flipV="1">
              <a:off x="1556" y="2845"/>
              <a:ext cx="0" cy="95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3" name="Line 223"/>
            <p:cNvSpPr>
              <a:spLocks noChangeShapeType="1"/>
            </p:cNvSpPr>
            <p:nvPr/>
          </p:nvSpPr>
          <p:spPr bwMode="auto">
            <a:xfrm flipV="1">
              <a:off x="1556" y="1887"/>
              <a:ext cx="0" cy="95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224" name="Line 224"/>
          <p:cNvSpPr>
            <a:spLocks noChangeShapeType="1"/>
          </p:cNvSpPr>
          <p:nvPr/>
        </p:nvSpPr>
        <p:spPr bwMode="auto">
          <a:xfrm>
            <a:off x="2286794" y="2139951"/>
            <a:ext cx="825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5" name="Line 225"/>
          <p:cNvSpPr>
            <a:spLocks noChangeShapeType="1"/>
          </p:cNvSpPr>
          <p:nvPr/>
        </p:nvSpPr>
        <p:spPr bwMode="auto">
          <a:xfrm>
            <a:off x="2315369" y="2139951"/>
            <a:ext cx="495458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6" name="Line 226"/>
          <p:cNvSpPr>
            <a:spLocks noChangeShapeType="1"/>
          </p:cNvSpPr>
          <p:nvPr/>
        </p:nvSpPr>
        <p:spPr bwMode="auto">
          <a:xfrm>
            <a:off x="5115719" y="2101851"/>
            <a:ext cx="0" cy="476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7" name="Rectangle 227"/>
          <p:cNvSpPr>
            <a:spLocks noChangeArrowheads="1"/>
          </p:cNvSpPr>
          <p:nvPr/>
        </p:nvSpPr>
        <p:spPr bwMode="auto">
          <a:xfrm>
            <a:off x="1940719" y="2011363"/>
            <a:ext cx="307975" cy="3635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a:latin typeface="Arial" charset="0"/>
              </a:rPr>
              <a:t>0</a:t>
            </a:r>
          </a:p>
        </p:txBody>
      </p:sp>
      <p:sp>
        <p:nvSpPr>
          <p:cNvPr id="228" name="Rectangle 228"/>
          <p:cNvSpPr>
            <a:spLocks noChangeArrowheads="1"/>
          </p:cNvSpPr>
          <p:nvPr/>
        </p:nvSpPr>
        <p:spPr bwMode="auto">
          <a:xfrm>
            <a:off x="1859757" y="2605088"/>
            <a:ext cx="434975" cy="3635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a:latin typeface="Arial" charset="0"/>
              </a:rPr>
              <a:t>20</a:t>
            </a:r>
          </a:p>
        </p:txBody>
      </p:sp>
      <p:sp>
        <p:nvSpPr>
          <p:cNvPr id="229" name="Rectangle 229"/>
          <p:cNvSpPr>
            <a:spLocks noChangeArrowheads="1"/>
          </p:cNvSpPr>
          <p:nvPr/>
        </p:nvSpPr>
        <p:spPr bwMode="auto">
          <a:xfrm>
            <a:off x="1859757" y="3198813"/>
            <a:ext cx="434975" cy="3635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a:latin typeface="Arial" charset="0"/>
              </a:rPr>
              <a:t>40</a:t>
            </a:r>
          </a:p>
        </p:txBody>
      </p:sp>
      <p:sp>
        <p:nvSpPr>
          <p:cNvPr id="230" name="Rectangle 230"/>
          <p:cNvSpPr>
            <a:spLocks noChangeArrowheads="1"/>
          </p:cNvSpPr>
          <p:nvPr/>
        </p:nvSpPr>
        <p:spPr bwMode="auto">
          <a:xfrm>
            <a:off x="1859757" y="3800476"/>
            <a:ext cx="434975" cy="3635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a:latin typeface="Arial" charset="0"/>
              </a:rPr>
              <a:t>60</a:t>
            </a:r>
          </a:p>
        </p:txBody>
      </p:sp>
      <p:sp>
        <p:nvSpPr>
          <p:cNvPr id="231" name="Rectangle 231"/>
          <p:cNvSpPr>
            <a:spLocks noChangeArrowheads="1"/>
          </p:cNvSpPr>
          <p:nvPr/>
        </p:nvSpPr>
        <p:spPr bwMode="auto">
          <a:xfrm>
            <a:off x="1859757" y="4394201"/>
            <a:ext cx="434975" cy="3635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a:latin typeface="Arial" charset="0"/>
              </a:rPr>
              <a:t>80</a:t>
            </a:r>
          </a:p>
        </p:txBody>
      </p:sp>
      <p:sp>
        <p:nvSpPr>
          <p:cNvPr id="232" name="Rectangle 232"/>
          <p:cNvSpPr>
            <a:spLocks noChangeArrowheads="1"/>
          </p:cNvSpPr>
          <p:nvPr/>
        </p:nvSpPr>
        <p:spPr bwMode="auto">
          <a:xfrm>
            <a:off x="1775619" y="4997451"/>
            <a:ext cx="561975" cy="3635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a:latin typeface="Arial" charset="0"/>
              </a:rPr>
              <a:t>100</a:t>
            </a:r>
          </a:p>
        </p:txBody>
      </p:sp>
      <p:grpSp>
        <p:nvGrpSpPr>
          <p:cNvPr id="233" name="Group 233"/>
          <p:cNvGrpSpPr>
            <a:grpSpLocks/>
          </p:cNvGrpSpPr>
          <p:nvPr/>
        </p:nvGrpSpPr>
        <p:grpSpPr bwMode="auto">
          <a:xfrm>
            <a:off x="2023269" y="1752601"/>
            <a:ext cx="5453063" cy="363537"/>
            <a:chOff x="1343" y="1679"/>
            <a:chExt cx="3864" cy="229"/>
          </a:xfrm>
        </p:grpSpPr>
        <p:sp>
          <p:nvSpPr>
            <p:cNvPr id="234" name="Rectangle 234"/>
            <p:cNvSpPr>
              <a:spLocks noChangeArrowheads="1"/>
            </p:cNvSpPr>
            <p:nvPr/>
          </p:nvSpPr>
          <p:spPr bwMode="auto">
            <a:xfrm>
              <a:off x="1343" y="1679"/>
              <a:ext cx="443" cy="22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a:latin typeface="Arial" charset="0"/>
                </a:rPr>
                <a:t>0.02</a:t>
              </a:r>
            </a:p>
          </p:txBody>
        </p:sp>
        <p:sp>
          <p:nvSpPr>
            <p:cNvPr id="235" name="Rectangle 235"/>
            <p:cNvSpPr>
              <a:spLocks noChangeArrowheads="1"/>
            </p:cNvSpPr>
            <p:nvPr/>
          </p:nvSpPr>
          <p:spPr bwMode="auto">
            <a:xfrm>
              <a:off x="1925" y="1679"/>
              <a:ext cx="443" cy="22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a:latin typeface="Arial" charset="0"/>
                </a:rPr>
                <a:t>0.03</a:t>
              </a:r>
            </a:p>
          </p:txBody>
        </p:sp>
        <p:sp>
          <p:nvSpPr>
            <p:cNvPr id="236" name="Rectangle 236"/>
            <p:cNvSpPr>
              <a:spLocks noChangeArrowheads="1"/>
            </p:cNvSpPr>
            <p:nvPr/>
          </p:nvSpPr>
          <p:spPr bwMode="auto">
            <a:xfrm>
              <a:off x="2507" y="1679"/>
              <a:ext cx="444" cy="22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a:latin typeface="Arial" charset="0"/>
                </a:rPr>
                <a:t>0.04</a:t>
              </a:r>
            </a:p>
          </p:txBody>
        </p:sp>
        <p:sp>
          <p:nvSpPr>
            <p:cNvPr id="237" name="Rectangle 237"/>
            <p:cNvSpPr>
              <a:spLocks noChangeArrowheads="1"/>
            </p:cNvSpPr>
            <p:nvPr/>
          </p:nvSpPr>
          <p:spPr bwMode="auto">
            <a:xfrm>
              <a:off x="3095" y="1679"/>
              <a:ext cx="443" cy="22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a:latin typeface="Arial" charset="0"/>
                </a:rPr>
                <a:t>0.05</a:t>
              </a:r>
            </a:p>
          </p:txBody>
        </p:sp>
        <p:sp>
          <p:nvSpPr>
            <p:cNvPr id="238" name="Rectangle 238"/>
            <p:cNvSpPr>
              <a:spLocks noChangeArrowheads="1"/>
            </p:cNvSpPr>
            <p:nvPr/>
          </p:nvSpPr>
          <p:spPr bwMode="auto">
            <a:xfrm>
              <a:off x="3677" y="1679"/>
              <a:ext cx="444" cy="22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a:latin typeface="Arial" charset="0"/>
                </a:rPr>
                <a:t>0.06</a:t>
              </a:r>
            </a:p>
          </p:txBody>
        </p:sp>
        <p:sp>
          <p:nvSpPr>
            <p:cNvPr id="239" name="Rectangle 239"/>
            <p:cNvSpPr>
              <a:spLocks noChangeArrowheads="1"/>
            </p:cNvSpPr>
            <p:nvPr/>
          </p:nvSpPr>
          <p:spPr bwMode="auto">
            <a:xfrm>
              <a:off x="4260" y="1679"/>
              <a:ext cx="443" cy="22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a:latin typeface="Arial" charset="0"/>
                </a:rPr>
                <a:t>0.07</a:t>
              </a:r>
            </a:p>
          </p:txBody>
        </p:sp>
        <p:sp>
          <p:nvSpPr>
            <p:cNvPr id="240" name="Rectangle 240"/>
            <p:cNvSpPr>
              <a:spLocks noChangeArrowheads="1"/>
            </p:cNvSpPr>
            <p:nvPr/>
          </p:nvSpPr>
          <p:spPr bwMode="auto">
            <a:xfrm>
              <a:off x="4764" y="1679"/>
              <a:ext cx="443" cy="22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a:latin typeface="Arial" charset="0"/>
                </a:rPr>
                <a:t>0.08</a:t>
              </a:r>
            </a:p>
          </p:txBody>
        </p:sp>
      </p:grpSp>
      <p:grpSp>
        <p:nvGrpSpPr>
          <p:cNvPr id="241" name="Group 241"/>
          <p:cNvGrpSpPr>
            <a:grpSpLocks/>
          </p:cNvGrpSpPr>
          <p:nvPr/>
        </p:nvGrpSpPr>
        <p:grpSpPr bwMode="auto">
          <a:xfrm>
            <a:off x="7250907" y="2073276"/>
            <a:ext cx="0" cy="3060700"/>
            <a:chOff x="5048" y="1881"/>
            <a:chExt cx="0" cy="1928"/>
          </a:xfrm>
        </p:grpSpPr>
        <p:sp>
          <p:nvSpPr>
            <p:cNvPr id="242" name="Line 242"/>
            <p:cNvSpPr>
              <a:spLocks noChangeShapeType="1"/>
            </p:cNvSpPr>
            <p:nvPr/>
          </p:nvSpPr>
          <p:spPr bwMode="auto">
            <a:xfrm flipV="1">
              <a:off x="5048" y="2839"/>
              <a:ext cx="0" cy="970"/>
            </a:xfrm>
            <a:prstGeom prst="line">
              <a:avLst/>
            </a:prstGeom>
            <a:noFill/>
            <a:ln w="25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3" name="Line 243"/>
            <p:cNvSpPr>
              <a:spLocks noChangeShapeType="1"/>
            </p:cNvSpPr>
            <p:nvPr/>
          </p:nvSpPr>
          <p:spPr bwMode="auto">
            <a:xfrm flipV="1">
              <a:off x="5048" y="1881"/>
              <a:ext cx="0" cy="970"/>
            </a:xfrm>
            <a:prstGeom prst="line">
              <a:avLst/>
            </a:prstGeom>
            <a:noFill/>
            <a:ln w="25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244" name="Line 244"/>
          <p:cNvSpPr>
            <a:spLocks noChangeShapeType="1"/>
          </p:cNvSpPr>
          <p:nvPr/>
        </p:nvSpPr>
        <p:spPr bwMode="auto">
          <a:xfrm>
            <a:off x="2315369" y="5124451"/>
            <a:ext cx="4954588" cy="0"/>
          </a:xfrm>
          <a:prstGeom prst="line">
            <a:avLst/>
          </a:prstGeom>
          <a:noFill/>
          <a:ln w="25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5" name="Rectangle 245"/>
          <p:cNvSpPr>
            <a:spLocks noChangeArrowheads="1"/>
          </p:cNvSpPr>
          <p:nvPr/>
        </p:nvSpPr>
        <p:spPr bwMode="auto">
          <a:xfrm>
            <a:off x="4515644" y="4579938"/>
            <a:ext cx="355600" cy="5032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sz="2700">
                <a:solidFill>
                  <a:srgbClr val="FFFFFF"/>
                </a:solidFill>
                <a:latin typeface="Symbol" charset="0"/>
              </a:rPr>
              <a:t>a</a:t>
            </a:r>
          </a:p>
        </p:txBody>
      </p:sp>
      <p:sp>
        <p:nvSpPr>
          <p:cNvPr id="246" name="Rectangle 246"/>
          <p:cNvSpPr>
            <a:spLocks noChangeArrowheads="1"/>
          </p:cNvSpPr>
          <p:nvPr/>
        </p:nvSpPr>
        <p:spPr bwMode="auto">
          <a:xfrm>
            <a:off x="4723607" y="4757738"/>
            <a:ext cx="31115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a:solidFill>
                  <a:srgbClr val="FFFFFF"/>
                </a:solidFill>
                <a:latin typeface="Arial" charset="0"/>
              </a:rPr>
              <a:t>w</a:t>
            </a:r>
          </a:p>
        </p:txBody>
      </p:sp>
      <p:sp>
        <p:nvSpPr>
          <p:cNvPr id="247" name="Rectangle 247"/>
          <p:cNvSpPr>
            <a:spLocks noChangeArrowheads="1"/>
          </p:cNvSpPr>
          <p:nvPr/>
        </p:nvSpPr>
        <p:spPr bwMode="auto">
          <a:xfrm>
            <a:off x="6576219" y="4637088"/>
            <a:ext cx="396875" cy="5000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sz="2700">
                <a:latin typeface="Symbol" charset="0"/>
              </a:rPr>
              <a:t>a</a:t>
            </a:r>
          </a:p>
        </p:txBody>
      </p:sp>
      <p:sp>
        <p:nvSpPr>
          <p:cNvPr id="248" name="Line 248"/>
          <p:cNvSpPr>
            <a:spLocks noChangeShapeType="1"/>
          </p:cNvSpPr>
          <p:nvPr/>
        </p:nvSpPr>
        <p:spPr bwMode="auto">
          <a:xfrm>
            <a:off x="6666707" y="4779963"/>
            <a:ext cx="1651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249" name="Group 249"/>
          <p:cNvGrpSpPr>
            <a:grpSpLocks/>
          </p:cNvGrpSpPr>
          <p:nvPr/>
        </p:nvGrpSpPr>
        <p:grpSpPr bwMode="auto">
          <a:xfrm>
            <a:off x="3975894" y="2201863"/>
            <a:ext cx="55563" cy="738188"/>
            <a:chOff x="2727" y="1962"/>
            <a:chExt cx="39" cy="465"/>
          </a:xfrm>
        </p:grpSpPr>
        <p:sp>
          <p:nvSpPr>
            <p:cNvPr id="250" name="Freeform 250"/>
            <p:cNvSpPr>
              <a:spLocks/>
            </p:cNvSpPr>
            <p:nvPr/>
          </p:nvSpPr>
          <p:spPr bwMode="auto">
            <a:xfrm>
              <a:off x="2727" y="1962"/>
              <a:ext cx="39" cy="79"/>
            </a:xfrm>
            <a:custGeom>
              <a:avLst/>
              <a:gdLst>
                <a:gd name="T0" fmla="*/ 22 w 39"/>
                <a:gd name="T1" fmla="*/ 0 h 79"/>
                <a:gd name="T2" fmla="*/ 38 w 39"/>
                <a:gd name="T3" fmla="*/ 78 h 79"/>
                <a:gd name="T4" fmla="*/ 22 w 39"/>
                <a:gd name="T5" fmla="*/ 78 h 79"/>
                <a:gd name="T6" fmla="*/ 0 w 39"/>
                <a:gd name="T7" fmla="*/ 78 h 79"/>
                <a:gd name="T8" fmla="*/ 22 w 39"/>
                <a:gd name="T9" fmla="*/ 0 h 79"/>
              </a:gdLst>
              <a:ahLst/>
              <a:cxnLst>
                <a:cxn ang="0">
                  <a:pos x="T0" y="T1"/>
                </a:cxn>
                <a:cxn ang="0">
                  <a:pos x="T2" y="T3"/>
                </a:cxn>
                <a:cxn ang="0">
                  <a:pos x="T4" y="T5"/>
                </a:cxn>
                <a:cxn ang="0">
                  <a:pos x="T6" y="T7"/>
                </a:cxn>
                <a:cxn ang="0">
                  <a:pos x="T8" y="T9"/>
                </a:cxn>
              </a:cxnLst>
              <a:rect l="0" t="0" r="r" b="b"/>
              <a:pathLst>
                <a:path w="39" h="79">
                  <a:moveTo>
                    <a:pt x="22" y="0"/>
                  </a:moveTo>
                  <a:lnTo>
                    <a:pt x="38" y="78"/>
                  </a:lnTo>
                  <a:lnTo>
                    <a:pt x="22" y="78"/>
                  </a:lnTo>
                  <a:lnTo>
                    <a:pt x="0" y="78"/>
                  </a:lnTo>
                  <a:lnTo>
                    <a:pt x="22" y="0"/>
                  </a:lnTo>
                </a:path>
              </a:pathLst>
            </a:custGeom>
            <a:solidFill>
              <a:schemeClr val="hlink"/>
            </a:solidFill>
            <a:ln w="12700" cap="rnd" cmpd="sng">
              <a:solidFill>
                <a:schemeClr val="hlink"/>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51" name="Freeform 251"/>
            <p:cNvSpPr>
              <a:spLocks/>
            </p:cNvSpPr>
            <p:nvPr/>
          </p:nvSpPr>
          <p:spPr bwMode="auto">
            <a:xfrm>
              <a:off x="2727" y="2348"/>
              <a:ext cx="39" cy="79"/>
            </a:xfrm>
            <a:custGeom>
              <a:avLst/>
              <a:gdLst>
                <a:gd name="T0" fmla="*/ 22 w 39"/>
                <a:gd name="T1" fmla="*/ 78 h 79"/>
                <a:gd name="T2" fmla="*/ 0 w 39"/>
                <a:gd name="T3" fmla="*/ 0 h 79"/>
                <a:gd name="T4" fmla="*/ 22 w 39"/>
                <a:gd name="T5" fmla="*/ 0 h 79"/>
                <a:gd name="T6" fmla="*/ 38 w 39"/>
                <a:gd name="T7" fmla="*/ 0 h 79"/>
                <a:gd name="T8" fmla="*/ 22 w 39"/>
                <a:gd name="T9" fmla="*/ 78 h 79"/>
              </a:gdLst>
              <a:ahLst/>
              <a:cxnLst>
                <a:cxn ang="0">
                  <a:pos x="T0" y="T1"/>
                </a:cxn>
                <a:cxn ang="0">
                  <a:pos x="T2" y="T3"/>
                </a:cxn>
                <a:cxn ang="0">
                  <a:pos x="T4" y="T5"/>
                </a:cxn>
                <a:cxn ang="0">
                  <a:pos x="T6" y="T7"/>
                </a:cxn>
                <a:cxn ang="0">
                  <a:pos x="T8" y="T9"/>
                </a:cxn>
              </a:cxnLst>
              <a:rect l="0" t="0" r="r" b="b"/>
              <a:pathLst>
                <a:path w="39" h="79">
                  <a:moveTo>
                    <a:pt x="22" y="78"/>
                  </a:moveTo>
                  <a:lnTo>
                    <a:pt x="0" y="0"/>
                  </a:lnTo>
                  <a:lnTo>
                    <a:pt x="22" y="0"/>
                  </a:lnTo>
                  <a:lnTo>
                    <a:pt x="38" y="0"/>
                  </a:lnTo>
                  <a:lnTo>
                    <a:pt x="22" y="78"/>
                  </a:lnTo>
                </a:path>
              </a:pathLst>
            </a:custGeom>
            <a:solidFill>
              <a:schemeClr val="hlink"/>
            </a:solidFill>
            <a:ln w="12700" cap="rnd" cmpd="sng">
              <a:solidFill>
                <a:schemeClr val="hlink"/>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52" name="Line 252"/>
            <p:cNvSpPr>
              <a:spLocks noChangeShapeType="1"/>
            </p:cNvSpPr>
            <p:nvPr/>
          </p:nvSpPr>
          <p:spPr bwMode="auto">
            <a:xfrm>
              <a:off x="2753" y="2046"/>
              <a:ext cx="0" cy="302"/>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253" name="Rectangle 253"/>
          <p:cNvSpPr>
            <a:spLocks noChangeArrowheads="1"/>
          </p:cNvSpPr>
          <p:nvPr/>
        </p:nvSpPr>
        <p:spPr bwMode="auto">
          <a:xfrm>
            <a:off x="3299619" y="2344738"/>
            <a:ext cx="688975"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54" name="Group 254"/>
          <p:cNvGrpSpPr>
            <a:grpSpLocks/>
          </p:cNvGrpSpPr>
          <p:nvPr/>
        </p:nvGrpSpPr>
        <p:grpSpPr bwMode="auto">
          <a:xfrm>
            <a:off x="3975894" y="2943226"/>
            <a:ext cx="55563" cy="2173287"/>
            <a:chOff x="2727" y="2429"/>
            <a:chExt cx="39" cy="1369"/>
          </a:xfrm>
        </p:grpSpPr>
        <p:sp>
          <p:nvSpPr>
            <p:cNvPr id="255" name="Freeform 255"/>
            <p:cNvSpPr>
              <a:spLocks/>
            </p:cNvSpPr>
            <p:nvPr/>
          </p:nvSpPr>
          <p:spPr bwMode="auto">
            <a:xfrm>
              <a:off x="2727" y="2429"/>
              <a:ext cx="39" cy="80"/>
            </a:xfrm>
            <a:custGeom>
              <a:avLst/>
              <a:gdLst>
                <a:gd name="T0" fmla="*/ 22 w 39"/>
                <a:gd name="T1" fmla="*/ 0 h 80"/>
                <a:gd name="T2" fmla="*/ 38 w 39"/>
                <a:gd name="T3" fmla="*/ 79 h 80"/>
                <a:gd name="T4" fmla="*/ 22 w 39"/>
                <a:gd name="T5" fmla="*/ 79 h 80"/>
                <a:gd name="T6" fmla="*/ 0 w 39"/>
                <a:gd name="T7" fmla="*/ 79 h 80"/>
                <a:gd name="T8" fmla="*/ 22 w 39"/>
                <a:gd name="T9" fmla="*/ 0 h 80"/>
              </a:gdLst>
              <a:ahLst/>
              <a:cxnLst>
                <a:cxn ang="0">
                  <a:pos x="T0" y="T1"/>
                </a:cxn>
                <a:cxn ang="0">
                  <a:pos x="T2" y="T3"/>
                </a:cxn>
                <a:cxn ang="0">
                  <a:pos x="T4" y="T5"/>
                </a:cxn>
                <a:cxn ang="0">
                  <a:pos x="T6" y="T7"/>
                </a:cxn>
                <a:cxn ang="0">
                  <a:pos x="T8" y="T9"/>
                </a:cxn>
              </a:cxnLst>
              <a:rect l="0" t="0" r="r" b="b"/>
              <a:pathLst>
                <a:path w="39" h="80">
                  <a:moveTo>
                    <a:pt x="22" y="0"/>
                  </a:moveTo>
                  <a:lnTo>
                    <a:pt x="38" y="79"/>
                  </a:lnTo>
                  <a:lnTo>
                    <a:pt x="22" y="79"/>
                  </a:lnTo>
                  <a:lnTo>
                    <a:pt x="0" y="79"/>
                  </a:lnTo>
                  <a:lnTo>
                    <a:pt x="22" y="0"/>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56" name="Freeform 256"/>
            <p:cNvSpPr>
              <a:spLocks/>
            </p:cNvSpPr>
            <p:nvPr/>
          </p:nvSpPr>
          <p:spPr bwMode="auto">
            <a:xfrm>
              <a:off x="2727" y="3719"/>
              <a:ext cx="39" cy="79"/>
            </a:xfrm>
            <a:custGeom>
              <a:avLst/>
              <a:gdLst>
                <a:gd name="T0" fmla="*/ 22 w 39"/>
                <a:gd name="T1" fmla="*/ 78 h 79"/>
                <a:gd name="T2" fmla="*/ 0 w 39"/>
                <a:gd name="T3" fmla="*/ 0 h 79"/>
                <a:gd name="T4" fmla="*/ 22 w 39"/>
                <a:gd name="T5" fmla="*/ 0 h 79"/>
                <a:gd name="T6" fmla="*/ 38 w 39"/>
                <a:gd name="T7" fmla="*/ 0 h 79"/>
                <a:gd name="T8" fmla="*/ 22 w 39"/>
                <a:gd name="T9" fmla="*/ 78 h 79"/>
              </a:gdLst>
              <a:ahLst/>
              <a:cxnLst>
                <a:cxn ang="0">
                  <a:pos x="T0" y="T1"/>
                </a:cxn>
                <a:cxn ang="0">
                  <a:pos x="T2" y="T3"/>
                </a:cxn>
                <a:cxn ang="0">
                  <a:pos x="T4" y="T5"/>
                </a:cxn>
                <a:cxn ang="0">
                  <a:pos x="T6" y="T7"/>
                </a:cxn>
                <a:cxn ang="0">
                  <a:pos x="T8" y="T9"/>
                </a:cxn>
              </a:cxnLst>
              <a:rect l="0" t="0" r="r" b="b"/>
              <a:pathLst>
                <a:path w="39" h="79">
                  <a:moveTo>
                    <a:pt x="22" y="78"/>
                  </a:moveTo>
                  <a:lnTo>
                    <a:pt x="0" y="0"/>
                  </a:lnTo>
                  <a:lnTo>
                    <a:pt x="22" y="0"/>
                  </a:lnTo>
                  <a:lnTo>
                    <a:pt x="38" y="0"/>
                  </a:lnTo>
                  <a:lnTo>
                    <a:pt x="22" y="7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57" name="Line 257"/>
            <p:cNvSpPr>
              <a:spLocks noChangeShapeType="1"/>
            </p:cNvSpPr>
            <p:nvPr/>
          </p:nvSpPr>
          <p:spPr bwMode="auto">
            <a:xfrm>
              <a:off x="2753" y="2514"/>
              <a:ext cx="0" cy="1205"/>
            </a:xfrm>
            <a:prstGeom prst="line">
              <a:avLst/>
            </a:prstGeom>
            <a:noFill/>
            <a:ln w="127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258" name="Rectangle 258"/>
          <p:cNvSpPr>
            <a:spLocks noChangeArrowheads="1"/>
          </p:cNvSpPr>
          <p:nvPr/>
        </p:nvSpPr>
        <p:spPr bwMode="auto">
          <a:xfrm>
            <a:off x="2526507" y="3776663"/>
            <a:ext cx="1476375" cy="3635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b="1">
                <a:effectLst>
                  <a:outerShdw blurRad="38100" dist="38100" dir="2700000" algn="tl">
                    <a:srgbClr val="DDDDDD"/>
                  </a:outerShdw>
                </a:effectLst>
                <a:latin typeface="Arial" charset="0"/>
              </a:rPr>
              <a:t>light-limited</a:t>
            </a:r>
          </a:p>
        </p:txBody>
      </p:sp>
      <p:sp>
        <p:nvSpPr>
          <p:cNvPr id="259" name="Rectangle 260"/>
          <p:cNvSpPr>
            <a:spLocks noChangeArrowheads="1"/>
          </p:cNvSpPr>
          <p:nvPr/>
        </p:nvSpPr>
        <p:spPr bwMode="auto">
          <a:xfrm>
            <a:off x="2442369" y="1281113"/>
            <a:ext cx="5210175" cy="4540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sz="2400" b="1">
                <a:effectLst>
                  <a:outerShdw blurRad="38100" dist="38100" dir="2700000" algn="tl">
                    <a:srgbClr val="DDDDDD"/>
                  </a:outerShdw>
                </a:effectLst>
                <a:latin typeface="Symbol" charset="0"/>
              </a:rPr>
              <a:t>a</a:t>
            </a:r>
            <a:r>
              <a:rPr lang="en-US" b="1">
                <a:effectLst>
                  <a:outerShdw blurRad="38100" dist="38100" dir="2700000" algn="tl">
                    <a:srgbClr val="DDDDDD"/>
                  </a:outerShdw>
                </a:effectLst>
                <a:latin typeface="Arial" charset="0"/>
              </a:rPr>
              <a:t> (mg C mg chl </a:t>
            </a:r>
            <a:r>
              <a:rPr lang="en-US" b="1" u="sng">
                <a:effectLst>
                  <a:outerShdw blurRad="38100" dist="38100" dir="2700000" algn="tl">
                    <a:srgbClr val="DDDDDD"/>
                  </a:outerShdw>
                </a:effectLst>
                <a:latin typeface="Arial" charset="0"/>
              </a:rPr>
              <a:t>a</a:t>
            </a:r>
            <a:r>
              <a:rPr lang="en-US" b="1" u="sng" baseline="30000">
                <a:effectLst>
                  <a:outerShdw blurRad="38100" dist="38100" dir="2700000" algn="tl">
                    <a:srgbClr val="DDDDDD"/>
                  </a:outerShdw>
                </a:effectLst>
                <a:latin typeface="Arial" charset="0"/>
              </a:rPr>
              <a:t>-</a:t>
            </a:r>
            <a:r>
              <a:rPr lang="en-US" b="1" baseline="30000">
                <a:effectLst>
                  <a:outerShdw blurRad="38100" dist="38100" dir="2700000" algn="tl">
                    <a:srgbClr val="DDDDDD"/>
                  </a:outerShdw>
                </a:effectLst>
                <a:latin typeface="Arial" charset="0"/>
              </a:rPr>
              <a:t>1</a:t>
            </a:r>
            <a:r>
              <a:rPr lang="en-US" b="1">
                <a:effectLst>
                  <a:outerShdw blurRad="38100" dist="38100" dir="2700000" algn="tl">
                    <a:srgbClr val="DDDDDD"/>
                  </a:outerShdw>
                </a:effectLst>
                <a:latin typeface="Arial" charset="0"/>
              </a:rPr>
              <a:t> h</a:t>
            </a:r>
            <a:r>
              <a:rPr lang="en-US" b="1" baseline="30000">
                <a:effectLst>
                  <a:outerShdw blurRad="38100" dist="38100" dir="2700000" algn="tl">
                    <a:srgbClr val="DDDDDD"/>
                  </a:outerShdw>
                </a:effectLst>
                <a:latin typeface="Arial" charset="0"/>
              </a:rPr>
              <a:t>-1</a:t>
            </a:r>
            <a:r>
              <a:rPr lang="en-US" b="1">
                <a:effectLst>
                  <a:outerShdw blurRad="38100" dist="38100" dir="2700000" algn="tl">
                    <a:srgbClr val="DDDDDD"/>
                  </a:outerShdw>
                </a:effectLst>
                <a:latin typeface="Arial" charset="0"/>
              </a:rPr>
              <a:t>[</a:t>
            </a:r>
            <a:r>
              <a:rPr lang="en-US" b="1">
                <a:effectLst>
                  <a:outerShdw blurRad="38100" dist="38100" dir="2700000" algn="tl">
                    <a:srgbClr val="DDDDDD"/>
                  </a:outerShdw>
                </a:effectLst>
                <a:latin typeface="Symbol" charset="0"/>
              </a:rPr>
              <a:t>m</a:t>
            </a:r>
            <a:r>
              <a:rPr lang="en-US" b="1">
                <a:effectLst>
                  <a:outerShdw blurRad="38100" dist="38100" dir="2700000" algn="tl">
                    <a:srgbClr val="DDDDDD"/>
                  </a:outerShdw>
                </a:effectLst>
                <a:latin typeface="Arial" charset="0"/>
              </a:rPr>
              <a:t>mol photons m-2 s</a:t>
            </a:r>
            <a:r>
              <a:rPr lang="en-US" b="1" baseline="30000">
                <a:effectLst>
                  <a:outerShdw blurRad="38100" dist="38100" dir="2700000" algn="tl">
                    <a:srgbClr val="DDDDDD"/>
                  </a:outerShdw>
                </a:effectLst>
                <a:latin typeface="Arial" charset="0"/>
              </a:rPr>
              <a:t>-1</a:t>
            </a:r>
            <a:r>
              <a:rPr lang="en-US" b="1">
                <a:effectLst>
                  <a:outerShdw blurRad="38100" dist="38100" dir="2700000" algn="tl">
                    <a:srgbClr val="DDDDDD"/>
                  </a:outerShdw>
                </a:effectLst>
                <a:latin typeface="Arial" charset="0"/>
              </a:rPr>
              <a:t>]</a:t>
            </a:r>
            <a:r>
              <a:rPr lang="en-US" b="1" baseline="30000">
                <a:effectLst>
                  <a:outerShdw blurRad="38100" dist="38100" dir="2700000" algn="tl">
                    <a:srgbClr val="DDDDDD"/>
                  </a:outerShdw>
                </a:effectLst>
                <a:latin typeface="Arial" charset="0"/>
              </a:rPr>
              <a:t>-1</a:t>
            </a:r>
            <a:r>
              <a:rPr lang="en-US" b="1">
                <a:effectLst>
                  <a:outerShdw blurRad="38100" dist="38100" dir="2700000" algn="tl">
                    <a:srgbClr val="DDDDDD"/>
                  </a:outerShdw>
                </a:effectLst>
                <a:latin typeface="Arial" charset="0"/>
              </a:rPr>
              <a:t>)</a:t>
            </a:r>
          </a:p>
        </p:txBody>
      </p:sp>
      <p:sp>
        <p:nvSpPr>
          <p:cNvPr id="260" name="Rectangle 261"/>
          <p:cNvSpPr>
            <a:spLocks noChangeArrowheads="1"/>
          </p:cNvSpPr>
          <p:nvPr/>
        </p:nvSpPr>
        <p:spPr bwMode="auto">
          <a:xfrm rot="16200000">
            <a:off x="572295" y="3427413"/>
            <a:ext cx="1568450" cy="4540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sz="2400" b="1">
                <a:effectLst>
                  <a:outerShdw blurRad="38100" dist="38100" dir="2700000" algn="tl">
                    <a:srgbClr val="DDDDDD"/>
                  </a:outerShdw>
                </a:effectLst>
                <a:latin typeface="Arial" charset="0"/>
              </a:rPr>
              <a:t>depth (m)</a:t>
            </a:r>
          </a:p>
        </p:txBody>
      </p:sp>
      <p:sp>
        <p:nvSpPr>
          <p:cNvPr id="261" name="Rectangle 262"/>
          <p:cNvSpPr>
            <a:spLocks noChangeArrowheads="1"/>
          </p:cNvSpPr>
          <p:nvPr/>
        </p:nvSpPr>
        <p:spPr bwMode="auto">
          <a:xfrm>
            <a:off x="2283619" y="2416176"/>
            <a:ext cx="1768475" cy="3635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b="1">
                <a:effectLst>
                  <a:outerShdw blurRad="38100" dist="38100" dir="2700000" algn="tl">
                    <a:srgbClr val="DDDDDD"/>
                  </a:outerShdw>
                </a:effectLst>
                <a:latin typeface="Arial" charset="0"/>
              </a:rPr>
              <a:t>light-saturated</a:t>
            </a:r>
          </a:p>
        </p:txBody>
      </p:sp>
      <p:sp>
        <p:nvSpPr>
          <p:cNvPr id="262" name="Line 263"/>
          <p:cNvSpPr>
            <a:spLocks noChangeShapeType="1"/>
          </p:cNvSpPr>
          <p:nvPr/>
        </p:nvSpPr>
        <p:spPr bwMode="auto">
          <a:xfrm flipH="1">
            <a:off x="2337594" y="2897188"/>
            <a:ext cx="1752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63" name="Line 264"/>
          <p:cNvSpPr>
            <a:spLocks noChangeShapeType="1"/>
          </p:cNvSpPr>
          <p:nvPr/>
        </p:nvSpPr>
        <p:spPr bwMode="auto">
          <a:xfrm flipH="1">
            <a:off x="2337594" y="3049588"/>
            <a:ext cx="3276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304687276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01625" y="727075"/>
            <a:ext cx="8537575" cy="915988"/>
          </a:xfrm>
          <a:prstGeom prst="rect">
            <a:avLst/>
          </a:prstGeom>
          <a:noFill/>
          <a:ln w="9525">
            <a:noFill/>
            <a:miter lim="800000"/>
            <a:headEnd/>
            <a:tailEnd/>
          </a:ln>
          <a:effectLst/>
        </p:spPr>
        <p:txBody>
          <a:bodyPr wrap="none">
            <a:prstTxWarp prst="textNoShape">
              <a:avLst/>
            </a:prstTxWarp>
            <a:spAutoFit/>
          </a:bodyPr>
          <a:lstStyle/>
          <a:p>
            <a:r>
              <a:rPr lang="en-US"/>
              <a:t>Photosynthesis a chain of cascading reactions:</a:t>
            </a:r>
          </a:p>
          <a:p>
            <a:endParaRPr lang="en-US"/>
          </a:p>
          <a:p>
            <a:r>
              <a:rPr lang="en-US"/>
              <a:t>Each step sets the upper limit efficiency for each following step down the line</a:t>
            </a:r>
          </a:p>
        </p:txBody>
      </p:sp>
      <p:sp>
        <p:nvSpPr>
          <p:cNvPr id="5" name="Text Box 3"/>
          <p:cNvSpPr txBox="1">
            <a:spLocks noChangeArrowheads="1"/>
          </p:cNvSpPr>
          <p:nvPr/>
        </p:nvSpPr>
        <p:spPr bwMode="auto">
          <a:xfrm>
            <a:off x="838200" y="2071688"/>
            <a:ext cx="7250113" cy="366712"/>
          </a:xfrm>
          <a:prstGeom prst="rect">
            <a:avLst/>
          </a:prstGeom>
          <a:noFill/>
          <a:ln w="9525">
            <a:noFill/>
            <a:miter lim="800000"/>
            <a:headEnd/>
            <a:tailEnd/>
          </a:ln>
          <a:effectLst/>
        </p:spPr>
        <p:txBody>
          <a:bodyPr wrap="none">
            <a:prstTxWarp prst="textNoShape">
              <a:avLst/>
            </a:prstTxWarp>
            <a:spAutoFit/>
          </a:bodyPr>
          <a:lstStyle/>
          <a:p>
            <a:r>
              <a:rPr lang="en-US">
                <a:latin typeface="Symbol" pitchFamily="-111" charset="2"/>
              </a:rPr>
              <a:t>F</a:t>
            </a:r>
            <a:r>
              <a:rPr lang="en-US"/>
              <a:t>m</a:t>
            </a:r>
            <a:r>
              <a:rPr lang="en-US" baseline="-25000"/>
              <a:t>psii</a:t>
            </a:r>
            <a:r>
              <a:rPr lang="en-US"/>
              <a:t> (0.65) &gt; </a:t>
            </a:r>
            <a:r>
              <a:rPr lang="en-US">
                <a:latin typeface="Symbol" pitchFamily="-111" charset="2"/>
              </a:rPr>
              <a:t>f</a:t>
            </a:r>
            <a:r>
              <a:rPr lang="en-US"/>
              <a:t>m</a:t>
            </a:r>
            <a:r>
              <a:rPr lang="en-US" baseline="-25000"/>
              <a:t>02</a:t>
            </a:r>
            <a:r>
              <a:rPr lang="en-US"/>
              <a:t> (on the order 0.125)&gt;</a:t>
            </a:r>
            <a:r>
              <a:rPr lang="en-US">
                <a:latin typeface="Symbol" pitchFamily="-111" charset="2"/>
              </a:rPr>
              <a:t>f</a:t>
            </a:r>
            <a:r>
              <a:rPr lang="en-US"/>
              <a:t>m</a:t>
            </a:r>
            <a:r>
              <a:rPr lang="en-US" baseline="-25000"/>
              <a:t>co2</a:t>
            </a:r>
            <a:r>
              <a:rPr lang="en-US"/>
              <a:t> (on the order 0.07) </a:t>
            </a:r>
          </a:p>
        </p:txBody>
      </p:sp>
      <p:sp>
        <p:nvSpPr>
          <p:cNvPr id="6" name="Text Box 4"/>
          <p:cNvSpPr txBox="1">
            <a:spLocks noChangeArrowheads="1"/>
          </p:cNvSpPr>
          <p:nvPr/>
        </p:nvSpPr>
        <p:spPr bwMode="auto">
          <a:xfrm>
            <a:off x="1230313" y="2743200"/>
            <a:ext cx="6770687" cy="641350"/>
          </a:xfrm>
          <a:prstGeom prst="rect">
            <a:avLst/>
          </a:prstGeom>
          <a:noFill/>
          <a:ln w="9525">
            <a:noFill/>
            <a:miter lim="800000"/>
            <a:headEnd/>
            <a:tailEnd/>
          </a:ln>
          <a:effectLst/>
        </p:spPr>
        <p:txBody>
          <a:bodyPr wrap="none">
            <a:prstTxWarp prst="textNoShape">
              <a:avLst/>
            </a:prstTxWarp>
            <a:spAutoFit/>
          </a:bodyPr>
          <a:lstStyle/>
          <a:p>
            <a:pPr algn="ctr"/>
            <a:r>
              <a:rPr lang="en-US"/>
              <a:t>For each use of energy go to one process, it is the expense of</a:t>
            </a:r>
          </a:p>
          <a:p>
            <a:pPr algn="ctr"/>
            <a:r>
              <a:rPr lang="en-US"/>
              <a:t>another reaction, this impacts the overall efficiency</a:t>
            </a:r>
          </a:p>
        </p:txBody>
      </p:sp>
      <p:sp>
        <p:nvSpPr>
          <p:cNvPr id="7" name="Text Box 5"/>
          <p:cNvSpPr txBox="1">
            <a:spLocks noChangeArrowheads="1"/>
          </p:cNvSpPr>
          <p:nvPr/>
        </p:nvSpPr>
        <p:spPr bwMode="auto">
          <a:xfrm>
            <a:off x="2574925" y="3581400"/>
            <a:ext cx="3475038" cy="915988"/>
          </a:xfrm>
          <a:prstGeom prst="rect">
            <a:avLst/>
          </a:prstGeom>
          <a:noFill/>
          <a:ln w="9525">
            <a:noFill/>
            <a:miter lim="800000"/>
            <a:headEnd/>
            <a:tailEnd/>
          </a:ln>
          <a:effectLst/>
        </p:spPr>
        <p:txBody>
          <a:bodyPr wrap="none">
            <a:prstTxWarp prst="textNoShape">
              <a:avLst/>
            </a:prstTxWarp>
            <a:spAutoFit/>
          </a:bodyPr>
          <a:lstStyle/>
          <a:p>
            <a:r>
              <a:rPr lang="en-US"/>
              <a:t>Nutrient source		</a:t>
            </a:r>
            <a:r>
              <a:rPr lang="en-US">
                <a:latin typeface="Symbol" pitchFamily="-111" charset="2"/>
              </a:rPr>
              <a:t>f</a:t>
            </a:r>
            <a:r>
              <a:rPr lang="en-US"/>
              <a:t>m</a:t>
            </a:r>
            <a:r>
              <a:rPr lang="en-US" baseline="-25000"/>
              <a:t>co2</a:t>
            </a:r>
          </a:p>
          <a:p>
            <a:r>
              <a:rPr lang="en-US"/>
              <a:t>Ammonium		0.09</a:t>
            </a:r>
          </a:p>
          <a:p>
            <a:r>
              <a:rPr lang="en-US"/>
              <a:t>Nitrate			0.07</a:t>
            </a:r>
          </a:p>
        </p:txBody>
      </p:sp>
      <p:sp>
        <p:nvSpPr>
          <p:cNvPr id="8" name="Line 6"/>
          <p:cNvSpPr>
            <a:spLocks noChangeShapeType="1"/>
          </p:cNvSpPr>
          <p:nvPr/>
        </p:nvSpPr>
        <p:spPr bwMode="auto">
          <a:xfrm>
            <a:off x="2209800" y="3921125"/>
            <a:ext cx="4038600"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 name="Text Box 7"/>
          <p:cNvSpPr txBox="1">
            <a:spLocks noChangeArrowheads="1"/>
          </p:cNvSpPr>
          <p:nvPr/>
        </p:nvSpPr>
        <p:spPr bwMode="auto">
          <a:xfrm>
            <a:off x="1984375" y="4876800"/>
            <a:ext cx="4721225" cy="915988"/>
          </a:xfrm>
          <a:prstGeom prst="rect">
            <a:avLst/>
          </a:prstGeom>
          <a:noFill/>
          <a:ln w="9525">
            <a:noFill/>
            <a:miter lim="800000"/>
            <a:headEnd/>
            <a:tailEnd/>
          </a:ln>
          <a:effectLst/>
        </p:spPr>
        <p:txBody>
          <a:bodyPr wrap="none">
            <a:prstTxWarp prst="textNoShape">
              <a:avLst/>
            </a:prstTxWarp>
            <a:spAutoFit/>
          </a:bodyPr>
          <a:lstStyle/>
          <a:p>
            <a:pPr algn="ctr"/>
            <a:r>
              <a:rPr lang="en-US"/>
              <a:t>Simplest expression for photosynthesis is </a:t>
            </a:r>
          </a:p>
          <a:p>
            <a:pPr algn="ctr"/>
            <a:endParaRPr lang="en-US"/>
          </a:p>
          <a:p>
            <a:pPr algn="ctr"/>
            <a:r>
              <a:rPr lang="en-US"/>
              <a:t>P = </a:t>
            </a:r>
            <a:r>
              <a:rPr lang="en-US">
                <a:latin typeface="Symbol" pitchFamily="-111" charset="2"/>
              </a:rPr>
              <a:t>f</a:t>
            </a:r>
            <a:r>
              <a:rPr lang="en-US"/>
              <a:t> * a</a:t>
            </a:r>
            <a:r>
              <a:rPr lang="en-US" baseline="-25000"/>
              <a:t>ph</a:t>
            </a:r>
            <a:r>
              <a:rPr lang="en-US"/>
              <a:t>  * PAR</a:t>
            </a: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srcRect/>
          <a:stretch>
            <a:fillRect/>
          </a:stretch>
        </p:blipFill>
        <p:spPr bwMode="auto">
          <a:xfrm>
            <a:off x="2584450" y="-31750"/>
            <a:ext cx="4121150" cy="6019800"/>
          </a:xfrm>
          <a:prstGeom prst="rect">
            <a:avLst/>
          </a:prstGeom>
          <a:noFill/>
          <a:ln w="9525">
            <a:noFill/>
            <a:miter lim="800000"/>
            <a:headEnd/>
            <a:tailEnd/>
          </a:ln>
          <a:effectLst/>
        </p:spPr>
      </p:pic>
      <p:sp>
        <p:nvSpPr>
          <p:cNvPr id="5" name="Text Box 5"/>
          <p:cNvSpPr txBox="1">
            <a:spLocks noChangeArrowheads="1"/>
          </p:cNvSpPr>
          <p:nvPr/>
        </p:nvSpPr>
        <p:spPr bwMode="auto">
          <a:xfrm>
            <a:off x="6705600" y="5765800"/>
            <a:ext cx="2330450" cy="336550"/>
          </a:xfrm>
          <a:prstGeom prst="rect">
            <a:avLst/>
          </a:prstGeom>
          <a:noFill/>
          <a:ln w="9525">
            <a:noFill/>
            <a:miter lim="800000"/>
            <a:headEnd/>
            <a:tailEnd/>
          </a:ln>
          <a:effectLst/>
        </p:spPr>
        <p:txBody>
          <a:bodyPr wrap="none">
            <a:prstTxWarp prst="textNoShape">
              <a:avLst/>
            </a:prstTxWarp>
            <a:spAutoFit/>
          </a:bodyPr>
          <a:lstStyle/>
          <a:p>
            <a:r>
              <a:rPr lang="en-US" sz="1600"/>
              <a:t>From Behrenfeld et al.</a:t>
            </a: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p:cNvSpPr>
            <a:spLocks noChangeAspect="1" noChangeArrowheads="1" noTextEdit="1"/>
          </p:cNvSpPr>
          <p:nvPr/>
        </p:nvSpPr>
        <p:spPr bwMode="auto">
          <a:xfrm>
            <a:off x="1046162" y="1440920"/>
            <a:ext cx="7791450" cy="3876675"/>
          </a:xfrm>
          <a:prstGeom prst="rect">
            <a:avLst/>
          </a:prstGeom>
          <a:noFill/>
          <a:ln w="9525">
            <a:noFill/>
            <a:miter lim="800000"/>
            <a:headEnd/>
            <a:tailEnd/>
          </a:ln>
        </p:spPr>
        <p:txBody>
          <a:bodyPr>
            <a:prstTxWarp prst="textNoShape">
              <a:avLst/>
            </a:prstTxWarp>
          </a:bodyPr>
          <a:lstStyle/>
          <a:p>
            <a:endParaRPr lang="en-US"/>
          </a:p>
        </p:txBody>
      </p:sp>
      <p:sp>
        <p:nvSpPr>
          <p:cNvPr id="5" name="Rectangle 3"/>
          <p:cNvSpPr>
            <a:spLocks noChangeArrowheads="1"/>
          </p:cNvSpPr>
          <p:nvPr/>
        </p:nvSpPr>
        <p:spPr bwMode="auto">
          <a:xfrm>
            <a:off x="1436687" y="1688570"/>
            <a:ext cx="6505575" cy="3190875"/>
          </a:xfrm>
          <a:prstGeom prst="rect">
            <a:avLst/>
          </a:prstGeom>
          <a:noFill/>
          <a:ln w="9525">
            <a:noFill/>
            <a:miter lim="800000"/>
            <a:headEnd/>
            <a:tailEnd/>
          </a:ln>
        </p:spPr>
        <p:txBody>
          <a:bodyPr>
            <a:prstTxWarp prst="textNoShape">
              <a:avLst/>
            </a:prstTxWarp>
          </a:bodyPr>
          <a:lstStyle/>
          <a:p>
            <a:endParaRPr lang="en-US"/>
          </a:p>
        </p:txBody>
      </p:sp>
      <p:sp>
        <p:nvSpPr>
          <p:cNvPr id="6" name="Rectangle 4"/>
          <p:cNvSpPr>
            <a:spLocks noChangeArrowheads="1"/>
          </p:cNvSpPr>
          <p:nvPr/>
        </p:nvSpPr>
        <p:spPr bwMode="auto">
          <a:xfrm>
            <a:off x="1436687" y="1688570"/>
            <a:ext cx="6505575" cy="3190875"/>
          </a:xfrm>
          <a:prstGeom prst="rect">
            <a:avLst/>
          </a:prstGeom>
          <a:noFill/>
          <a:ln w="0">
            <a:solidFill>
              <a:srgbClr val="000000"/>
            </a:solidFill>
            <a:miter lim="800000"/>
            <a:headEnd/>
            <a:tailEnd/>
          </a:ln>
        </p:spPr>
        <p:txBody>
          <a:bodyPr>
            <a:prstTxWarp prst="textNoShape">
              <a:avLst/>
            </a:prstTxWarp>
          </a:bodyPr>
          <a:lstStyle/>
          <a:p>
            <a:endParaRPr lang="en-US"/>
          </a:p>
        </p:txBody>
      </p:sp>
      <p:sp>
        <p:nvSpPr>
          <p:cNvPr id="7" name="Line 5"/>
          <p:cNvSpPr>
            <a:spLocks noChangeShapeType="1"/>
          </p:cNvSpPr>
          <p:nvPr/>
        </p:nvSpPr>
        <p:spPr bwMode="auto">
          <a:xfrm>
            <a:off x="1436687" y="1688570"/>
            <a:ext cx="1588" cy="3190875"/>
          </a:xfrm>
          <a:prstGeom prst="line">
            <a:avLst/>
          </a:prstGeom>
          <a:noFill/>
          <a:ln w="0">
            <a:solidFill>
              <a:srgbClr val="000000"/>
            </a:solidFill>
            <a:round/>
            <a:headEnd/>
            <a:tailEnd/>
          </a:ln>
        </p:spPr>
        <p:txBody>
          <a:bodyPr>
            <a:prstTxWarp prst="textNoShape">
              <a:avLst/>
            </a:prstTxWarp>
          </a:bodyPr>
          <a:lstStyle/>
          <a:p>
            <a:endParaRPr lang="en-US"/>
          </a:p>
        </p:txBody>
      </p:sp>
      <p:sp>
        <p:nvSpPr>
          <p:cNvPr id="8" name="Line 6"/>
          <p:cNvSpPr>
            <a:spLocks noChangeShapeType="1"/>
          </p:cNvSpPr>
          <p:nvPr/>
        </p:nvSpPr>
        <p:spPr bwMode="auto">
          <a:xfrm>
            <a:off x="1398587" y="4879445"/>
            <a:ext cx="38100" cy="1587"/>
          </a:xfrm>
          <a:prstGeom prst="line">
            <a:avLst/>
          </a:prstGeom>
          <a:noFill/>
          <a:ln w="0">
            <a:solidFill>
              <a:srgbClr val="000000"/>
            </a:solidFill>
            <a:round/>
            <a:headEnd/>
            <a:tailEnd/>
          </a:ln>
        </p:spPr>
        <p:txBody>
          <a:bodyPr>
            <a:prstTxWarp prst="textNoShape">
              <a:avLst/>
            </a:prstTxWarp>
          </a:bodyPr>
          <a:lstStyle/>
          <a:p>
            <a:endParaRPr lang="en-US"/>
          </a:p>
        </p:txBody>
      </p:sp>
      <p:sp>
        <p:nvSpPr>
          <p:cNvPr id="9" name="Line 7"/>
          <p:cNvSpPr>
            <a:spLocks noChangeShapeType="1"/>
          </p:cNvSpPr>
          <p:nvPr/>
        </p:nvSpPr>
        <p:spPr bwMode="auto">
          <a:xfrm>
            <a:off x="1398587" y="4346045"/>
            <a:ext cx="38100" cy="1587"/>
          </a:xfrm>
          <a:prstGeom prst="line">
            <a:avLst/>
          </a:prstGeom>
          <a:noFill/>
          <a:ln w="0">
            <a:solidFill>
              <a:srgbClr val="000000"/>
            </a:solidFill>
            <a:round/>
            <a:headEnd/>
            <a:tailEnd/>
          </a:ln>
        </p:spPr>
        <p:txBody>
          <a:bodyPr>
            <a:prstTxWarp prst="textNoShape">
              <a:avLst/>
            </a:prstTxWarp>
          </a:bodyPr>
          <a:lstStyle/>
          <a:p>
            <a:endParaRPr lang="en-US"/>
          </a:p>
        </p:txBody>
      </p:sp>
      <p:sp>
        <p:nvSpPr>
          <p:cNvPr id="10" name="Line 8"/>
          <p:cNvSpPr>
            <a:spLocks noChangeShapeType="1"/>
          </p:cNvSpPr>
          <p:nvPr/>
        </p:nvSpPr>
        <p:spPr bwMode="auto">
          <a:xfrm>
            <a:off x="1398587" y="3812645"/>
            <a:ext cx="38100" cy="1587"/>
          </a:xfrm>
          <a:prstGeom prst="line">
            <a:avLst/>
          </a:prstGeom>
          <a:noFill/>
          <a:ln w="0">
            <a:solidFill>
              <a:srgbClr val="000000"/>
            </a:solidFill>
            <a:round/>
            <a:headEnd/>
            <a:tailEnd/>
          </a:ln>
        </p:spPr>
        <p:txBody>
          <a:bodyPr>
            <a:prstTxWarp prst="textNoShape">
              <a:avLst/>
            </a:prstTxWarp>
          </a:bodyPr>
          <a:lstStyle/>
          <a:p>
            <a:endParaRPr lang="en-US"/>
          </a:p>
        </p:txBody>
      </p:sp>
      <p:sp>
        <p:nvSpPr>
          <p:cNvPr id="11" name="Line 9"/>
          <p:cNvSpPr>
            <a:spLocks noChangeShapeType="1"/>
          </p:cNvSpPr>
          <p:nvPr/>
        </p:nvSpPr>
        <p:spPr bwMode="auto">
          <a:xfrm>
            <a:off x="1398587" y="3288770"/>
            <a:ext cx="38100" cy="1587"/>
          </a:xfrm>
          <a:prstGeom prst="line">
            <a:avLst/>
          </a:prstGeom>
          <a:noFill/>
          <a:ln w="0">
            <a:solidFill>
              <a:srgbClr val="000000"/>
            </a:solidFill>
            <a:round/>
            <a:headEnd/>
            <a:tailEnd/>
          </a:ln>
        </p:spPr>
        <p:txBody>
          <a:bodyPr>
            <a:prstTxWarp prst="textNoShape">
              <a:avLst/>
            </a:prstTxWarp>
          </a:bodyPr>
          <a:lstStyle/>
          <a:p>
            <a:endParaRPr lang="en-US"/>
          </a:p>
        </p:txBody>
      </p:sp>
      <p:sp>
        <p:nvSpPr>
          <p:cNvPr id="12" name="Line 10"/>
          <p:cNvSpPr>
            <a:spLocks noChangeShapeType="1"/>
          </p:cNvSpPr>
          <p:nvPr/>
        </p:nvSpPr>
        <p:spPr bwMode="auto">
          <a:xfrm>
            <a:off x="1398587" y="2755370"/>
            <a:ext cx="38100" cy="1587"/>
          </a:xfrm>
          <a:prstGeom prst="line">
            <a:avLst/>
          </a:prstGeom>
          <a:noFill/>
          <a:ln w="0">
            <a:solidFill>
              <a:srgbClr val="000000"/>
            </a:solidFill>
            <a:round/>
            <a:headEnd/>
            <a:tailEnd/>
          </a:ln>
        </p:spPr>
        <p:txBody>
          <a:bodyPr>
            <a:prstTxWarp prst="textNoShape">
              <a:avLst/>
            </a:prstTxWarp>
          </a:bodyPr>
          <a:lstStyle/>
          <a:p>
            <a:endParaRPr lang="en-US"/>
          </a:p>
        </p:txBody>
      </p:sp>
      <p:sp>
        <p:nvSpPr>
          <p:cNvPr id="13" name="Line 11"/>
          <p:cNvSpPr>
            <a:spLocks noChangeShapeType="1"/>
          </p:cNvSpPr>
          <p:nvPr/>
        </p:nvSpPr>
        <p:spPr bwMode="auto">
          <a:xfrm>
            <a:off x="1398587" y="2221970"/>
            <a:ext cx="38100" cy="1587"/>
          </a:xfrm>
          <a:prstGeom prst="line">
            <a:avLst/>
          </a:prstGeom>
          <a:noFill/>
          <a:ln w="0">
            <a:solidFill>
              <a:srgbClr val="000000"/>
            </a:solidFill>
            <a:round/>
            <a:headEnd/>
            <a:tailEnd/>
          </a:ln>
        </p:spPr>
        <p:txBody>
          <a:bodyPr>
            <a:prstTxWarp prst="textNoShape">
              <a:avLst/>
            </a:prstTxWarp>
          </a:bodyPr>
          <a:lstStyle/>
          <a:p>
            <a:endParaRPr lang="en-US"/>
          </a:p>
        </p:txBody>
      </p:sp>
      <p:sp>
        <p:nvSpPr>
          <p:cNvPr id="14" name="Line 12"/>
          <p:cNvSpPr>
            <a:spLocks noChangeShapeType="1"/>
          </p:cNvSpPr>
          <p:nvPr/>
        </p:nvSpPr>
        <p:spPr bwMode="auto">
          <a:xfrm>
            <a:off x="1398587" y="1688570"/>
            <a:ext cx="38100" cy="1587"/>
          </a:xfrm>
          <a:prstGeom prst="line">
            <a:avLst/>
          </a:prstGeom>
          <a:noFill/>
          <a:ln w="0">
            <a:solidFill>
              <a:srgbClr val="000000"/>
            </a:solidFill>
            <a:round/>
            <a:headEnd/>
            <a:tailEnd/>
          </a:ln>
        </p:spPr>
        <p:txBody>
          <a:bodyPr>
            <a:prstTxWarp prst="textNoShape">
              <a:avLst/>
            </a:prstTxWarp>
          </a:bodyPr>
          <a:lstStyle/>
          <a:p>
            <a:endParaRPr lang="en-US"/>
          </a:p>
        </p:txBody>
      </p:sp>
      <p:sp>
        <p:nvSpPr>
          <p:cNvPr id="15" name="Line 13"/>
          <p:cNvSpPr>
            <a:spLocks noChangeShapeType="1"/>
          </p:cNvSpPr>
          <p:nvPr/>
        </p:nvSpPr>
        <p:spPr bwMode="auto">
          <a:xfrm>
            <a:off x="1436687" y="4879445"/>
            <a:ext cx="6505575" cy="1587"/>
          </a:xfrm>
          <a:prstGeom prst="line">
            <a:avLst/>
          </a:prstGeom>
          <a:noFill/>
          <a:ln w="0">
            <a:solidFill>
              <a:srgbClr val="000000"/>
            </a:solidFill>
            <a:round/>
            <a:headEnd/>
            <a:tailEnd/>
          </a:ln>
        </p:spPr>
        <p:txBody>
          <a:bodyPr>
            <a:prstTxWarp prst="textNoShape">
              <a:avLst/>
            </a:prstTxWarp>
          </a:bodyPr>
          <a:lstStyle/>
          <a:p>
            <a:endParaRPr lang="en-US"/>
          </a:p>
        </p:txBody>
      </p:sp>
      <p:sp>
        <p:nvSpPr>
          <p:cNvPr id="16" name="Line 14"/>
          <p:cNvSpPr>
            <a:spLocks noChangeShapeType="1"/>
          </p:cNvSpPr>
          <p:nvPr/>
        </p:nvSpPr>
        <p:spPr bwMode="auto">
          <a:xfrm flipV="1">
            <a:off x="1436687" y="4879445"/>
            <a:ext cx="1588" cy="38100"/>
          </a:xfrm>
          <a:prstGeom prst="line">
            <a:avLst/>
          </a:prstGeom>
          <a:noFill/>
          <a:ln w="0">
            <a:solidFill>
              <a:srgbClr val="000000"/>
            </a:solidFill>
            <a:round/>
            <a:headEnd/>
            <a:tailEnd/>
          </a:ln>
        </p:spPr>
        <p:txBody>
          <a:bodyPr>
            <a:prstTxWarp prst="textNoShape">
              <a:avLst/>
            </a:prstTxWarp>
          </a:bodyPr>
          <a:lstStyle/>
          <a:p>
            <a:endParaRPr lang="en-US"/>
          </a:p>
        </p:txBody>
      </p:sp>
      <p:sp>
        <p:nvSpPr>
          <p:cNvPr id="17" name="Line 15"/>
          <p:cNvSpPr>
            <a:spLocks noChangeShapeType="1"/>
          </p:cNvSpPr>
          <p:nvPr/>
        </p:nvSpPr>
        <p:spPr bwMode="auto">
          <a:xfrm flipV="1">
            <a:off x="2084387" y="4879445"/>
            <a:ext cx="1588" cy="38100"/>
          </a:xfrm>
          <a:prstGeom prst="line">
            <a:avLst/>
          </a:prstGeom>
          <a:noFill/>
          <a:ln w="0">
            <a:solidFill>
              <a:srgbClr val="000000"/>
            </a:solidFill>
            <a:round/>
            <a:headEnd/>
            <a:tailEnd/>
          </a:ln>
        </p:spPr>
        <p:txBody>
          <a:bodyPr>
            <a:prstTxWarp prst="textNoShape">
              <a:avLst/>
            </a:prstTxWarp>
          </a:bodyPr>
          <a:lstStyle/>
          <a:p>
            <a:endParaRPr lang="en-US"/>
          </a:p>
        </p:txBody>
      </p:sp>
      <p:sp>
        <p:nvSpPr>
          <p:cNvPr id="18" name="Line 16"/>
          <p:cNvSpPr>
            <a:spLocks noChangeShapeType="1"/>
          </p:cNvSpPr>
          <p:nvPr/>
        </p:nvSpPr>
        <p:spPr bwMode="auto">
          <a:xfrm flipV="1">
            <a:off x="2741612" y="4879445"/>
            <a:ext cx="1588" cy="38100"/>
          </a:xfrm>
          <a:prstGeom prst="line">
            <a:avLst/>
          </a:prstGeom>
          <a:noFill/>
          <a:ln w="0">
            <a:solidFill>
              <a:srgbClr val="000000"/>
            </a:solidFill>
            <a:round/>
            <a:headEnd/>
            <a:tailEnd/>
          </a:ln>
        </p:spPr>
        <p:txBody>
          <a:bodyPr>
            <a:prstTxWarp prst="textNoShape">
              <a:avLst/>
            </a:prstTxWarp>
          </a:bodyPr>
          <a:lstStyle/>
          <a:p>
            <a:endParaRPr lang="en-US"/>
          </a:p>
        </p:txBody>
      </p:sp>
      <p:sp>
        <p:nvSpPr>
          <p:cNvPr id="19" name="Line 17"/>
          <p:cNvSpPr>
            <a:spLocks noChangeShapeType="1"/>
          </p:cNvSpPr>
          <p:nvPr/>
        </p:nvSpPr>
        <p:spPr bwMode="auto">
          <a:xfrm flipV="1">
            <a:off x="3389312" y="4879445"/>
            <a:ext cx="1588" cy="38100"/>
          </a:xfrm>
          <a:prstGeom prst="line">
            <a:avLst/>
          </a:prstGeom>
          <a:noFill/>
          <a:ln w="0">
            <a:solidFill>
              <a:srgbClr val="000000"/>
            </a:solidFill>
            <a:round/>
            <a:headEnd/>
            <a:tailEnd/>
          </a:ln>
        </p:spPr>
        <p:txBody>
          <a:bodyPr>
            <a:prstTxWarp prst="textNoShape">
              <a:avLst/>
            </a:prstTxWarp>
          </a:bodyPr>
          <a:lstStyle/>
          <a:p>
            <a:endParaRPr lang="en-US"/>
          </a:p>
        </p:txBody>
      </p:sp>
      <p:sp>
        <p:nvSpPr>
          <p:cNvPr id="20" name="Line 18"/>
          <p:cNvSpPr>
            <a:spLocks noChangeShapeType="1"/>
          </p:cNvSpPr>
          <p:nvPr/>
        </p:nvSpPr>
        <p:spPr bwMode="auto">
          <a:xfrm flipV="1">
            <a:off x="4037012" y="4879445"/>
            <a:ext cx="1588" cy="38100"/>
          </a:xfrm>
          <a:prstGeom prst="line">
            <a:avLst/>
          </a:prstGeom>
          <a:noFill/>
          <a:ln w="0">
            <a:solidFill>
              <a:srgbClr val="000000"/>
            </a:solidFill>
            <a:round/>
            <a:headEnd/>
            <a:tailEnd/>
          </a:ln>
        </p:spPr>
        <p:txBody>
          <a:bodyPr>
            <a:prstTxWarp prst="textNoShape">
              <a:avLst/>
            </a:prstTxWarp>
          </a:bodyPr>
          <a:lstStyle/>
          <a:p>
            <a:endParaRPr lang="en-US"/>
          </a:p>
        </p:txBody>
      </p:sp>
      <p:sp>
        <p:nvSpPr>
          <p:cNvPr id="21" name="Line 19"/>
          <p:cNvSpPr>
            <a:spLocks noChangeShapeType="1"/>
          </p:cNvSpPr>
          <p:nvPr/>
        </p:nvSpPr>
        <p:spPr bwMode="auto">
          <a:xfrm flipV="1">
            <a:off x="4694237" y="4879445"/>
            <a:ext cx="1588" cy="38100"/>
          </a:xfrm>
          <a:prstGeom prst="line">
            <a:avLst/>
          </a:prstGeom>
          <a:noFill/>
          <a:ln w="0">
            <a:solidFill>
              <a:srgbClr val="000000"/>
            </a:solidFill>
            <a:round/>
            <a:headEnd/>
            <a:tailEnd/>
          </a:ln>
        </p:spPr>
        <p:txBody>
          <a:bodyPr>
            <a:prstTxWarp prst="textNoShape">
              <a:avLst/>
            </a:prstTxWarp>
          </a:bodyPr>
          <a:lstStyle/>
          <a:p>
            <a:endParaRPr lang="en-US"/>
          </a:p>
        </p:txBody>
      </p:sp>
      <p:sp>
        <p:nvSpPr>
          <p:cNvPr id="22" name="Line 20"/>
          <p:cNvSpPr>
            <a:spLocks noChangeShapeType="1"/>
          </p:cNvSpPr>
          <p:nvPr/>
        </p:nvSpPr>
        <p:spPr bwMode="auto">
          <a:xfrm flipV="1">
            <a:off x="5341937" y="4879445"/>
            <a:ext cx="1588" cy="38100"/>
          </a:xfrm>
          <a:prstGeom prst="line">
            <a:avLst/>
          </a:prstGeom>
          <a:noFill/>
          <a:ln w="0">
            <a:solidFill>
              <a:srgbClr val="000000"/>
            </a:solidFill>
            <a:round/>
            <a:headEnd/>
            <a:tailEnd/>
          </a:ln>
        </p:spPr>
        <p:txBody>
          <a:bodyPr>
            <a:prstTxWarp prst="textNoShape">
              <a:avLst/>
            </a:prstTxWarp>
          </a:bodyPr>
          <a:lstStyle/>
          <a:p>
            <a:endParaRPr lang="en-US"/>
          </a:p>
        </p:txBody>
      </p:sp>
      <p:sp>
        <p:nvSpPr>
          <p:cNvPr id="23" name="Line 21"/>
          <p:cNvSpPr>
            <a:spLocks noChangeShapeType="1"/>
          </p:cNvSpPr>
          <p:nvPr/>
        </p:nvSpPr>
        <p:spPr bwMode="auto">
          <a:xfrm flipV="1">
            <a:off x="5989637" y="4879445"/>
            <a:ext cx="1588" cy="38100"/>
          </a:xfrm>
          <a:prstGeom prst="line">
            <a:avLst/>
          </a:prstGeom>
          <a:noFill/>
          <a:ln w="0">
            <a:solidFill>
              <a:srgbClr val="000000"/>
            </a:solidFill>
            <a:round/>
            <a:headEnd/>
            <a:tailEnd/>
          </a:ln>
        </p:spPr>
        <p:txBody>
          <a:bodyPr>
            <a:prstTxWarp prst="textNoShape">
              <a:avLst/>
            </a:prstTxWarp>
          </a:bodyPr>
          <a:lstStyle/>
          <a:p>
            <a:endParaRPr lang="en-US"/>
          </a:p>
        </p:txBody>
      </p:sp>
      <p:sp>
        <p:nvSpPr>
          <p:cNvPr id="24" name="Line 22"/>
          <p:cNvSpPr>
            <a:spLocks noChangeShapeType="1"/>
          </p:cNvSpPr>
          <p:nvPr/>
        </p:nvSpPr>
        <p:spPr bwMode="auto">
          <a:xfrm flipV="1">
            <a:off x="6637337" y="4879445"/>
            <a:ext cx="1588" cy="38100"/>
          </a:xfrm>
          <a:prstGeom prst="line">
            <a:avLst/>
          </a:prstGeom>
          <a:noFill/>
          <a:ln w="0">
            <a:solidFill>
              <a:srgbClr val="000000"/>
            </a:solidFill>
            <a:round/>
            <a:headEnd/>
            <a:tailEnd/>
          </a:ln>
        </p:spPr>
        <p:txBody>
          <a:bodyPr>
            <a:prstTxWarp prst="textNoShape">
              <a:avLst/>
            </a:prstTxWarp>
          </a:bodyPr>
          <a:lstStyle/>
          <a:p>
            <a:endParaRPr lang="en-US"/>
          </a:p>
        </p:txBody>
      </p:sp>
      <p:sp>
        <p:nvSpPr>
          <p:cNvPr id="25" name="Line 23"/>
          <p:cNvSpPr>
            <a:spLocks noChangeShapeType="1"/>
          </p:cNvSpPr>
          <p:nvPr/>
        </p:nvSpPr>
        <p:spPr bwMode="auto">
          <a:xfrm flipV="1">
            <a:off x="7294562" y="4879445"/>
            <a:ext cx="1588" cy="38100"/>
          </a:xfrm>
          <a:prstGeom prst="line">
            <a:avLst/>
          </a:prstGeom>
          <a:noFill/>
          <a:ln w="0">
            <a:solidFill>
              <a:srgbClr val="000000"/>
            </a:solidFill>
            <a:round/>
            <a:headEnd/>
            <a:tailEnd/>
          </a:ln>
        </p:spPr>
        <p:txBody>
          <a:bodyPr>
            <a:prstTxWarp prst="textNoShape">
              <a:avLst/>
            </a:prstTxWarp>
          </a:bodyPr>
          <a:lstStyle/>
          <a:p>
            <a:endParaRPr lang="en-US"/>
          </a:p>
        </p:txBody>
      </p:sp>
      <p:sp>
        <p:nvSpPr>
          <p:cNvPr id="26" name="Line 24"/>
          <p:cNvSpPr>
            <a:spLocks noChangeShapeType="1"/>
          </p:cNvSpPr>
          <p:nvPr/>
        </p:nvSpPr>
        <p:spPr bwMode="auto">
          <a:xfrm flipV="1">
            <a:off x="7942262" y="4879445"/>
            <a:ext cx="1588" cy="38100"/>
          </a:xfrm>
          <a:prstGeom prst="line">
            <a:avLst/>
          </a:prstGeom>
          <a:noFill/>
          <a:ln w="0">
            <a:solidFill>
              <a:srgbClr val="000000"/>
            </a:solidFill>
            <a:round/>
            <a:headEnd/>
            <a:tailEnd/>
          </a:ln>
        </p:spPr>
        <p:txBody>
          <a:bodyPr>
            <a:prstTxWarp prst="textNoShape">
              <a:avLst/>
            </a:prstTxWarp>
          </a:bodyPr>
          <a:lstStyle/>
          <a:p>
            <a:endParaRPr lang="en-US"/>
          </a:p>
        </p:txBody>
      </p:sp>
      <p:sp>
        <p:nvSpPr>
          <p:cNvPr id="27" name="Oval 25"/>
          <p:cNvSpPr>
            <a:spLocks noChangeArrowheads="1"/>
          </p:cNvSpPr>
          <p:nvPr/>
        </p:nvSpPr>
        <p:spPr bwMode="auto">
          <a:xfrm>
            <a:off x="1589087" y="3803120"/>
            <a:ext cx="85725" cy="85725"/>
          </a:xfrm>
          <a:prstGeom prst="ellipse">
            <a:avLst/>
          </a:prstGeom>
          <a:solidFill>
            <a:srgbClr val="000000"/>
          </a:solidFill>
          <a:ln w="9525">
            <a:solidFill>
              <a:srgbClr val="000000"/>
            </a:solidFill>
            <a:round/>
            <a:headEnd/>
            <a:tailEnd/>
          </a:ln>
        </p:spPr>
        <p:txBody>
          <a:bodyPr>
            <a:prstTxWarp prst="textNoShape">
              <a:avLst/>
            </a:prstTxWarp>
          </a:bodyPr>
          <a:lstStyle/>
          <a:p>
            <a:endParaRPr lang="en-US"/>
          </a:p>
        </p:txBody>
      </p:sp>
      <p:sp>
        <p:nvSpPr>
          <p:cNvPr id="28" name="Oval 26"/>
          <p:cNvSpPr>
            <a:spLocks noChangeArrowheads="1"/>
          </p:cNvSpPr>
          <p:nvPr/>
        </p:nvSpPr>
        <p:spPr bwMode="auto">
          <a:xfrm>
            <a:off x="1693862" y="3584045"/>
            <a:ext cx="85725" cy="85725"/>
          </a:xfrm>
          <a:prstGeom prst="ellipse">
            <a:avLst/>
          </a:prstGeom>
          <a:solidFill>
            <a:srgbClr val="000000"/>
          </a:solidFill>
          <a:ln w="9525">
            <a:solidFill>
              <a:srgbClr val="000000"/>
            </a:solidFill>
            <a:round/>
            <a:headEnd/>
            <a:tailEnd/>
          </a:ln>
        </p:spPr>
        <p:txBody>
          <a:bodyPr>
            <a:prstTxWarp prst="textNoShape">
              <a:avLst/>
            </a:prstTxWarp>
          </a:bodyPr>
          <a:lstStyle/>
          <a:p>
            <a:endParaRPr lang="en-US"/>
          </a:p>
        </p:txBody>
      </p:sp>
      <p:sp>
        <p:nvSpPr>
          <p:cNvPr id="29" name="Oval 27"/>
          <p:cNvSpPr>
            <a:spLocks noChangeArrowheads="1"/>
          </p:cNvSpPr>
          <p:nvPr/>
        </p:nvSpPr>
        <p:spPr bwMode="auto">
          <a:xfrm>
            <a:off x="1731962" y="2831570"/>
            <a:ext cx="85725" cy="85725"/>
          </a:xfrm>
          <a:prstGeom prst="ellipse">
            <a:avLst/>
          </a:prstGeom>
          <a:solidFill>
            <a:srgbClr val="000000"/>
          </a:solidFill>
          <a:ln w="9525">
            <a:solidFill>
              <a:srgbClr val="000000"/>
            </a:solidFill>
            <a:round/>
            <a:headEnd/>
            <a:tailEnd/>
          </a:ln>
        </p:spPr>
        <p:txBody>
          <a:bodyPr>
            <a:prstTxWarp prst="textNoShape">
              <a:avLst/>
            </a:prstTxWarp>
          </a:bodyPr>
          <a:lstStyle/>
          <a:p>
            <a:endParaRPr lang="en-US"/>
          </a:p>
        </p:txBody>
      </p:sp>
      <p:sp>
        <p:nvSpPr>
          <p:cNvPr id="30" name="Oval 28"/>
          <p:cNvSpPr>
            <a:spLocks noChangeArrowheads="1"/>
          </p:cNvSpPr>
          <p:nvPr/>
        </p:nvSpPr>
        <p:spPr bwMode="auto">
          <a:xfrm>
            <a:off x="1798637" y="3507845"/>
            <a:ext cx="85725" cy="85725"/>
          </a:xfrm>
          <a:prstGeom prst="ellipse">
            <a:avLst/>
          </a:prstGeom>
          <a:solidFill>
            <a:srgbClr val="000000"/>
          </a:solidFill>
          <a:ln w="9525">
            <a:solidFill>
              <a:srgbClr val="000000"/>
            </a:solidFill>
            <a:round/>
            <a:headEnd/>
            <a:tailEnd/>
          </a:ln>
        </p:spPr>
        <p:txBody>
          <a:bodyPr>
            <a:prstTxWarp prst="textNoShape">
              <a:avLst/>
            </a:prstTxWarp>
          </a:bodyPr>
          <a:lstStyle/>
          <a:p>
            <a:endParaRPr lang="en-US"/>
          </a:p>
        </p:txBody>
      </p:sp>
      <p:sp>
        <p:nvSpPr>
          <p:cNvPr id="31" name="Oval 29"/>
          <p:cNvSpPr>
            <a:spLocks noChangeArrowheads="1"/>
          </p:cNvSpPr>
          <p:nvPr/>
        </p:nvSpPr>
        <p:spPr bwMode="auto">
          <a:xfrm>
            <a:off x="1998662" y="4355570"/>
            <a:ext cx="85725" cy="85725"/>
          </a:xfrm>
          <a:prstGeom prst="ellipse">
            <a:avLst/>
          </a:prstGeom>
          <a:solidFill>
            <a:srgbClr val="000000"/>
          </a:solidFill>
          <a:ln w="9525">
            <a:solidFill>
              <a:srgbClr val="000000"/>
            </a:solidFill>
            <a:round/>
            <a:headEnd/>
            <a:tailEnd/>
          </a:ln>
        </p:spPr>
        <p:txBody>
          <a:bodyPr>
            <a:prstTxWarp prst="textNoShape">
              <a:avLst/>
            </a:prstTxWarp>
          </a:bodyPr>
          <a:lstStyle/>
          <a:p>
            <a:endParaRPr lang="en-US"/>
          </a:p>
        </p:txBody>
      </p:sp>
      <p:sp>
        <p:nvSpPr>
          <p:cNvPr id="32" name="Oval 30"/>
          <p:cNvSpPr>
            <a:spLocks noChangeArrowheads="1"/>
          </p:cNvSpPr>
          <p:nvPr/>
        </p:nvSpPr>
        <p:spPr bwMode="auto">
          <a:xfrm>
            <a:off x="3027362" y="4184120"/>
            <a:ext cx="85725" cy="85725"/>
          </a:xfrm>
          <a:prstGeom prst="ellipse">
            <a:avLst/>
          </a:prstGeom>
          <a:solidFill>
            <a:srgbClr val="000000"/>
          </a:solidFill>
          <a:ln w="9525">
            <a:solidFill>
              <a:srgbClr val="000000"/>
            </a:solidFill>
            <a:round/>
            <a:headEnd/>
            <a:tailEnd/>
          </a:ln>
        </p:spPr>
        <p:txBody>
          <a:bodyPr>
            <a:prstTxWarp prst="textNoShape">
              <a:avLst/>
            </a:prstTxWarp>
          </a:bodyPr>
          <a:lstStyle/>
          <a:p>
            <a:endParaRPr lang="en-US"/>
          </a:p>
        </p:txBody>
      </p:sp>
      <p:sp>
        <p:nvSpPr>
          <p:cNvPr id="33" name="Oval 31"/>
          <p:cNvSpPr>
            <a:spLocks noChangeArrowheads="1"/>
          </p:cNvSpPr>
          <p:nvPr/>
        </p:nvSpPr>
        <p:spPr bwMode="auto">
          <a:xfrm>
            <a:off x="3122612" y="4241270"/>
            <a:ext cx="85725" cy="85725"/>
          </a:xfrm>
          <a:prstGeom prst="ellipse">
            <a:avLst/>
          </a:prstGeom>
          <a:solidFill>
            <a:srgbClr val="000000"/>
          </a:solidFill>
          <a:ln w="9525">
            <a:solidFill>
              <a:srgbClr val="000000"/>
            </a:solidFill>
            <a:round/>
            <a:headEnd/>
            <a:tailEnd/>
          </a:ln>
        </p:spPr>
        <p:txBody>
          <a:bodyPr>
            <a:prstTxWarp prst="textNoShape">
              <a:avLst/>
            </a:prstTxWarp>
          </a:bodyPr>
          <a:lstStyle/>
          <a:p>
            <a:endParaRPr lang="en-US"/>
          </a:p>
        </p:txBody>
      </p:sp>
      <p:sp>
        <p:nvSpPr>
          <p:cNvPr id="34" name="Oval 32"/>
          <p:cNvSpPr>
            <a:spLocks noChangeArrowheads="1"/>
          </p:cNvSpPr>
          <p:nvPr/>
        </p:nvSpPr>
        <p:spPr bwMode="auto">
          <a:xfrm>
            <a:off x="3598862" y="4260320"/>
            <a:ext cx="85725" cy="85725"/>
          </a:xfrm>
          <a:prstGeom prst="ellipse">
            <a:avLst/>
          </a:prstGeom>
          <a:solidFill>
            <a:srgbClr val="000000"/>
          </a:solidFill>
          <a:ln w="9525">
            <a:solidFill>
              <a:srgbClr val="000000"/>
            </a:solidFill>
            <a:round/>
            <a:headEnd/>
            <a:tailEnd/>
          </a:ln>
        </p:spPr>
        <p:txBody>
          <a:bodyPr>
            <a:prstTxWarp prst="textNoShape">
              <a:avLst/>
            </a:prstTxWarp>
          </a:bodyPr>
          <a:lstStyle/>
          <a:p>
            <a:endParaRPr lang="en-US"/>
          </a:p>
        </p:txBody>
      </p:sp>
      <p:sp>
        <p:nvSpPr>
          <p:cNvPr id="35" name="Oval 33"/>
          <p:cNvSpPr>
            <a:spLocks noChangeArrowheads="1"/>
          </p:cNvSpPr>
          <p:nvPr/>
        </p:nvSpPr>
        <p:spPr bwMode="auto">
          <a:xfrm>
            <a:off x="3732212" y="4050770"/>
            <a:ext cx="85725" cy="85725"/>
          </a:xfrm>
          <a:prstGeom prst="ellipse">
            <a:avLst/>
          </a:prstGeom>
          <a:solidFill>
            <a:srgbClr val="000000"/>
          </a:solidFill>
          <a:ln w="9525">
            <a:solidFill>
              <a:srgbClr val="000000"/>
            </a:solidFill>
            <a:round/>
            <a:headEnd/>
            <a:tailEnd/>
          </a:ln>
        </p:spPr>
        <p:txBody>
          <a:bodyPr>
            <a:prstTxWarp prst="textNoShape">
              <a:avLst/>
            </a:prstTxWarp>
          </a:bodyPr>
          <a:lstStyle/>
          <a:p>
            <a:endParaRPr lang="en-US"/>
          </a:p>
        </p:txBody>
      </p:sp>
      <p:sp>
        <p:nvSpPr>
          <p:cNvPr id="36" name="Oval 34"/>
          <p:cNvSpPr>
            <a:spLocks noChangeArrowheads="1"/>
          </p:cNvSpPr>
          <p:nvPr/>
        </p:nvSpPr>
        <p:spPr bwMode="auto">
          <a:xfrm>
            <a:off x="3970337" y="4269845"/>
            <a:ext cx="85725" cy="85725"/>
          </a:xfrm>
          <a:prstGeom prst="ellipse">
            <a:avLst/>
          </a:prstGeom>
          <a:solidFill>
            <a:srgbClr val="000000"/>
          </a:solidFill>
          <a:ln w="9525">
            <a:solidFill>
              <a:srgbClr val="000000"/>
            </a:solidFill>
            <a:round/>
            <a:headEnd/>
            <a:tailEnd/>
          </a:ln>
        </p:spPr>
        <p:txBody>
          <a:bodyPr>
            <a:prstTxWarp prst="textNoShape">
              <a:avLst/>
            </a:prstTxWarp>
          </a:bodyPr>
          <a:lstStyle/>
          <a:p>
            <a:endParaRPr lang="en-US"/>
          </a:p>
        </p:txBody>
      </p:sp>
      <p:sp>
        <p:nvSpPr>
          <p:cNvPr id="37" name="Oval 35"/>
          <p:cNvSpPr>
            <a:spLocks noChangeArrowheads="1"/>
          </p:cNvSpPr>
          <p:nvPr/>
        </p:nvSpPr>
        <p:spPr bwMode="auto">
          <a:xfrm>
            <a:off x="4122737" y="4231745"/>
            <a:ext cx="85725" cy="85725"/>
          </a:xfrm>
          <a:prstGeom prst="ellipse">
            <a:avLst/>
          </a:prstGeom>
          <a:solidFill>
            <a:srgbClr val="000000"/>
          </a:solidFill>
          <a:ln w="9525">
            <a:solidFill>
              <a:srgbClr val="000000"/>
            </a:solidFill>
            <a:round/>
            <a:headEnd/>
            <a:tailEnd/>
          </a:ln>
        </p:spPr>
        <p:txBody>
          <a:bodyPr>
            <a:prstTxWarp prst="textNoShape">
              <a:avLst/>
            </a:prstTxWarp>
          </a:bodyPr>
          <a:lstStyle/>
          <a:p>
            <a:endParaRPr lang="en-US"/>
          </a:p>
        </p:txBody>
      </p:sp>
      <p:sp>
        <p:nvSpPr>
          <p:cNvPr id="38" name="Oval 36"/>
          <p:cNvSpPr>
            <a:spLocks noChangeArrowheads="1"/>
          </p:cNvSpPr>
          <p:nvPr/>
        </p:nvSpPr>
        <p:spPr bwMode="auto">
          <a:xfrm>
            <a:off x="4189412" y="4231745"/>
            <a:ext cx="85725" cy="85725"/>
          </a:xfrm>
          <a:prstGeom prst="ellipse">
            <a:avLst/>
          </a:prstGeom>
          <a:solidFill>
            <a:srgbClr val="000000"/>
          </a:solidFill>
          <a:ln w="9525">
            <a:solidFill>
              <a:srgbClr val="000000"/>
            </a:solidFill>
            <a:round/>
            <a:headEnd/>
            <a:tailEnd/>
          </a:ln>
        </p:spPr>
        <p:txBody>
          <a:bodyPr>
            <a:prstTxWarp prst="textNoShape">
              <a:avLst/>
            </a:prstTxWarp>
          </a:bodyPr>
          <a:lstStyle/>
          <a:p>
            <a:endParaRPr lang="en-US"/>
          </a:p>
        </p:txBody>
      </p:sp>
      <p:sp>
        <p:nvSpPr>
          <p:cNvPr id="39" name="Oval 37"/>
          <p:cNvSpPr>
            <a:spLocks noChangeArrowheads="1"/>
          </p:cNvSpPr>
          <p:nvPr/>
        </p:nvSpPr>
        <p:spPr bwMode="auto">
          <a:xfrm>
            <a:off x="4351337" y="4231745"/>
            <a:ext cx="85725" cy="85725"/>
          </a:xfrm>
          <a:prstGeom prst="ellipse">
            <a:avLst/>
          </a:prstGeom>
          <a:solidFill>
            <a:srgbClr val="000000"/>
          </a:solidFill>
          <a:ln w="9525">
            <a:solidFill>
              <a:srgbClr val="000000"/>
            </a:solidFill>
            <a:round/>
            <a:headEnd/>
            <a:tailEnd/>
          </a:ln>
        </p:spPr>
        <p:txBody>
          <a:bodyPr>
            <a:prstTxWarp prst="textNoShape">
              <a:avLst/>
            </a:prstTxWarp>
          </a:bodyPr>
          <a:lstStyle/>
          <a:p>
            <a:endParaRPr lang="en-US"/>
          </a:p>
        </p:txBody>
      </p:sp>
      <p:sp>
        <p:nvSpPr>
          <p:cNvPr id="40" name="Oval 38"/>
          <p:cNvSpPr>
            <a:spLocks noChangeArrowheads="1"/>
          </p:cNvSpPr>
          <p:nvPr/>
        </p:nvSpPr>
        <p:spPr bwMode="auto">
          <a:xfrm>
            <a:off x="4637087" y="4336520"/>
            <a:ext cx="85725" cy="85725"/>
          </a:xfrm>
          <a:prstGeom prst="ellipse">
            <a:avLst/>
          </a:prstGeom>
          <a:solidFill>
            <a:srgbClr val="000000"/>
          </a:solidFill>
          <a:ln w="9525">
            <a:solidFill>
              <a:srgbClr val="000000"/>
            </a:solidFill>
            <a:round/>
            <a:headEnd/>
            <a:tailEnd/>
          </a:ln>
        </p:spPr>
        <p:txBody>
          <a:bodyPr>
            <a:prstTxWarp prst="textNoShape">
              <a:avLst/>
            </a:prstTxWarp>
          </a:bodyPr>
          <a:lstStyle/>
          <a:p>
            <a:endParaRPr lang="en-US"/>
          </a:p>
        </p:txBody>
      </p:sp>
      <p:sp>
        <p:nvSpPr>
          <p:cNvPr id="41" name="Oval 39"/>
          <p:cNvSpPr>
            <a:spLocks noChangeArrowheads="1"/>
          </p:cNvSpPr>
          <p:nvPr/>
        </p:nvSpPr>
        <p:spPr bwMode="auto">
          <a:xfrm>
            <a:off x="4827587" y="4298420"/>
            <a:ext cx="85725" cy="85725"/>
          </a:xfrm>
          <a:prstGeom prst="ellipse">
            <a:avLst/>
          </a:prstGeom>
          <a:solidFill>
            <a:srgbClr val="000000"/>
          </a:solidFill>
          <a:ln w="9525">
            <a:solidFill>
              <a:srgbClr val="000000"/>
            </a:solidFill>
            <a:round/>
            <a:headEnd/>
            <a:tailEnd/>
          </a:ln>
        </p:spPr>
        <p:txBody>
          <a:bodyPr>
            <a:prstTxWarp prst="textNoShape">
              <a:avLst/>
            </a:prstTxWarp>
          </a:bodyPr>
          <a:lstStyle/>
          <a:p>
            <a:endParaRPr lang="en-US"/>
          </a:p>
        </p:txBody>
      </p:sp>
      <p:sp>
        <p:nvSpPr>
          <p:cNvPr id="42" name="Oval 40"/>
          <p:cNvSpPr>
            <a:spLocks noChangeArrowheads="1"/>
          </p:cNvSpPr>
          <p:nvPr/>
        </p:nvSpPr>
        <p:spPr bwMode="auto">
          <a:xfrm>
            <a:off x="5075237" y="4298420"/>
            <a:ext cx="85725" cy="85725"/>
          </a:xfrm>
          <a:prstGeom prst="ellipse">
            <a:avLst/>
          </a:prstGeom>
          <a:solidFill>
            <a:srgbClr val="000000"/>
          </a:solidFill>
          <a:ln w="9525">
            <a:solidFill>
              <a:srgbClr val="000000"/>
            </a:solidFill>
            <a:round/>
            <a:headEnd/>
            <a:tailEnd/>
          </a:ln>
        </p:spPr>
        <p:txBody>
          <a:bodyPr>
            <a:prstTxWarp prst="textNoShape">
              <a:avLst/>
            </a:prstTxWarp>
          </a:bodyPr>
          <a:lstStyle/>
          <a:p>
            <a:endParaRPr lang="en-US"/>
          </a:p>
        </p:txBody>
      </p:sp>
      <p:sp>
        <p:nvSpPr>
          <p:cNvPr id="43" name="Oval 41"/>
          <p:cNvSpPr>
            <a:spLocks noChangeArrowheads="1"/>
          </p:cNvSpPr>
          <p:nvPr/>
        </p:nvSpPr>
        <p:spPr bwMode="auto">
          <a:xfrm>
            <a:off x="5294312" y="4288895"/>
            <a:ext cx="85725" cy="85725"/>
          </a:xfrm>
          <a:prstGeom prst="ellipse">
            <a:avLst/>
          </a:prstGeom>
          <a:solidFill>
            <a:srgbClr val="000000"/>
          </a:solidFill>
          <a:ln w="9525">
            <a:solidFill>
              <a:srgbClr val="000000"/>
            </a:solidFill>
            <a:round/>
            <a:headEnd/>
            <a:tailEnd/>
          </a:ln>
        </p:spPr>
        <p:txBody>
          <a:bodyPr>
            <a:prstTxWarp prst="textNoShape">
              <a:avLst/>
            </a:prstTxWarp>
          </a:bodyPr>
          <a:lstStyle/>
          <a:p>
            <a:endParaRPr lang="en-US"/>
          </a:p>
        </p:txBody>
      </p:sp>
      <p:sp>
        <p:nvSpPr>
          <p:cNvPr id="44" name="Oval 42"/>
          <p:cNvSpPr>
            <a:spLocks noChangeArrowheads="1"/>
          </p:cNvSpPr>
          <p:nvPr/>
        </p:nvSpPr>
        <p:spPr bwMode="auto">
          <a:xfrm>
            <a:off x="1541462" y="3784070"/>
            <a:ext cx="85725" cy="85725"/>
          </a:xfrm>
          <a:prstGeom prst="ellipse">
            <a:avLst/>
          </a:prstGeom>
          <a:solidFill>
            <a:srgbClr val="FFFFFF"/>
          </a:solidFill>
          <a:ln w="9525">
            <a:solidFill>
              <a:srgbClr val="000000"/>
            </a:solidFill>
            <a:round/>
            <a:headEnd/>
            <a:tailEnd/>
          </a:ln>
        </p:spPr>
        <p:txBody>
          <a:bodyPr>
            <a:prstTxWarp prst="textNoShape">
              <a:avLst/>
            </a:prstTxWarp>
          </a:bodyPr>
          <a:lstStyle/>
          <a:p>
            <a:endParaRPr lang="en-US"/>
          </a:p>
        </p:txBody>
      </p:sp>
      <p:sp>
        <p:nvSpPr>
          <p:cNvPr id="45" name="Oval 43"/>
          <p:cNvSpPr>
            <a:spLocks noChangeArrowheads="1"/>
          </p:cNvSpPr>
          <p:nvPr/>
        </p:nvSpPr>
        <p:spPr bwMode="auto">
          <a:xfrm>
            <a:off x="1617662" y="3193520"/>
            <a:ext cx="85725" cy="85725"/>
          </a:xfrm>
          <a:prstGeom prst="ellipse">
            <a:avLst/>
          </a:prstGeom>
          <a:solidFill>
            <a:srgbClr val="FFFFFF"/>
          </a:solidFill>
          <a:ln w="9525">
            <a:solidFill>
              <a:srgbClr val="000000"/>
            </a:solidFill>
            <a:round/>
            <a:headEnd/>
            <a:tailEnd/>
          </a:ln>
        </p:spPr>
        <p:txBody>
          <a:bodyPr>
            <a:prstTxWarp prst="textNoShape">
              <a:avLst/>
            </a:prstTxWarp>
          </a:bodyPr>
          <a:lstStyle/>
          <a:p>
            <a:endParaRPr lang="en-US"/>
          </a:p>
        </p:txBody>
      </p:sp>
      <p:sp>
        <p:nvSpPr>
          <p:cNvPr id="46" name="Oval 44"/>
          <p:cNvSpPr>
            <a:spLocks noChangeArrowheads="1"/>
          </p:cNvSpPr>
          <p:nvPr/>
        </p:nvSpPr>
        <p:spPr bwMode="auto">
          <a:xfrm>
            <a:off x="1646237" y="2002895"/>
            <a:ext cx="85725" cy="85725"/>
          </a:xfrm>
          <a:prstGeom prst="ellipse">
            <a:avLst/>
          </a:prstGeom>
          <a:solidFill>
            <a:srgbClr val="FFFFFF"/>
          </a:solidFill>
          <a:ln w="9525">
            <a:solidFill>
              <a:srgbClr val="000000"/>
            </a:solidFill>
            <a:round/>
            <a:headEnd/>
            <a:tailEnd/>
          </a:ln>
        </p:spPr>
        <p:txBody>
          <a:bodyPr>
            <a:prstTxWarp prst="textNoShape">
              <a:avLst/>
            </a:prstTxWarp>
          </a:bodyPr>
          <a:lstStyle/>
          <a:p>
            <a:endParaRPr lang="en-US"/>
          </a:p>
        </p:txBody>
      </p:sp>
      <p:sp>
        <p:nvSpPr>
          <p:cNvPr id="47" name="Oval 45"/>
          <p:cNvSpPr>
            <a:spLocks noChangeArrowheads="1"/>
          </p:cNvSpPr>
          <p:nvPr/>
        </p:nvSpPr>
        <p:spPr bwMode="auto">
          <a:xfrm>
            <a:off x="1703387" y="2783945"/>
            <a:ext cx="85725" cy="85725"/>
          </a:xfrm>
          <a:prstGeom prst="ellipse">
            <a:avLst/>
          </a:prstGeom>
          <a:solidFill>
            <a:srgbClr val="FFFFFF"/>
          </a:solidFill>
          <a:ln w="9525">
            <a:solidFill>
              <a:srgbClr val="000000"/>
            </a:solidFill>
            <a:round/>
            <a:headEnd/>
            <a:tailEnd/>
          </a:ln>
        </p:spPr>
        <p:txBody>
          <a:bodyPr>
            <a:prstTxWarp prst="textNoShape">
              <a:avLst/>
            </a:prstTxWarp>
          </a:bodyPr>
          <a:lstStyle/>
          <a:p>
            <a:endParaRPr lang="en-US"/>
          </a:p>
        </p:txBody>
      </p:sp>
      <p:sp>
        <p:nvSpPr>
          <p:cNvPr id="48" name="Oval 46"/>
          <p:cNvSpPr>
            <a:spLocks noChangeArrowheads="1"/>
          </p:cNvSpPr>
          <p:nvPr/>
        </p:nvSpPr>
        <p:spPr bwMode="auto">
          <a:xfrm>
            <a:off x="1846262" y="4088870"/>
            <a:ext cx="85725" cy="85725"/>
          </a:xfrm>
          <a:prstGeom prst="ellipse">
            <a:avLst/>
          </a:prstGeom>
          <a:solidFill>
            <a:srgbClr val="FFFFFF"/>
          </a:solidFill>
          <a:ln w="9525">
            <a:solidFill>
              <a:srgbClr val="000000"/>
            </a:solidFill>
            <a:round/>
            <a:headEnd/>
            <a:tailEnd/>
          </a:ln>
        </p:spPr>
        <p:txBody>
          <a:bodyPr>
            <a:prstTxWarp prst="textNoShape">
              <a:avLst/>
            </a:prstTxWarp>
          </a:bodyPr>
          <a:lstStyle/>
          <a:p>
            <a:endParaRPr lang="en-US"/>
          </a:p>
        </p:txBody>
      </p:sp>
      <p:sp>
        <p:nvSpPr>
          <p:cNvPr id="49" name="Oval 47"/>
          <p:cNvSpPr>
            <a:spLocks noChangeArrowheads="1"/>
          </p:cNvSpPr>
          <p:nvPr/>
        </p:nvSpPr>
        <p:spPr bwMode="auto">
          <a:xfrm>
            <a:off x="2636837" y="3879320"/>
            <a:ext cx="85725" cy="85725"/>
          </a:xfrm>
          <a:prstGeom prst="ellipse">
            <a:avLst/>
          </a:prstGeom>
          <a:solidFill>
            <a:srgbClr val="FFFFFF"/>
          </a:solidFill>
          <a:ln w="9525">
            <a:solidFill>
              <a:srgbClr val="000000"/>
            </a:solidFill>
            <a:round/>
            <a:headEnd/>
            <a:tailEnd/>
          </a:ln>
        </p:spPr>
        <p:txBody>
          <a:bodyPr>
            <a:prstTxWarp prst="textNoShape">
              <a:avLst/>
            </a:prstTxWarp>
          </a:bodyPr>
          <a:lstStyle/>
          <a:p>
            <a:endParaRPr lang="en-US"/>
          </a:p>
        </p:txBody>
      </p:sp>
      <p:sp>
        <p:nvSpPr>
          <p:cNvPr id="50" name="Oval 48"/>
          <p:cNvSpPr>
            <a:spLocks noChangeArrowheads="1"/>
          </p:cNvSpPr>
          <p:nvPr/>
        </p:nvSpPr>
        <p:spPr bwMode="auto">
          <a:xfrm>
            <a:off x="2665412" y="3612620"/>
            <a:ext cx="85725" cy="85725"/>
          </a:xfrm>
          <a:prstGeom prst="ellipse">
            <a:avLst/>
          </a:prstGeom>
          <a:solidFill>
            <a:srgbClr val="FFFFFF"/>
          </a:solidFill>
          <a:ln w="9525">
            <a:solidFill>
              <a:srgbClr val="000000"/>
            </a:solidFill>
            <a:round/>
            <a:headEnd/>
            <a:tailEnd/>
          </a:ln>
        </p:spPr>
        <p:txBody>
          <a:bodyPr>
            <a:prstTxWarp prst="textNoShape">
              <a:avLst/>
            </a:prstTxWarp>
          </a:bodyPr>
          <a:lstStyle/>
          <a:p>
            <a:endParaRPr lang="en-US"/>
          </a:p>
        </p:txBody>
      </p:sp>
      <p:sp>
        <p:nvSpPr>
          <p:cNvPr id="51" name="Oval 49"/>
          <p:cNvSpPr>
            <a:spLocks noChangeArrowheads="1"/>
          </p:cNvSpPr>
          <p:nvPr/>
        </p:nvSpPr>
        <p:spPr bwMode="auto">
          <a:xfrm>
            <a:off x="3094037" y="4041245"/>
            <a:ext cx="85725" cy="85725"/>
          </a:xfrm>
          <a:prstGeom prst="ellipse">
            <a:avLst/>
          </a:prstGeom>
          <a:solidFill>
            <a:srgbClr val="FFFFFF"/>
          </a:solidFill>
          <a:ln w="9525">
            <a:solidFill>
              <a:srgbClr val="000000"/>
            </a:solidFill>
            <a:round/>
            <a:headEnd/>
            <a:tailEnd/>
          </a:ln>
        </p:spPr>
        <p:txBody>
          <a:bodyPr>
            <a:prstTxWarp prst="textNoShape">
              <a:avLst/>
            </a:prstTxWarp>
          </a:bodyPr>
          <a:lstStyle/>
          <a:p>
            <a:endParaRPr lang="en-US"/>
          </a:p>
        </p:txBody>
      </p:sp>
      <p:sp>
        <p:nvSpPr>
          <p:cNvPr id="52" name="Oval 50"/>
          <p:cNvSpPr>
            <a:spLocks noChangeArrowheads="1"/>
          </p:cNvSpPr>
          <p:nvPr/>
        </p:nvSpPr>
        <p:spPr bwMode="auto">
          <a:xfrm>
            <a:off x="3379787" y="4088870"/>
            <a:ext cx="85725" cy="85725"/>
          </a:xfrm>
          <a:prstGeom prst="ellipse">
            <a:avLst/>
          </a:prstGeom>
          <a:solidFill>
            <a:srgbClr val="FFFFFF"/>
          </a:solidFill>
          <a:ln w="9525">
            <a:solidFill>
              <a:srgbClr val="000000"/>
            </a:solidFill>
            <a:round/>
            <a:headEnd/>
            <a:tailEnd/>
          </a:ln>
        </p:spPr>
        <p:txBody>
          <a:bodyPr>
            <a:prstTxWarp prst="textNoShape">
              <a:avLst/>
            </a:prstTxWarp>
          </a:bodyPr>
          <a:lstStyle/>
          <a:p>
            <a:endParaRPr lang="en-US"/>
          </a:p>
        </p:txBody>
      </p:sp>
      <p:sp>
        <p:nvSpPr>
          <p:cNvPr id="53" name="Oval 51"/>
          <p:cNvSpPr>
            <a:spLocks noChangeArrowheads="1"/>
          </p:cNvSpPr>
          <p:nvPr/>
        </p:nvSpPr>
        <p:spPr bwMode="auto">
          <a:xfrm>
            <a:off x="1608137" y="3726920"/>
            <a:ext cx="85725" cy="85725"/>
          </a:xfrm>
          <a:prstGeom prst="ellipse">
            <a:avLst/>
          </a:prstGeom>
          <a:solidFill>
            <a:srgbClr val="CCCCFF"/>
          </a:solidFill>
          <a:ln w="9525">
            <a:solidFill>
              <a:srgbClr val="000000"/>
            </a:solidFill>
            <a:round/>
            <a:headEnd/>
            <a:tailEnd/>
          </a:ln>
        </p:spPr>
        <p:txBody>
          <a:bodyPr>
            <a:prstTxWarp prst="textNoShape">
              <a:avLst/>
            </a:prstTxWarp>
          </a:bodyPr>
          <a:lstStyle/>
          <a:p>
            <a:endParaRPr lang="en-US"/>
          </a:p>
        </p:txBody>
      </p:sp>
      <p:sp>
        <p:nvSpPr>
          <p:cNvPr id="54" name="Oval 52"/>
          <p:cNvSpPr>
            <a:spLocks noChangeArrowheads="1"/>
          </p:cNvSpPr>
          <p:nvPr/>
        </p:nvSpPr>
        <p:spPr bwMode="auto">
          <a:xfrm>
            <a:off x="1731962" y="3917420"/>
            <a:ext cx="85725" cy="85725"/>
          </a:xfrm>
          <a:prstGeom prst="ellipse">
            <a:avLst/>
          </a:prstGeom>
          <a:solidFill>
            <a:srgbClr val="CCCCFF"/>
          </a:solidFill>
          <a:ln w="9525">
            <a:solidFill>
              <a:srgbClr val="000000"/>
            </a:solidFill>
            <a:round/>
            <a:headEnd/>
            <a:tailEnd/>
          </a:ln>
        </p:spPr>
        <p:txBody>
          <a:bodyPr>
            <a:prstTxWarp prst="textNoShape">
              <a:avLst/>
            </a:prstTxWarp>
          </a:bodyPr>
          <a:lstStyle/>
          <a:p>
            <a:endParaRPr lang="en-US"/>
          </a:p>
        </p:txBody>
      </p:sp>
      <p:sp>
        <p:nvSpPr>
          <p:cNvPr id="55" name="Oval 53"/>
          <p:cNvSpPr>
            <a:spLocks noChangeArrowheads="1"/>
          </p:cNvSpPr>
          <p:nvPr/>
        </p:nvSpPr>
        <p:spPr bwMode="auto">
          <a:xfrm>
            <a:off x="1770062" y="3050645"/>
            <a:ext cx="85725" cy="85725"/>
          </a:xfrm>
          <a:prstGeom prst="ellipse">
            <a:avLst/>
          </a:prstGeom>
          <a:solidFill>
            <a:srgbClr val="CCCCFF"/>
          </a:solidFill>
          <a:ln w="9525">
            <a:solidFill>
              <a:srgbClr val="000000"/>
            </a:solidFill>
            <a:round/>
            <a:headEnd/>
            <a:tailEnd/>
          </a:ln>
        </p:spPr>
        <p:txBody>
          <a:bodyPr>
            <a:prstTxWarp prst="textNoShape">
              <a:avLst/>
            </a:prstTxWarp>
          </a:bodyPr>
          <a:lstStyle/>
          <a:p>
            <a:endParaRPr lang="en-US"/>
          </a:p>
        </p:txBody>
      </p:sp>
      <p:sp>
        <p:nvSpPr>
          <p:cNvPr id="56" name="Oval 54"/>
          <p:cNvSpPr>
            <a:spLocks noChangeArrowheads="1"/>
          </p:cNvSpPr>
          <p:nvPr/>
        </p:nvSpPr>
        <p:spPr bwMode="auto">
          <a:xfrm>
            <a:off x="1855787" y="3679295"/>
            <a:ext cx="85725" cy="85725"/>
          </a:xfrm>
          <a:prstGeom prst="ellipse">
            <a:avLst/>
          </a:prstGeom>
          <a:solidFill>
            <a:srgbClr val="CCCCFF"/>
          </a:solidFill>
          <a:ln w="9525">
            <a:solidFill>
              <a:srgbClr val="000000"/>
            </a:solidFill>
            <a:round/>
            <a:headEnd/>
            <a:tailEnd/>
          </a:ln>
        </p:spPr>
        <p:txBody>
          <a:bodyPr>
            <a:prstTxWarp prst="textNoShape">
              <a:avLst/>
            </a:prstTxWarp>
          </a:bodyPr>
          <a:lstStyle/>
          <a:p>
            <a:endParaRPr lang="en-US"/>
          </a:p>
        </p:txBody>
      </p:sp>
      <p:sp>
        <p:nvSpPr>
          <p:cNvPr id="57" name="Oval 55"/>
          <p:cNvSpPr>
            <a:spLocks noChangeArrowheads="1"/>
          </p:cNvSpPr>
          <p:nvPr/>
        </p:nvSpPr>
        <p:spPr bwMode="auto">
          <a:xfrm>
            <a:off x="2074862" y="4460345"/>
            <a:ext cx="85725" cy="85725"/>
          </a:xfrm>
          <a:prstGeom prst="ellipse">
            <a:avLst/>
          </a:prstGeom>
          <a:solidFill>
            <a:srgbClr val="CCCCFF"/>
          </a:solidFill>
          <a:ln w="9525">
            <a:solidFill>
              <a:srgbClr val="000000"/>
            </a:solidFill>
            <a:round/>
            <a:headEnd/>
            <a:tailEnd/>
          </a:ln>
        </p:spPr>
        <p:txBody>
          <a:bodyPr>
            <a:prstTxWarp prst="textNoShape">
              <a:avLst/>
            </a:prstTxWarp>
          </a:bodyPr>
          <a:lstStyle/>
          <a:p>
            <a:endParaRPr lang="en-US"/>
          </a:p>
        </p:txBody>
      </p:sp>
      <p:sp>
        <p:nvSpPr>
          <p:cNvPr id="58" name="Oval 56"/>
          <p:cNvSpPr>
            <a:spLocks noChangeArrowheads="1"/>
          </p:cNvSpPr>
          <p:nvPr/>
        </p:nvSpPr>
        <p:spPr bwMode="auto">
          <a:xfrm>
            <a:off x="3236912" y="4317470"/>
            <a:ext cx="85725" cy="85725"/>
          </a:xfrm>
          <a:prstGeom prst="ellipse">
            <a:avLst/>
          </a:prstGeom>
          <a:solidFill>
            <a:srgbClr val="CCCCFF"/>
          </a:solidFill>
          <a:ln w="9525">
            <a:solidFill>
              <a:srgbClr val="000000"/>
            </a:solidFill>
            <a:round/>
            <a:headEnd/>
            <a:tailEnd/>
          </a:ln>
        </p:spPr>
        <p:txBody>
          <a:bodyPr>
            <a:prstTxWarp prst="textNoShape">
              <a:avLst/>
            </a:prstTxWarp>
          </a:bodyPr>
          <a:lstStyle/>
          <a:p>
            <a:endParaRPr lang="en-US"/>
          </a:p>
        </p:txBody>
      </p:sp>
      <p:sp>
        <p:nvSpPr>
          <p:cNvPr id="59" name="Oval 57"/>
          <p:cNvSpPr>
            <a:spLocks noChangeArrowheads="1"/>
          </p:cNvSpPr>
          <p:nvPr/>
        </p:nvSpPr>
        <p:spPr bwMode="auto">
          <a:xfrm>
            <a:off x="3284537" y="4155545"/>
            <a:ext cx="85725" cy="85725"/>
          </a:xfrm>
          <a:prstGeom prst="ellipse">
            <a:avLst/>
          </a:prstGeom>
          <a:solidFill>
            <a:srgbClr val="CCCCFF"/>
          </a:solidFill>
          <a:ln w="9525">
            <a:solidFill>
              <a:srgbClr val="000000"/>
            </a:solidFill>
            <a:round/>
            <a:headEnd/>
            <a:tailEnd/>
          </a:ln>
        </p:spPr>
        <p:txBody>
          <a:bodyPr>
            <a:prstTxWarp prst="textNoShape">
              <a:avLst/>
            </a:prstTxWarp>
          </a:bodyPr>
          <a:lstStyle/>
          <a:p>
            <a:endParaRPr lang="en-US"/>
          </a:p>
        </p:txBody>
      </p:sp>
      <p:sp>
        <p:nvSpPr>
          <p:cNvPr id="60" name="Oval 58"/>
          <p:cNvSpPr>
            <a:spLocks noChangeArrowheads="1"/>
          </p:cNvSpPr>
          <p:nvPr/>
        </p:nvSpPr>
        <p:spPr bwMode="auto">
          <a:xfrm>
            <a:off x="3360737" y="4307945"/>
            <a:ext cx="85725" cy="85725"/>
          </a:xfrm>
          <a:prstGeom prst="ellipse">
            <a:avLst/>
          </a:prstGeom>
          <a:solidFill>
            <a:srgbClr val="CCCCFF"/>
          </a:solidFill>
          <a:ln w="9525">
            <a:solidFill>
              <a:srgbClr val="000000"/>
            </a:solidFill>
            <a:round/>
            <a:headEnd/>
            <a:tailEnd/>
          </a:ln>
        </p:spPr>
        <p:txBody>
          <a:bodyPr>
            <a:prstTxWarp prst="textNoShape">
              <a:avLst/>
            </a:prstTxWarp>
          </a:bodyPr>
          <a:lstStyle/>
          <a:p>
            <a:endParaRPr lang="en-US"/>
          </a:p>
        </p:txBody>
      </p:sp>
      <p:sp>
        <p:nvSpPr>
          <p:cNvPr id="61" name="Oval 59"/>
          <p:cNvSpPr>
            <a:spLocks noChangeArrowheads="1"/>
          </p:cNvSpPr>
          <p:nvPr/>
        </p:nvSpPr>
        <p:spPr bwMode="auto">
          <a:xfrm>
            <a:off x="3960812" y="4298420"/>
            <a:ext cx="85725" cy="85725"/>
          </a:xfrm>
          <a:prstGeom prst="ellipse">
            <a:avLst/>
          </a:prstGeom>
          <a:solidFill>
            <a:srgbClr val="CCCCFF"/>
          </a:solidFill>
          <a:ln w="9525">
            <a:solidFill>
              <a:srgbClr val="000000"/>
            </a:solidFill>
            <a:round/>
            <a:headEnd/>
            <a:tailEnd/>
          </a:ln>
        </p:spPr>
        <p:txBody>
          <a:bodyPr>
            <a:prstTxWarp prst="textNoShape">
              <a:avLst/>
            </a:prstTxWarp>
          </a:bodyPr>
          <a:lstStyle/>
          <a:p>
            <a:endParaRPr lang="en-US"/>
          </a:p>
        </p:txBody>
      </p:sp>
      <p:sp>
        <p:nvSpPr>
          <p:cNvPr id="62" name="Oval 60"/>
          <p:cNvSpPr>
            <a:spLocks noChangeArrowheads="1"/>
          </p:cNvSpPr>
          <p:nvPr/>
        </p:nvSpPr>
        <p:spPr bwMode="auto">
          <a:xfrm>
            <a:off x="4332287" y="4384145"/>
            <a:ext cx="85725" cy="85725"/>
          </a:xfrm>
          <a:prstGeom prst="ellipse">
            <a:avLst/>
          </a:prstGeom>
          <a:solidFill>
            <a:srgbClr val="CCCCFF"/>
          </a:solidFill>
          <a:ln w="9525">
            <a:solidFill>
              <a:srgbClr val="000000"/>
            </a:solidFill>
            <a:round/>
            <a:headEnd/>
            <a:tailEnd/>
          </a:ln>
        </p:spPr>
        <p:txBody>
          <a:bodyPr>
            <a:prstTxWarp prst="textNoShape">
              <a:avLst/>
            </a:prstTxWarp>
          </a:bodyPr>
          <a:lstStyle/>
          <a:p>
            <a:endParaRPr lang="en-US"/>
          </a:p>
        </p:txBody>
      </p:sp>
      <p:sp>
        <p:nvSpPr>
          <p:cNvPr id="63" name="Oval 61"/>
          <p:cNvSpPr>
            <a:spLocks noChangeArrowheads="1"/>
          </p:cNvSpPr>
          <p:nvPr/>
        </p:nvSpPr>
        <p:spPr bwMode="auto">
          <a:xfrm>
            <a:off x="4484687" y="4393670"/>
            <a:ext cx="85725" cy="85725"/>
          </a:xfrm>
          <a:prstGeom prst="ellipse">
            <a:avLst/>
          </a:prstGeom>
          <a:solidFill>
            <a:srgbClr val="CCCCFF"/>
          </a:solidFill>
          <a:ln w="9525">
            <a:solidFill>
              <a:srgbClr val="000000"/>
            </a:solidFill>
            <a:round/>
            <a:headEnd/>
            <a:tailEnd/>
          </a:ln>
        </p:spPr>
        <p:txBody>
          <a:bodyPr>
            <a:prstTxWarp prst="textNoShape">
              <a:avLst/>
            </a:prstTxWarp>
          </a:bodyPr>
          <a:lstStyle/>
          <a:p>
            <a:endParaRPr lang="en-US"/>
          </a:p>
        </p:txBody>
      </p:sp>
      <p:sp>
        <p:nvSpPr>
          <p:cNvPr id="64" name="Oval 62"/>
          <p:cNvSpPr>
            <a:spLocks noChangeArrowheads="1"/>
          </p:cNvSpPr>
          <p:nvPr/>
        </p:nvSpPr>
        <p:spPr bwMode="auto">
          <a:xfrm>
            <a:off x="4579937" y="4384145"/>
            <a:ext cx="85725" cy="85725"/>
          </a:xfrm>
          <a:prstGeom prst="ellipse">
            <a:avLst/>
          </a:prstGeom>
          <a:solidFill>
            <a:srgbClr val="CCCCFF"/>
          </a:solidFill>
          <a:ln w="9525">
            <a:solidFill>
              <a:srgbClr val="000000"/>
            </a:solidFill>
            <a:round/>
            <a:headEnd/>
            <a:tailEnd/>
          </a:ln>
        </p:spPr>
        <p:txBody>
          <a:bodyPr>
            <a:prstTxWarp prst="textNoShape">
              <a:avLst/>
            </a:prstTxWarp>
          </a:bodyPr>
          <a:lstStyle/>
          <a:p>
            <a:endParaRPr lang="en-US"/>
          </a:p>
        </p:txBody>
      </p:sp>
      <p:sp>
        <p:nvSpPr>
          <p:cNvPr id="65" name="Oval 63"/>
          <p:cNvSpPr>
            <a:spLocks noChangeArrowheads="1"/>
          </p:cNvSpPr>
          <p:nvPr/>
        </p:nvSpPr>
        <p:spPr bwMode="auto">
          <a:xfrm>
            <a:off x="4598987" y="4222220"/>
            <a:ext cx="85725" cy="85725"/>
          </a:xfrm>
          <a:prstGeom prst="ellipse">
            <a:avLst/>
          </a:prstGeom>
          <a:solidFill>
            <a:srgbClr val="CCCCFF"/>
          </a:solidFill>
          <a:ln w="9525">
            <a:solidFill>
              <a:srgbClr val="000000"/>
            </a:solidFill>
            <a:round/>
            <a:headEnd/>
            <a:tailEnd/>
          </a:ln>
        </p:spPr>
        <p:txBody>
          <a:bodyPr>
            <a:prstTxWarp prst="textNoShape">
              <a:avLst/>
            </a:prstTxWarp>
          </a:bodyPr>
          <a:lstStyle/>
          <a:p>
            <a:endParaRPr lang="en-US"/>
          </a:p>
        </p:txBody>
      </p:sp>
      <p:sp>
        <p:nvSpPr>
          <p:cNvPr id="66" name="Oval 64"/>
          <p:cNvSpPr>
            <a:spLocks noChangeArrowheads="1"/>
          </p:cNvSpPr>
          <p:nvPr/>
        </p:nvSpPr>
        <p:spPr bwMode="auto">
          <a:xfrm>
            <a:off x="4751387" y="4374620"/>
            <a:ext cx="85725" cy="85725"/>
          </a:xfrm>
          <a:prstGeom prst="ellipse">
            <a:avLst/>
          </a:prstGeom>
          <a:solidFill>
            <a:srgbClr val="CCCCFF"/>
          </a:solidFill>
          <a:ln w="9525">
            <a:solidFill>
              <a:srgbClr val="000000"/>
            </a:solidFill>
            <a:round/>
            <a:headEnd/>
            <a:tailEnd/>
          </a:ln>
        </p:spPr>
        <p:txBody>
          <a:bodyPr>
            <a:prstTxWarp prst="textNoShape">
              <a:avLst/>
            </a:prstTxWarp>
          </a:bodyPr>
          <a:lstStyle/>
          <a:p>
            <a:endParaRPr lang="en-US"/>
          </a:p>
        </p:txBody>
      </p:sp>
      <p:sp>
        <p:nvSpPr>
          <p:cNvPr id="67" name="Oval 65"/>
          <p:cNvSpPr>
            <a:spLocks noChangeArrowheads="1"/>
          </p:cNvSpPr>
          <p:nvPr/>
        </p:nvSpPr>
        <p:spPr bwMode="auto">
          <a:xfrm>
            <a:off x="5151437" y="4469870"/>
            <a:ext cx="85725" cy="85725"/>
          </a:xfrm>
          <a:prstGeom prst="ellipse">
            <a:avLst/>
          </a:prstGeom>
          <a:solidFill>
            <a:srgbClr val="CCCCFF"/>
          </a:solidFill>
          <a:ln w="9525">
            <a:solidFill>
              <a:srgbClr val="000000"/>
            </a:solidFill>
            <a:round/>
            <a:headEnd/>
            <a:tailEnd/>
          </a:ln>
        </p:spPr>
        <p:txBody>
          <a:bodyPr>
            <a:prstTxWarp prst="textNoShape">
              <a:avLst/>
            </a:prstTxWarp>
          </a:bodyPr>
          <a:lstStyle/>
          <a:p>
            <a:endParaRPr lang="en-US"/>
          </a:p>
        </p:txBody>
      </p:sp>
      <p:sp>
        <p:nvSpPr>
          <p:cNvPr id="68" name="Oval 66"/>
          <p:cNvSpPr>
            <a:spLocks noChangeArrowheads="1"/>
          </p:cNvSpPr>
          <p:nvPr/>
        </p:nvSpPr>
        <p:spPr bwMode="auto">
          <a:xfrm>
            <a:off x="5599112" y="4355570"/>
            <a:ext cx="85725" cy="85725"/>
          </a:xfrm>
          <a:prstGeom prst="ellipse">
            <a:avLst/>
          </a:prstGeom>
          <a:solidFill>
            <a:srgbClr val="CCCCFF"/>
          </a:solidFill>
          <a:ln w="9525">
            <a:solidFill>
              <a:srgbClr val="000000"/>
            </a:solidFill>
            <a:round/>
            <a:headEnd/>
            <a:tailEnd/>
          </a:ln>
        </p:spPr>
        <p:txBody>
          <a:bodyPr>
            <a:prstTxWarp prst="textNoShape">
              <a:avLst/>
            </a:prstTxWarp>
          </a:bodyPr>
          <a:lstStyle/>
          <a:p>
            <a:endParaRPr lang="en-US"/>
          </a:p>
        </p:txBody>
      </p:sp>
      <p:sp>
        <p:nvSpPr>
          <p:cNvPr id="69" name="Oval 67"/>
          <p:cNvSpPr>
            <a:spLocks noChangeArrowheads="1"/>
          </p:cNvSpPr>
          <p:nvPr/>
        </p:nvSpPr>
        <p:spPr bwMode="auto">
          <a:xfrm>
            <a:off x="1846262" y="4050770"/>
            <a:ext cx="85725" cy="85725"/>
          </a:xfrm>
          <a:prstGeom prst="ellipse">
            <a:avLst/>
          </a:prstGeom>
          <a:solidFill>
            <a:srgbClr val="969696"/>
          </a:solidFill>
          <a:ln w="9525">
            <a:solidFill>
              <a:srgbClr val="000000"/>
            </a:solidFill>
            <a:round/>
            <a:headEnd/>
            <a:tailEnd/>
          </a:ln>
        </p:spPr>
        <p:txBody>
          <a:bodyPr>
            <a:prstTxWarp prst="textNoShape">
              <a:avLst/>
            </a:prstTxWarp>
          </a:bodyPr>
          <a:lstStyle/>
          <a:p>
            <a:endParaRPr lang="en-US"/>
          </a:p>
        </p:txBody>
      </p:sp>
      <p:sp>
        <p:nvSpPr>
          <p:cNvPr id="70" name="Oval 68"/>
          <p:cNvSpPr>
            <a:spLocks noChangeArrowheads="1"/>
          </p:cNvSpPr>
          <p:nvPr/>
        </p:nvSpPr>
        <p:spPr bwMode="auto">
          <a:xfrm>
            <a:off x="1874837" y="4136495"/>
            <a:ext cx="85725" cy="85725"/>
          </a:xfrm>
          <a:prstGeom prst="ellipse">
            <a:avLst/>
          </a:prstGeom>
          <a:solidFill>
            <a:srgbClr val="969696"/>
          </a:solidFill>
          <a:ln w="9525">
            <a:solidFill>
              <a:srgbClr val="000000"/>
            </a:solidFill>
            <a:round/>
            <a:headEnd/>
            <a:tailEnd/>
          </a:ln>
        </p:spPr>
        <p:txBody>
          <a:bodyPr>
            <a:prstTxWarp prst="textNoShape">
              <a:avLst/>
            </a:prstTxWarp>
          </a:bodyPr>
          <a:lstStyle/>
          <a:p>
            <a:endParaRPr lang="en-US"/>
          </a:p>
        </p:txBody>
      </p:sp>
      <p:sp>
        <p:nvSpPr>
          <p:cNvPr id="71" name="Oval 69"/>
          <p:cNvSpPr>
            <a:spLocks noChangeArrowheads="1"/>
          </p:cNvSpPr>
          <p:nvPr/>
        </p:nvSpPr>
        <p:spPr bwMode="auto">
          <a:xfrm>
            <a:off x="1960562" y="4031720"/>
            <a:ext cx="85725" cy="85725"/>
          </a:xfrm>
          <a:prstGeom prst="ellipse">
            <a:avLst/>
          </a:prstGeom>
          <a:solidFill>
            <a:srgbClr val="969696"/>
          </a:solidFill>
          <a:ln w="9525">
            <a:solidFill>
              <a:srgbClr val="000000"/>
            </a:solidFill>
            <a:round/>
            <a:headEnd/>
            <a:tailEnd/>
          </a:ln>
        </p:spPr>
        <p:txBody>
          <a:bodyPr>
            <a:prstTxWarp prst="textNoShape">
              <a:avLst/>
            </a:prstTxWarp>
          </a:bodyPr>
          <a:lstStyle/>
          <a:p>
            <a:endParaRPr lang="en-US"/>
          </a:p>
        </p:txBody>
      </p:sp>
      <p:sp>
        <p:nvSpPr>
          <p:cNvPr id="72" name="Oval 70"/>
          <p:cNvSpPr>
            <a:spLocks noChangeArrowheads="1"/>
          </p:cNvSpPr>
          <p:nvPr/>
        </p:nvSpPr>
        <p:spPr bwMode="auto">
          <a:xfrm>
            <a:off x="2093912" y="4107920"/>
            <a:ext cx="85725" cy="85725"/>
          </a:xfrm>
          <a:prstGeom prst="ellipse">
            <a:avLst/>
          </a:prstGeom>
          <a:solidFill>
            <a:srgbClr val="969696"/>
          </a:solidFill>
          <a:ln w="9525">
            <a:solidFill>
              <a:srgbClr val="000000"/>
            </a:solidFill>
            <a:round/>
            <a:headEnd/>
            <a:tailEnd/>
          </a:ln>
        </p:spPr>
        <p:txBody>
          <a:bodyPr>
            <a:prstTxWarp prst="textNoShape">
              <a:avLst/>
            </a:prstTxWarp>
          </a:bodyPr>
          <a:lstStyle/>
          <a:p>
            <a:endParaRPr lang="en-US"/>
          </a:p>
        </p:txBody>
      </p:sp>
      <p:sp>
        <p:nvSpPr>
          <p:cNvPr id="73" name="Oval 71"/>
          <p:cNvSpPr>
            <a:spLocks noChangeArrowheads="1"/>
          </p:cNvSpPr>
          <p:nvPr/>
        </p:nvSpPr>
        <p:spPr bwMode="auto">
          <a:xfrm>
            <a:off x="2141537" y="4012670"/>
            <a:ext cx="85725" cy="85725"/>
          </a:xfrm>
          <a:prstGeom prst="ellipse">
            <a:avLst/>
          </a:prstGeom>
          <a:solidFill>
            <a:srgbClr val="969696"/>
          </a:solidFill>
          <a:ln w="9525">
            <a:solidFill>
              <a:srgbClr val="000000"/>
            </a:solidFill>
            <a:round/>
            <a:headEnd/>
            <a:tailEnd/>
          </a:ln>
        </p:spPr>
        <p:txBody>
          <a:bodyPr>
            <a:prstTxWarp prst="textNoShape">
              <a:avLst/>
            </a:prstTxWarp>
          </a:bodyPr>
          <a:lstStyle/>
          <a:p>
            <a:endParaRPr lang="en-US"/>
          </a:p>
        </p:txBody>
      </p:sp>
      <p:sp>
        <p:nvSpPr>
          <p:cNvPr id="74" name="Oval 72"/>
          <p:cNvSpPr>
            <a:spLocks noChangeArrowheads="1"/>
          </p:cNvSpPr>
          <p:nvPr/>
        </p:nvSpPr>
        <p:spPr bwMode="auto">
          <a:xfrm>
            <a:off x="2303462" y="4146020"/>
            <a:ext cx="85725" cy="85725"/>
          </a:xfrm>
          <a:prstGeom prst="ellipse">
            <a:avLst/>
          </a:prstGeom>
          <a:solidFill>
            <a:srgbClr val="969696"/>
          </a:solidFill>
          <a:ln w="9525">
            <a:solidFill>
              <a:srgbClr val="000000"/>
            </a:solidFill>
            <a:round/>
            <a:headEnd/>
            <a:tailEnd/>
          </a:ln>
        </p:spPr>
        <p:txBody>
          <a:bodyPr>
            <a:prstTxWarp prst="textNoShape">
              <a:avLst/>
            </a:prstTxWarp>
          </a:bodyPr>
          <a:lstStyle/>
          <a:p>
            <a:endParaRPr lang="en-US"/>
          </a:p>
        </p:txBody>
      </p:sp>
      <p:sp>
        <p:nvSpPr>
          <p:cNvPr id="75" name="Oval 73"/>
          <p:cNvSpPr>
            <a:spLocks noChangeArrowheads="1"/>
          </p:cNvSpPr>
          <p:nvPr/>
        </p:nvSpPr>
        <p:spPr bwMode="auto">
          <a:xfrm>
            <a:off x="2351087" y="4117445"/>
            <a:ext cx="85725" cy="85725"/>
          </a:xfrm>
          <a:prstGeom prst="ellipse">
            <a:avLst/>
          </a:prstGeom>
          <a:solidFill>
            <a:srgbClr val="969696"/>
          </a:solidFill>
          <a:ln w="9525">
            <a:solidFill>
              <a:srgbClr val="000000"/>
            </a:solidFill>
            <a:round/>
            <a:headEnd/>
            <a:tailEnd/>
          </a:ln>
        </p:spPr>
        <p:txBody>
          <a:bodyPr>
            <a:prstTxWarp prst="textNoShape">
              <a:avLst/>
            </a:prstTxWarp>
          </a:bodyPr>
          <a:lstStyle/>
          <a:p>
            <a:endParaRPr lang="en-US"/>
          </a:p>
        </p:txBody>
      </p:sp>
      <p:sp>
        <p:nvSpPr>
          <p:cNvPr id="76" name="Oval 74"/>
          <p:cNvSpPr>
            <a:spLocks noChangeArrowheads="1"/>
          </p:cNvSpPr>
          <p:nvPr/>
        </p:nvSpPr>
        <p:spPr bwMode="auto">
          <a:xfrm>
            <a:off x="2408237" y="4050770"/>
            <a:ext cx="85725" cy="85725"/>
          </a:xfrm>
          <a:prstGeom prst="ellipse">
            <a:avLst/>
          </a:prstGeom>
          <a:solidFill>
            <a:srgbClr val="969696"/>
          </a:solidFill>
          <a:ln w="9525">
            <a:solidFill>
              <a:srgbClr val="000000"/>
            </a:solidFill>
            <a:round/>
            <a:headEnd/>
            <a:tailEnd/>
          </a:ln>
        </p:spPr>
        <p:txBody>
          <a:bodyPr>
            <a:prstTxWarp prst="textNoShape">
              <a:avLst/>
            </a:prstTxWarp>
          </a:bodyPr>
          <a:lstStyle/>
          <a:p>
            <a:endParaRPr lang="en-US"/>
          </a:p>
        </p:txBody>
      </p:sp>
      <p:sp>
        <p:nvSpPr>
          <p:cNvPr id="77" name="Oval 75"/>
          <p:cNvSpPr>
            <a:spLocks noChangeArrowheads="1"/>
          </p:cNvSpPr>
          <p:nvPr/>
        </p:nvSpPr>
        <p:spPr bwMode="auto">
          <a:xfrm>
            <a:off x="2465387" y="4117445"/>
            <a:ext cx="85725" cy="85725"/>
          </a:xfrm>
          <a:prstGeom prst="ellipse">
            <a:avLst/>
          </a:prstGeom>
          <a:solidFill>
            <a:srgbClr val="969696"/>
          </a:solidFill>
          <a:ln w="9525">
            <a:solidFill>
              <a:srgbClr val="000000"/>
            </a:solidFill>
            <a:round/>
            <a:headEnd/>
            <a:tailEnd/>
          </a:ln>
        </p:spPr>
        <p:txBody>
          <a:bodyPr>
            <a:prstTxWarp prst="textNoShape">
              <a:avLst/>
            </a:prstTxWarp>
          </a:bodyPr>
          <a:lstStyle/>
          <a:p>
            <a:endParaRPr lang="en-US"/>
          </a:p>
        </p:txBody>
      </p:sp>
      <p:sp>
        <p:nvSpPr>
          <p:cNvPr id="78" name="Oval 76"/>
          <p:cNvSpPr>
            <a:spLocks noChangeArrowheads="1"/>
          </p:cNvSpPr>
          <p:nvPr/>
        </p:nvSpPr>
        <p:spPr bwMode="auto">
          <a:xfrm>
            <a:off x="2703512" y="4165070"/>
            <a:ext cx="85725" cy="85725"/>
          </a:xfrm>
          <a:prstGeom prst="ellipse">
            <a:avLst/>
          </a:prstGeom>
          <a:solidFill>
            <a:srgbClr val="969696"/>
          </a:solidFill>
          <a:ln w="9525">
            <a:solidFill>
              <a:srgbClr val="000000"/>
            </a:solidFill>
            <a:round/>
            <a:headEnd/>
            <a:tailEnd/>
          </a:ln>
        </p:spPr>
        <p:txBody>
          <a:bodyPr>
            <a:prstTxWarp prst="textNoShape">
              <a:avLst/>
            </a:prstTxWarp>
          </a:bodyPr>
          <a:lstStyle/>
          <a:p>
            <a:endParaRPr lang="en-US"/>
          </a:p>
        </p:txBody>
      </p:sp>
      <p:sp>
        <p:nvSpPr>
          <p:cNvPr id="79" name="Oval 77"/>
          <p:cNvSpPr>
            <a:spLocks noChangeArrowheads="1"/>
          </p:cNvSpPr>
          <p:nvPr/>
        </p:nvSpPr>
        <p:spPr bwMode="auto">
          <a:xfrm>
            <a:off x="2779712" y="4041245"/>
            <a:ext cx="85725" cy="85725"/>
          </a:xfrm>
          <a:prstGeom prst="ellipse">
            <a:avLst/>
          </a:prstGeom>
          <a:solidFill>
            <a:srgbClr val="969696"/>
          </a:solidFill>
          <a:ln w="9525">
            <a:solidFill>
              <a:srgbClr val="000000"/>
            </a:solidFill>
            <a:round/>
            <a:headEnd/>
            <a:tailEnd/>
          </a:ln>
        </p:spPr>
        <p:txBody>
          <a:bodyPr>
            <a:prstTxWarp prst="textNoShape">
              <a:avLst/>
            </a:prstTxWarp>
          </a:bodyPr>
          <a:lstStyle/>
          <a:p>
            <a:endParaRPr lang="en-US"/>
          </a:p>
        </p:txBody>
      </p:sp>
      <p:sp>
        <p:nvSpPr>
          <p:cNvPr id="80" name="Oval 78"/>
          <p:cNvSpPr>
            <a:spLocks noChangeArrowheads="1"/>
          </p:cNvSpPr>
          <p:nvPr/>
        </p:nvSpPr>
        <p:spPr bwMode="auto">
          <a:xfrm>
            <a:off x="2808287" y="4155545"/>
            <a:ext cx="85725" cy="85725"/>
          </a:xfrm>
          <a:prstGeom prst="ellipse">
            <a:avLst/>
          </a:prstGeom>
          <a:solidFill>
            <a:srgbClr val="969696"/>
          </a:solidFill>
          <a:ln w="9525">
            <a:solidFill>
              <a:srgbClr val="000000"/>
            </a:solidFill>
            <a:round/>
            <a:headEnd/>
            <a:tailEnd/>
          </a:ln>
        </p:spPr>
        <p:txBody>
          <a:bodyPr>
            <a:prstTxWarp prst="textNoShape">
              <a:avLst/>
            </a:prstTxWarp>
          </a:bodyPr>
          <a:lstStyle/>
          <a:p>
            <a:endParaRPr lang="en-US"/>
          </a:p>
        </p:txBody>
      </p:sp>
      <p:sp>
        <p:nvSpPr>
          <p:cNvPr id="81" name="Oval 79"/>
          <p:cNvSpPr>
            <a:spLocks noChangeArrowheads="1"/>
          </p:cNvSpPr>
          <p:nvPr/>
        </p:nvSpPr>
        <p:spPr bwMode="auto">
          <a:xfrm>
            <a:off x="2894012" y="4098395"/>
            <a:ext cx="85725" cy="85725"/>
          </a:xfrm>
          <a:prstGeom prst="ellipse">
            <a:avLst/>
          </a:prstGeom>
          <a:solidFill>
            <a:srgbClr val="969696"/>
          </a:solidFill>
          <a:ln w="9525">
            <a:solidFill>
              <a:srgbClr val="000000"/>
            </a:solidFill>
            <a:round/>
            <a:headEnd/>
            <a:tailEnd/>
          </a:ln>
        </p:spPr>
        <p:txBody>
          <a:bodyPr>
            <a:prstTxWarp prst="textNoShape">
              <a:avLst/>
            </a:prstTxWarp>
          </a:bodyPr>
          <a:lstStyle/>
          <a:p>
            <a:endParaRPr lang="en-US"/>
          </a:p>
        </p:txBody>
      </p:sp>
      <p:sp>
        <p:nvSpPr>
          <p:cNvPr id="82" name="Oval 80"/>
          <p:cNvSpPr>
            <a:spLocks noChangeArrowheads="1"/>
          </p:cNvSpPr>
          <p:nvPr/>
        </p:nvSpPr>
        <p:spPr bwMode="auto">
          <a:xfrm>
            <a:off x="3008312" y="4031720"/>
            <a:ext cx="85725" cy="85725"/>
          </a:xfrm>
          <a:prstGeom prst="ellipse">
            <a:avLst/>
          </a:prstGeom>
          <a:solidFill>
            <a:srgbClr val="969696"/>
          </a:solidFill>
          <a:ln w="9525">
            <a:solidFill>
              <a:srgbClr val="000000"/>
            </a:solidFill>
            <a:round/>
            <a:headEnd/>
            <a:tailEnd/>
          </a:ln>
        </p:spPr>
        <p:txBody>
          <a:bodyPr>
            <a:prstTxWarp prst="textNoShape">
              <a:avLst/>
            </a:prstTxWarp>
          </a:bodyPr>
          <a:lstStyle/>
          <a:p>
            <a:endParaRPr lang="en-US"/>
          </a:p>
        </p:txBody>
      </p:sp>
      <p:sp>
        <p:nvSpPr>
          <p:cNvPr id="83" name="Oval 81"/>
          <p:cNvSpPr>
            <a:spLocks noChangeArrowheads="1"/>
          </p:cNvSpPr>
          <p:nvPr/>
        </p:nvSpPr>
        <p:spPr bwMode="auto">
          <a:xfrm>
            <a:off x="3103562" y="3965045"/>
            <a:ext cx="85725" cy="85725"/>
          </a:xfrm>
          <a:prstGeom prst="ellipse">
            <a:avLst/>
          </a:prstGeom>
          <a:solidFill>
            <a:srgbClr val="969696"/>
          </a:solidFill>
          <a:ln w="9525">
            <a:solidFill>
              <a:srgbClr val="000000"/>
            </a:solidFill>
            <a:round/>
            <a:headEnd/>
            <a:tailEnd/>
          </a:ln>
        </p:spPr>
        <p:txBody>
          <a:bodyPr>
            <a:prstTxWarp prst="textNoShape">
              <a:avLst/>
            </a:prstTxWarp>
          </a:bodyPr>
          <a:lstStyle/>
          <a:p>
            <a:endParaRPr lang="en-US"/>
          </a:p>
        </p:txBody>
      </p:sp>
      <p:sp>
        <p:nvSpPr>
          <p:cNvPr id="84" name="Oval 82"/>
          <p:cNvSpPr>
            <a:spLocks noChangeArrowheads="1"/>
          </p:cNvSpPr>
          <p:nvPr/>
        </p:nvSpPr>
        <p:spPr bwMode="auto">
          <a:xfrm>
            <a:off x="3617912" y="4098395"/>
            <a:ext cx="85725" cy="85725"/>
          </a:xfrm>
          <a:prstGeom prst="ellipse">
            <a:avLst/>
          </a:prstGeom>
          <a:solidFill>
            <a:srgbClr val="969696"/>
          </a:solidFill>
          <a:ln w="9525">
            <a:solidFill>
              <a:srgbClr val="000000"/>
            </a:solidFill>
            <a:round/>
            <a:headEnd/>
            <a:tailEnd/>
          </a:ln>
        </p:spPr>
        <p:txBody>
          <a:bodyPr>
            <a:prstTxWarp prst="textNoShape">
              <a:avLst/>
            </a:prstTxWarp>
          </a:bodyPr>
          <a:lstStyle/>
          <a:p>
            <a:endParaRPr lang="en-US"/>
          </a:p>
        </p:txBody>
      </p:sp>
      <p:sp>
        <p:nvSpPr>
          <p:cNvPr id="85" name="Oval 83"/>
          <p:cNvSpPr>
            <a:spLocks noChangeArrowheads="1"/>
          </p:cNvSpPr>
          <p:nvPr/>
        </p:nvSpPr>
        <p:spPr bwMode="auto">
          <a:xfrm>
            <a:off x="3751262" y="4193645"/>
            <a:ext cx="85725" cy="85725"/>
          </a:xfrm>
          <a:prstGeom prst="ellipse">
            <a:avLst/>
          </a:prstGeom>
          <a:solidFill>
            <a:srgbClr val="969696"/>
          </a:solidFill>
          <a:ln w="9525">
            <a:solidFill>
              <a:srgbClr val="000000"/>
            </a:solidFill>
            <a:round/>
            <a:headEnd/>
            <a:tailEnd/>
          </a:ln>
        </p:spPr>
        <p:txBody>
          <a:bodyPr>
            <a:prstTxWarp prst="textNoShape">
              <a:avLst/>
            </a:prstTxWarp>
          </a:bodyPr>
          <a:lstStyle/>
          <a:p>
            <a:endParaRPr lang="en-US"/>
          </a:p>
        </p:txBody>
      </p:sp>
      <p:sp>
        <p:nvSpPr>
          <p:cNvPr id="86" name="Oval 84"/>
          <p:cNvSpPr>
            <a:spLocks noChangeArrowheads="1"/>
          </p:cNvSpPr>
          <p:nvPr/>
        </p:nvSpPr>
        <p:spPr bwMode="auto">
          <a:xfrm>
            <a:off x="4427537" y="4241270"/>
            <a:ext cx="85725" cy="85725"/>
          </a:xfrm>
          <a:prstGeom prst="ellipse">
            <a:avLst/>
          </a:prstGeom>
          <a:solidFill>
            <a:srgbClr val="969696"/>
          </a:solidFill>
          <a:ln w="9525">
            <a:solidFill>
              <a:srgbClr val="000000"/>
            </a:solidFill>
            <a:round/>
            <a:headEnd/>
            <a:tailEnd/>
          </a:ln>
        </p:spPr>
        <p:txBody>
          <a:bodyPr>
            <a:prstTxWarp prst="textNoShape">
              <a:avLst/>
            </a:prstTxWarp>
          </a:bodyPr>
          <a:lstStyle/>
          <a:p>
            <a:endParaRPr lang="en-US"/>
          </a:p>
        </p:txBody>
      </p:sp>
      <p:sp>
        <p:nvSpPr>
          <p:cNvPr id="87" name="Oval 85"/>
          <p:cNvSpPr>
            <a:spLocks noChangeArrowheads="1"/>
          </p:cNvSpPr>
          <p:nvPr/>
        </p:nvSpPr>
        <p:spPr bwMode="auto">
          <a:xfrm>
            <a:off x="4608512" y="4231745"/>
            <a:ext cx="85725" cy="85725"/>
          </a:xfrm>
          <a:prstGeom prst="ellipse">
            <a:avLst/>
          </a:prstGeom>
          <a:solidFill>
            <a:srgbClr val="969696"/>
          </a:solidFill>
          <a:ln w="9525">
            <a:solidFill>
              <a:srgbClr val="000000"/>
            </a:solidFill>
            <a:round/>
            <a:headEnd/>
            <a:tailEnd/>
          </a:ln>
        </p:spPr>
        <p:txBody>
          <a:bodyPr>
            <a:prstTxWarp prst="textNoShape">
              <a:avLst/>
            </a:prstTxWarp>
          </a:bodyPr>
          <a:lstStyle/>
          <a:p>
            <a:endParaRPr lang="en-US"/>
          </a:p>
        </p:txBody>
      </p:sp>
      <p:sp>
        <p:nvSpPr>
          <p:cNvPr id="88" name="Oval 86"/>
          <p:cNvSpPr>
            <a:spLocks noChangeArrowheads="1"/>
          </p:cNvSpPr>
          <p:nvPr/>
        </p:nvSpPr>
        <p:spPr bwMode="auto">
          <a:xfrm>
            <a:off x="5141912" y="4165070"/>
            <a:ext cx="85725" cy="85725"/>
          </a:xfrm>
          <a:prstGeom prst="ellipse">
            <a:avLst/>
          </a:prstGeom>
          <a:solidFill>
            <a:srgbClr val="969696"/>
          </a:solidFill>
          <a:ln w="9525">
            <a:solidFill>
              <a:srgbClr val="000000"/>
            </a:solidFill>
            <a:round/>
            <a:headEnd/>
            <a:tailEnd/>
          </a:ln>
        </p:spPr>
        <p:txBody>
          <a:bodyPr>
            <a:prstTxWarp prst="textNoShape">
              <a:avLst/>
            </a:prstTxWarp>
          </a:bodyPr>
          <a:lstStyle/>
          <a:p>
            <a:endParaRPr lang="en-US"/>
          </a:p>
        </p:txBody>
      </p:sp>
      <p:sp>
        <p:nvSpPr>
          <p:cNvPr id="89" name="Freeform 87"/>
          <p:cNvSpPr>
            <a:spLocks/>
          </p:cNvSpPr>
          <p:nvPr/>
        </p:nvSpPr>
        <p:spPr bwMode="auto">
          <a:xfrm>
            <a:off x="1789112" y="3155420"/>
            <a:ext cx="95250" cy="95250"/>
          </a:xfrm>
          <a:custGeom>
            <a:avLst/>
            <a:gdLst/>
            <a:ahLst/>
            <a:cxnLst>
              <a:cxn ang="0">
                <a:pos x="30" y="0"/>
              </a:cxn>
              <a:cxn ang="0">
                <a:pos x="60" y="60"/>
              </a:cxn>
              <a:cxn ang="0">
                <a:pos x="0" y="60"/>
              </a:cxn>
              <a:cxn ang="0">
                <a:pos x="30" y="0"/>
              </a:cxn>
            </a:cxnLst>
            <a:rect l="0" t="0" r="r" b="b"/>
            <a:pathLst>
              <a:path w="60" h="60">
                <a:moveTo>
                  <a:pt x="30" y="0"/>
                </a:moveTo>
                <a:lnTo>
                  <a:pt x="60" y="60"/>
                </a:lnTo>
                <a:lnTo>
                  <a:pt x="0" y="60"/>
                </a:lnTo>
                <a:lnTo>
                  <a:pt x="30" y="0"/>
                </a:lnTo>
                <a:close/>
              </a:path>
            </a:pathLst>
          </a:custGeom>
          <a:solidFill>
            <a:srgbClr val="808080"/>
          </a:solidFill>
          <a:ln w="9525">
            <a:solidFill>
              <a:srgbClr val="000000"/>
            </a:solidFill>
            <a:prstDash val="solid"/>
            <a:round/>
            <a:headEnd/>
            <a:tailEnd/>
          </a:ln>
        </p:spPr>
        <p:txBody>
          <a:bodyPr>
            <a:prstTxWarp prst="textNoShape">
              <a:avLst/>
            </a:prstTxWarp>
          </a:bodyPr>
          <a:lstStyle/>
          <a:p>
            <a:endParaRPr lang="en-US"/>
          </a:p>
        </p:txBody>
      </p:sp>
      <p:sp>
        <p:nvSpPr>
          <p:cNvPr id="90" name="Freeform 88"/>
          <p:cNvSpPr>
            <a:spLocks/>
          </p:cNvSpPr>
          <p:nvPr/>
        </p:nvSpPr>
        <p:spPr bwMode="auto">
          <a:xfrm>
            <a:off x="2008187" y="3155420"/>
            <a:ext cx="95250" cy="95250"/>
          </a:xfrm>
          <a:custGeom>
            <a:avLst/>
            <a:gdLst/>
            <a:ahLst/>
            <a:cxnLst>
              <a:cxn ang="0">
                <a:pos x="30" y="0"/>
              </a:cxn>
              <a:cxn ang="0">
                <a:pos x="60" y="60"/>
              </a:cxn>
              <a:cxn ang="0">
                <a:pos x="0" y="60"/>
              </a:cxn>
              <a:cxn ang="0">
                <a:pos x="30" y="0"/>
              </a:cxn>
            </a:cxnLst>
            <a:rect l="0" t="0" r="r" b="b"/>
            <a:pathLst>
              <a:path w="60" h="60">
                <a:moveTo>
                  <a:pt x="30" y="0"/>
                </a:moveTo>
                <a:lnTo>
                  <a:pt x="60" y="60"/>
                </a:lnTo>
                <a:lnTo>
                  <a:pt x="0" y="60"/>
                </a:lnTo>
                <a:lnTo>
                  <a:pt x="30" y="0"/>
                </a:lnTo>
                <a:close/>
              </a:path>
            </a:pathLst>
          </a:custGeom>
          <a:solidFill>
            <a:srgbClr val="808080"/>
          </a:solidFill>
          <a:ln w="9525">
            <a:solidFill>
              <a:srgbClr val="000000"/>
            </a:solidFill>
            <a:prstDash val="solid"/>
            <a:round/>
            <a:headEnd/>
            <a:tailEnd/>
          </a:ln>
        </p:spPr>
        <p:txBody>
          <a:bodyPr>
            <a:prstTxWarp prst="textNoShape">
              <a:avLst/>
            </a:prstTxWarp>
          </a:bodyPr>
          <a:lstStyle/>
          <a:p>
            <a:endParaRPr lang="en-US"/>
          </a:p>
        </p:txBody>
      </p:sp>
      <p:sp>
        <p:nvSpPr>
          <p:cNvPr id="91" name="Freeform 89"/>
          <p:cNvSpPr>
            <a:spLocks/>
          </p:cNvSpPr>
          <p:nvPr/>
        </p:nvSpPr>
        <p:spPr bwMode="auto">
          <a:xfrm>
            <a:off x="2084387" y="2526770"/>
            <a:ext cx="95250" cy="95250"/>
          </a:xfrm>
          <a:custGeom>
            <a:avLst/>
            <a:gdLst/>
            <a:ahLst/>
            <a:cxnLst>
              <a:cxn ang="0">
                <a:pos x="30" y="0"/>
              </a:cxn>
              <a:cxn ang="0">
                <a:pos x="60" y="60"/>
              </a:cxn>
              <a:cxn ang="0">
                <a:pos x="0" y="60"/>
              </a:cxn>
              <a:cxn ang="0">
                <a:pos x="30" y="0"/>
              </a:cxn>
            </a:cxnLst>
            <a:rect l="0" t="0" r="r" b="b"/>
            <a:pathLst>
              <a:path w="60" h="60">
                <a:moveTo>
                  <a:pt x="30" y="0"/>
                </a:moveTo>
                <a:lnTo>
                  <a:pt x="60" y="60"/>
                </a:lnTo>
                <a:lnTo>
                  <a:pt x="0" y="60"/>
                </a:lnTo>
                <a:lnTo>
                  <a:pt x="30" y="0"/>
                </a:lnTo>
                <a:close/>
              </a:path>
            </a:pathLst>
          </a:custGeom>
          <a:solidFill>
            <a:srgbClr val="808080"/>
          </a:solidFill>
          <a:ln w="9525">
            <a:solidFill>
              <a:srgbClr val="000000"/>
            </a:solidFill>
            <a:prstDash val="solid"/>
            <a:round/>
            <a:headEnd/>
            <a:tailEnd/>
          </a:ln>
        </p:spPr>
        <p:txBody>
          <a:bodyPr>
            <a:prstTxWarp prst="textNoShape">
              <a:avLst/>
            </a:prstTxWarp>
          </a:bodyPr>
          <a:lstStyle/>
          <a:p>
            <a:endParaRPr lang="en-US"/>
          </a:p>
        </p:txBody>
      </p:sp>
      <p:sp>
        <p:nvSpPr>
          <p:cNvPr id="92" name="Freeform 90"/>
          <p:cNvSpPr>
            <a:spLocks/>
          </p:cNvSpPr>
          <p:nvPr/>
        </p:nvSpPr>
        <p:spPr bwMode="auto">
          <a:xfrm>
            <a:off x="2236787" y="2879195"/>
            <a:ext cx="95250" cy="95250"/>
          </a:xfrm>
          <a:custGeom>
            <a:avLst/>
            <a:gdLst/>
            <a:ahLst/>
            <a:cxnLst>
              <a:cxn ang="0">
                <a:pos x="30" y="0"/>
              </a:cxn>
              <a:cxn ang="0">
                <a:pos x="60" y="60"/>
              </a:cxn>
              <a:cxn ang="0">
                <a:pos x="0" y="60"/>
              </a:cxn>
              <a:cxn ang="0">
                <a:pos x="30" y="0"/>
              </a:cxn>
            </a:cxnLst>
            <a:rect l="0" t="0" r="r" b="b"/>
            <a:pathLst>
              <a:path w="60" h="60">
                <a:moveTo>
                  <a:pt x="30" y="0"/>
                </a:moveTo>
                <a:lnTo>
                  <a:pt x="60" y="60"/>
                </a:lnTo>
                <a:lnTo>
                  <a:pt x="0" y="60"/>
                </a:lnTo>
                <a:lnTo>
                  <a:pt x="30" y="0"/>
                </a:lnTo>
                <a:close/>
              </a:path>
            </a:pathLst>
          </a:custGeom>
          <a:solidFill>
            <a:srgbClr val="808080"/>
          </a:solidFill>
          <a:ln w="9525">
            <a:solidFill>
              <a:srgbClr val="000000"/>
            </a:solidFill>
            <a:prstDash val="solid"/>
            <a:round/>
            <a:headEnd/>
            <a:tailEnd/>
          </a:ln>
        </p:spPr>
        <p:txBody>
          <a:bodyPr>
            <a:prstTxWarp prst="textNoShape">
              <a:avLst/>
            </a:prstTxWarp>
          </a:bodyPr>
          <a:lstStyle/>
          <a:p>
            <a:endParaRPr lang="en-US"/>
          </a:p>
        </p:txBody>
      </p:sp>
      <p:sp>
        <p:nvSpPr>
          <p:cNvPr id="93" name="Freeform 91"/>
          <p:cNvSpPr>
            <a:spLocks/>
          </p:cNvSpPr>
          <p:nvPr/>
        </p:nvSpPr>
        <p:spPr bwMode="auto">
          <a:xfrm>
            <a:off x="4779962" y="3917420"/>
            <a:ext cx="95250" cy="95250"/>
          </a:xfrm>
          <a:custGeom>
            <a:avLst/>
            <a:gdLst/>
            <a:ahLst/>
            <a:cxnLst>
              <a:cxn ang="0">
                <a:pos x="30" y="0"/>
              </a:cxn>
              <a:cxn ang="0">
                <a:pos x="60" y="60"/>
              </a:cxn>
              <a:cxn ang="0">
                <a:pos x="0" y="60"/>
              </a:cxn>
              <a:cxn ang="0">
                <a:pos x="30" y="0"/>
              </a:cxn>
            </a:cxnLst>
            <a:rect l="0" t="0" r="r" b="b"/>
            <a:pathLst>
              <a:path w="60" h="60">
                <a:moveTo>
                  <a:pt x="30" y="0"/>
                </a:moveTo>
                <a:lnTo>
                  <a:pt x="60" y="60"/>
                </a:lnTo>
                <a:lnTo>
                  <a:pt x="0" y="60"/>
                </a:lnTo>
                <a:lnTo>
                  <a:pt x="30" y="0"/>
                </a:lnTo>
                <a:close/>
              </a:path>
            </a:pathLst>
          </a:custGeom>
          <a:solidFill>
            <a:srgbClr val="808080"/>
          </a:solidFill>
          <a:ln w="9525">
            <a:solidFill>
              <a:srgbClr val="000000"/>
            </a:solidFill>
            <a:prstDash val="solid"/>
            <a:round/>
            <a:headEnd/>
            <a:tailEnd/>
          </a:ln>
        </p:spPr>
        <p:txBody>
          <a:bodyPr>
            <a:prstTxWarp prst="textNoShape">
              <a:avLst/>
            </a:prstTxWarp>
          </a:bodyPr>
          <a:lstStyle/>
          <a:p>
            <a:endParaRPr lang="en-US"/>
          </a:p>
        </p:txBody>
      </p:sp>
      <p:sp>
        <p:nvSpPr>
          <p:cNvPr id="94" name="Freeform 92"/>
          <p:cNvSpPr>
            <a:spLocks/>
          </p:cNvSpPr>
          <p:nvPr/>
        </p:nvSpPr>
        <p:spPr bwMode="auto">
          <a:xfrm>
            <a:off x="4856162" y="3841220"/>
            <a:ext cx="95250" cy="95250"/>
          </a:xfrm>
          <a:custGeom>
            <a:avLst/>
            <a:gdLst/>
            <a:ahLst/>
            <a:cxnLst>
              <a:cxn ang="0">
                <a:pos x="30" y="0"/>
              </a:cxn>
              <a:cxn ang="0">
                <a:pos x="60" y="60"/>
              </a:cxn>
              <a:cxn ang="0">
                <a:pos x="0" y="60"/>
              </a:cxn>
              <a:cxn ang="0">
                <a:pos x="30" y="0"/>
              </a:cxn>
            </a:cxnLst>
            <a:rect l="0" t="0" r="r" b="b"/>
            <a:pathLst>
              <a:path w="60" h="60">
                <a:moveTo>
                  <a:pt x="30" y="0"/>
                </a:moveTo>
                <a:lnTo>
                  <a:pt x="60" y="60"/>
                </a:lnTo>
                <a:lnTo>
                  <a:pt x="0" y="60"/>
                </a:lnTo>
                <a:lnTo>
                  <a:pt x="30" y="0"/>
                </a:lnTo>
                <a:close/>
              </a:path>
            </a:pathLst>
          </a:custGeom>
          <a:solidFill>
            <a:srgbClr val="808080"/>
          </a:solidFill>
          <a:ln w="9525">
            <a:solidFill>
              <a:srgbClr val="000000"/>
            </a:solidFill>
            <a:prstDash val="solid"/>
            <a:round/>
            <a:headEnd/>
            <a:tailEnd/>
          </a:ln>
        </p:spPr>
        <p:txBody>
          <a:bodyPr>
            <a:prstTxWarp prst="textNoShape">
              <a:avLst/>
            </a:prstTxWarp>
          </a:bodyPr>
          <a:lstStyle/>
          <a:p>
            <a:endParaRPr lang="en-US"/>
          </a:p>
        </p:txBody>
      </p:sp>
      <p:sp>
        <p:nvSpPr>
          <p:cNvPr id="95" name="Freeform 93"/>
          <p:cNvSpPr>
            <a:spLocks/>
          </p:cNvSpPr>
          <p:nvPr/>
        </p:nvSpPr>
        <p:spPr bwMode="auto">
          <a:xfrm>
            <a:off x="6008687" y="4088870"/>
            <a:ext cx="95250" cy="95250"/>
          </a:xfrm>
          <a:custGeom>
            <a:avLst/>
            <a:gdLst/>
            <a:ahLst/>
            <a:cxnLst>
              <a:cxn ang="0">
                <a:pos x="30" y="0"/>
              </a:cxn>
              <a:cxn ang="0">
                <a:pos x="60" y="60"/>
              </a:cxn>
              <a:cxn ang="0">
                <a:pos x="0" y="60"/>
              </a:cxn>
              <a:cxn ang="0">
                <a:pos x="30" y="0"/>
              </a:cxn>
            </a:cxnLst>
            <a:rect l="0" t="0" r="r" b="b"/>
            <a:pathLst>
              <a:path w="60" h="60">
                <a:moveTo>
                  <a:pt x="30" y="0"/>
                </a:moveTo>
                <a:lnTo>
                  <a:pt x="60" y="60"/>
                </a:lnTo>
                <a:lnTo>
                  <a:pt x="0" y="60"/>
                </a:lnTo>
                <a:lnTo>
                  <a:pt x="30" y="0"/>
                </a:lnTo>
                <a:close/>
              </a:path>
            </a:pathLst>
          </a:custGeom>
          <a:solidFill>
            <a:srgbClr val="808080"/>
          </a:solidFill>
          <a:ln w="9525">
            <a:solidFill>
              <a:srgbClr val="000000"/>
            </a:solidFill>
            <a:prstDash val="solid"/>
            <a:round/>
            <a:headEnd/>
            <a:tailEnd/>
          </a:ln>
        </p:spPr>
        <p:txBody>
          <a:bodyPr>
            <a:prstTxWarp prst="textNoShape">
              <a:avLst/>
            </a:prstTxWarp>
          </a:bodyPr>
          <a:lstStyle/>
          <a:p>
            <a:endParaRPr lang="en-US"/>
          </a:p>
        </p:txBody>
      </p:sp>
      <p:sp>
        <p:nvSpPr>
          <p:cNvPr id="96" name="Freeform 94"/>
          <p:cNvSpPr>
            <a:spLocks/>
          </p:cNvSpPr>
          <p:nvPr/>
        </p:nvSpPr>
        <p:spPr bwMode="auto">
          <a:xfrm>
            <a:off x="6780212" y="4136495"/>
            <a:ext cx="95250" cy="95250"/>
          </a:xfrm>
          <a:custGeom>
            <a:avLst/>
            <a:gdLst/>
            <a:ahLst/>
            <a:cxnLst>
              <a:cxn ang="0">
                <a:pos x="30" y="0"/>
              </a:cxn>
              <a:cxn ang="0">
                <a:pos x="60" y="60"/>
              </a:cxn>
              <a:cxn ang="0">
                <a:pos x="0" y="60"/>
              </a:cxn>
              <a:cxn ang="0">
                <a:pos x="30" y="0"/>
              </a:cxn>
            </a:cxnLst>
            <a:rect l="0" t="0" r="r" b="b"/>
            <a:pathLst>
              <a:path w="60" h="60">
                <a:moveTo>
                  <a:pt x="30" y="0"/>
                </a:moveTo>
                <a:lnTo>
                  <a:pt x="60" y="60"/>
                </a:lnTo>
                <a:lnTo>
                  <a:pt x="0" y="60"/>
                </a:lnTo>
                <a:lnTo>
                  <a:pt x="30" y="0"/>
                </a:lnTo>
                <a:close/>
              </a:path>
            </a:pathLst>
          </a:custGeom>
          <a:solidFill>
            <a:srgbClr val="808080"/>
          </a:solidFill>
          <a:ln w="9525">
            <a:solidFill>
              <a:srgbClr val="000000"/>
            </a:solidFill>
            <a:prstDash val="solid"/>
            <a:round/>
            <a:headEnd/>
            <a:tailEnd/>
          </a:ln>
        </p:spPr>
        <p:txBody>
          <a:bodyPr>
            <a:prstTxWarp prst="textNoShape">
              <a:avLst/>
            </a:prstTxWarp>
          </a:bodyPr>
          <a:lstStyle/>
          <a:p>
            <a:endParaRPr lang="en-US"/>
          </a:p>
        </p:txBody>
      </p:sp>
      <p:sp>
        <p:nvSpPr>
          <p:cNvPr id="97" name="Freeform 95"/>
          <p:cNvSpPr>
            <a:spLocks/>
          </p:cNvSpPr>
          <p:nvPr/>
        </p:nvSpPr>
        <p:spPr bwMode="auto">
          <a:xfrm>
            <a:off x="7237412" y="4107920"/>
            <a:ext cx="95250" cy="95250"/>
          </a:xfrm>
          <a:custGeom>
            <a:avLst/>
            <a:gdLst/>
            <a:ahLst/>
            <a:cxnLst>
              <a:cxn ang="0">
                <a:pos x="30" y="0"/>
              </a:cxn>
              <a:cxn ang="0">
                <a:pos x="60" y="60"/>
              </a:cxn>
              <a:cxn ang="0">
                <a:pos x="0" y="60"/>
              </a:cxn>
              <a:cxn ang="0">
                <a:pos x="30" y="0"/>
              </a:cxn>
            </a:cxnLst>
            <a:rect l="0" t="0" r="r" b="b"/>
            <a:pathLst>
              <a:path w="60" h="60">
                <a:moveTo>
                  <a:pt x="30" y="0"/>
                </a:moveTo>
                <a:lnTo>
                  <a:pt x="60" y="60"/>
                </a:lnTo>
                <a:lnTo>
                  <a:pt x="0" y="60"/>
                </a:lnTo>
                <a:lnTo>
                  <a:pt x="30" y="0"/>
                </a:lnTo>
                <a:close/>
              </a:path>
            </a:pathLst>
          </a:custGeom>
          <a:solidFill>
            <a:srgbClr val="808080"/>
          </a:solidFill>
          <a:ln w="9525">
            <a:solidFill>
              <a:srgbClr val="000000"/>
            </a:solidFill>
            <a:prstDash val="solid"/>
            <a:round/>
            <a:headEnd/>
            <a:tailEnd/>
          </a:ln>
        </p:spPr>
        <p:txBody>
          <a:bodyPr>
            <a:prstTxWarp prst="textNoShape">
              <a:avLst/>
            </a:prstTxWarp>
          </a:bodyPr>
          <a:lstStyle/>
          <a:p>
            <a:endParaRPr lang="en-US"/>
          </a:p>
        </p:txBody>
      </p:sp>
      <p:sp>
        <p:nvSpPr>
          <p:cNvPr id="98" name="Rectangle 96"/>
          <p:cNvSpPr>
            <a:spLocks noChangeArrowheads="1"/>
          </p:cNvSpPr>
          <p:nvPr/>
        </p:nvSpPr>
        <p:spPr bwMode="auto">
          <a:xfrm>
            <a:off x="1274762" y="4803245"/>
            <a:ext cx="88900"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000000"/>
                </a:solidFill>
                <a:latin typeface="Times New Roman" pitchFamily="-111" charset="0"/>
              </a:rPr>
              <a:t>0</a:t>
            </a:r>
            <a:endParaRPr lang="en-US" sz="1400">
              <a:latin typeface="Times New Roman" pitchFamily="-111" charset="0"/>
            </a:endParaRPr>
          </a:p>
        </p:txBody>
      </p:sp>
      <p:sp>
        <p:nvSpPr>
          <p:cNvPr id="99" name="Rectangle 97"/>
          <p:cNvSpPr>
            <a:spLocks noChangeArrowheads="1"/>
          </p:cNvSpPr>
          <p:nvPr/>
        </p:nvSpPr>
        <p:spPr bwMode="auto">
          <a:xfrm>
            <a:off x="1274762" y="4269845"/>
            <a:ext cx="88900"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000000"/>
                </a:solidFill>
                <a:latin typeface="Times New Roman" pitchFamily="-111" charset="0"/>
              </a:rPr>
              <a:t>2</a:t>
            </a:r>
            <a:endParaRPr lang="en-US" sz="1400">
              <a:latin typeface="Times New Roman" pitchFamily="-111" charset="0"/>
            </a:endParaRPr>
          </a:p>
        </p:txBody>
      </p:sp>
      <p:sp>
        <p:nvSpPr>
          <p:cNvPr id="100" name="Rectangle 98"/>
          <p:cNvSpPr>
            <a:spLocks noChangeArrowheads="1"/>
          </p:cNvSpPr>
          <p:nvPr/>
        </p:nvSpPr>
        <p:spPr bwMode="auto">
          <a:xfrm>
            <a:off x="1274762" y="3736445"/>
            <a:ext cx="88900"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000000"/>
                </a:solidFill>
                <a:latin typeface="Times New Roman" pitchFamily="-111" charset="0"/>
              </a:rPr>
              <a:t>4</a:t>
            </a:r>
            <a:endParaRPr lang="en-US" sz="1400">
              <a:latin typeface="Times New Roman" pitchFamily="-111" charset="0"/>
            </a:endParaRPr>
          </a:p>
        </p:txBody>
      </p:sp>
      <p:sp>
        <p:nvSpPr>
          <p:cNvPr id="101" name="Rectangle 99"/>
          <p:cNvSpPr>
            <a:spLocks noChangeArrowheads="1"/>
          </p:cNvSpPr>
          <p:nvPr/>
        </p:nvSpPr>
        <p:spPr bwMode="auto">
          <a:xfrm>
            <a:off x="1274762" y="3212570"/>
            <a:ext cx="88900"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000000"/>
                </a:solidFill>
                <a:latin typeface="Times New Roman" pitchFamily="-111" charset="0"/>
              </a:rPr>
              <a:t>6</a:t>
            </a:r>
            <a:endParaRPr lang="en-US" sz="1400">
              <a:latin typeface="Times New Roman" pitchFamily="-111" charset="0"/>
            </a:endParaRPr>
          </a:p>
        </p:txBody>
      </p:sp>
      <p:sp>
        <p:nvSpPr>
          <p:cNvPr id="102" name="Rectangle 100"/>
          <p:cNvSpPr>
            <a:spLocks noChangeArrowheads="1"/>
          </p:cNvSpPr>
          <p:nvPr/>
        </p:nvSpPr>
        <p:spPr bwMode="auto">
          <a:xfrm>
            <a:off x="1274762" y="2679170"/>
            <a:ext cx="88900"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000000"/>
                </a:solidFill>
                <a:latin typeface="Times New Roman" pitchFamily="-111" charset="0"/>
              </a:rPr>
              <a:t>8</a:t>
            </a:r>
            <a:endParaRPr lang="en-US" sz="1400">
              <a:latin typeface="Times New Roman" pitchFamily="-111" charset="0"/>
            </a:endParaRPr>
          </a:p>
        </p:txBody>
      </p:sp>
      <p:sp>
        <p:nvSpPr>
          <p:cNvPr id="103" name="Rectangle 101"/>
          <p:cNvSpPr>
            <a:spLocks noChangeArrowheads="1"/>
          </p:cNvSpPr>
          <p:nvPr/>
        </p:nvSpPr>
        <p:spPr bwMode="auto">
          <a:xfrm>
            <a:off x="1208087" y="2145770"/>
            <a:ext cx="177800"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000000"/>
                </a:solidFill>
                <a:latin typeface="Times New Roman" pitchFamily="-111" charset="0"/>
              </a:rPr>
              <a:t>10</a:t>
            </a:r>
            <a:endParaRPr lang="en-US" sz="1400">
              <a:latin typeface="Times New Roman" pitchFamily="-111" charset="0"/>
            </a:endParaRPr>
          </a:p>
        </p:txBody>
      </p:sp>
      <p:sp>
        <p:nvSpPr>
          <p:cNvPr id="104" name="Rectangle 102"/>
          <p:cNvSpPr>
            <a:spLocks noChangeArrowheads="1"/>
          </p:cNvSpPr>
          <p:nvPr/>
        </p:nvSpPr>
        <p:spPr bwMode="auto">
          <a:xfrm>
            <a:off x="1208087" y="1612370"/>
            <a:ext cx="177800"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000000"/>
                </a:solidFill>
                <a:latin typeface="Times New Roman" pitchFamily="-111" charset="0"/>
              </a:rPr>
              <a:t>12</a:t>
            </a:r>
            <a:endParaRPr lang="en-US" sz="1400">
              <a:latin typeface="Times New Roman" pitchFamily="-111" charset="0"/>
            </a:endParaRPr>
          </a:p>
        </p:txBody>
      </p:sp>
      <p:sp>
        <p:nvSpPr>
          <p:cNvPr id="105" name="Rectangle 103"/>
          <p:cNvSpPr>
            <a:spLocks noChangeArrowheads="1"/>
          </p:cNvSpPr>
          <p:nvPr/>
        </p:nvSpPr>
        <p:spPr bwMode="auto">
          <a:xfrm>
            <a:off x="1408112" y="4984220"/>
            <a:ext cx="88900"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000000"/>
                </a:solidFill>
                <a:latin typeface="Times New Roman" pitchFamily="-111" charset="0"/>
              </a:rPr>
              <a:t>0</a:t>
            </a:r>
            <a:endParaRPr lang="en-US" sz="1400">
              <a:latin typeface="Times New Roman" pitchFamily="-111" charset="0"/>
            </a:endParaRPr>
          </a:p>
        </p:txBody>
      </p:sp>
      <p:sp>
        <p:nvSpPr>
          <p:cNvPr id="106" name="Rectangle 104"/>
          <p:cNvSpPr>
            <a:spLocks noChangeArrowheads="1"/>
          </p:cNvSpPr>
          <p:nvPr/>
        </p:nvSpPr>
        <p:spPr bwMode="auto">
          <a:xfrm>
            <a:off x="1998662" y="4984220"/>
            <a:ext cx="222250"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000000"/>
                </a:solidFill>
                <a:latin typeface="Times New Roman" pitchFamily="-111" charset="0"/>
              </a:rPr>
              <a:t>0.5</a:t>
            </a:r>
            <a:endParaRPr lang="en-US" sz="1400">
              <a:latin typeface="Times New Roman" pitchFamily="-111" charset="0"/>
            </a:endParaRPr>
          </a:p>
        </p:txBody>
      </p:sp>
      <p:sp>
        <p:nvSpPr>
          <p:cNvPr id="107" name="Rectangle 105"/>
          <p:cNvSpPr>
            <a:spLocks noChangeArrowheads="1"/>
          </p:cNvSpPr>
          <p:nvPr/>
        </p:nvSpPr>
        <p:spPr bwMode="auto">
          <a:xfrm>
            <a:off x="2713037" y="4984220"/>
            <a:ext cx="88900"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000000"/>
                </a:solidFill>
                <a:latin typeface="Times New Roman" pitchFamily="-111" charset="0"/>
              </a:rPr>
              <a:t>1</a:t>
            </a:r>
            <a:endParaRPr lang="en-US" sz="1400">
              <a:latin typeface="Times New Roman" pitchFamily="-111" charset="0"/>
            </a:endParaRPr>
          </a:p>
        </p:txBody>
      </p:sp>
      <p:sp>
        <p:nvSpPr>
          <p:cNvPr id="108" name="Rectangle 106"/>
          <p:cNvSpPr>
            <a:spLocks noChangeArrowheads="1"/>
          </p:cNvSpPr>
          <p:nvPr/>
        </p:nvSpPr>
        <p:spPr bwMode="auto">
          <a:xfrm>
            <a:off x="3303587" y="4984220"/>
            <a:ext cx="222250"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000000"/>
                </a:solidFill>
                <a:latin typeface="Times New Roman" pitchFamily="-111" charset="0"/>
              </a:rPr>
              <a:t>1.5</a:t>
            </a:r>
            <a:endParaRPr lang="en-US" sz="1400">
              <a:latin typeface="Times New Roman" pitchFamily="-111" charset="0"/>
            </a:endParaRPr>
          </a:p>
        </p:txBody>
      </p:sp>
      <p:sp>
        <p:nvSpPr>
          <p:cNvPr id="109" name="Rectangle 107"/>
          <p:cNvSpPr>
            <a:spLocks noChangeArrowheads="1"/>
          </p:cNvSpPr>
          <p:nvPr/>
        </p:nvSpPr>
        <p:spPr bwMode="auto">
          <a:xfrm>
            <a:off x="4008437" y="4984220"/>
            <a:ext cx="88900"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000000"/>
                </a:solidFill>
                <a:latin typeface="Times New Roman" pitchFamily="-111" charset="0"/>
              </a:rPr>
              <a:t>2</a:t>
            </a:r>
            <a:endParaRPr lang="en-US" sz="1400">
              <a:latin typeface="Times New Roman" pitchFamily="-111" charset="0"/>
            </a:endParaRPr>
          </a:p>
        </p:txBody>
      </p:sp>
      <p:sp>
        <p:nvSpPr>
          <p:cNvPr id="110" name="Rectangle 108"/>
          <p:cNvSpPr>
            <a:spLocks noChangeArrowheads="1"/>
          </p:cNvSpPr>
          <p:nvPr/>
        </p:nvSpPr>
        <p:spPr bwMode="auto">
          <a:xfrm>
            <a:off x="4608512" y="4984220"/>
            <a:ext cx="222250"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000000"/>
                </a:solidFill>
                <a:latin typeface="Times New Roman" pitchFamily="-111" charset="0"/>
              </a:rPr>
              <a:t>2.5</a:t>
            </a:r>
            <a:endParaRPr lang="en-US" sz="1400">
              <a:latin typeface="Times New Roman" pitchFamily="-111" charset="0"/>
            </a:endParaRPr>
          </a:p>
        </p:txBody>
      </p:sp>
      <p:sp>
        <p:nvSpPr>
          <p:cNvPr id="111" name="Rectangle 109"/>
          <p:cNvSpPr>
            <a:spLocks noChangeArrowheads="1"/>
          </p:cNvSpPr>
          <p:nvPr/>
        </p:nvSpPr>
        <p:spPr bwMode="auto">
          <a:xfrm>
            <a:off x="5313362" y="4984220"/>
            <a:ext cx="88900"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000000"/>
                </a:solidFill>
                <a:latin typeface="Times New Roman" pitchFamily="-111" charset="0"/>
              </a:rPr>
              <a:t>3</a:t>
            </a:r>
            <a:endParaRPr lang="en-US" sz="1400">
              <a:latin typeface="Times New Roman" pitchFamily="-111" charset="0"/>
            </a:endParaRPr>
          </a:p>
        </p:txBody>
      </p:sp>
      <p:sp>
        <p:nvSpPr>
          <p:cNvPr id="112" name="Rectangle 110"/>
          <p:cNvSpPr>
            <a:spLocks noChangeArrowheads="1"/>
          </p:cNvSpPr>
          <p:nvPr/>
        </p:nvSpPr>
        <p:spPr bwMode="auto">
          <a:xfrm>
            <a:off x="5903912" y="4984220"/>
            <a:ext cx="222250"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000000"/>
                </a:solidFill>
                <a:latin typeface="Times New Roman" pitchFamily="-111" charset="0"/>
              </a:rPr>
              <a:t>3.5</a:t>
            </a:r>
            <a:endParaRPr lang="en-US" sz="1400">
              <a:latin typeface="Times New Roman" pitchFamily="-111" charset="0"/>
            </a:endParaRPr>
          </a:p>
        </p:txBody>
      </p:sp>
      <p:sp>
        <p:nvSpPr>
          <p:cNvPr id="113" name="Rectangle 111"/>
          <p:cNvSpPr>
            <a:spLocks noChangeArrowheads="1"/>
          </p:cNvSpPr>
          <p:nvPr/>
        </p:nvSpPr>
        <p:spPr bwMode="auto">
          <a:xfrm>
            <a:off x="6608762" y="4984220"/>
            <a:ext cx="88900"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000000"/>
                </a:solidFill>
                <a:latin typeface="Times New Roman" pitchFamily="-111" charset="0"/>
              </a:rPr>
              <a:t>4</a:t>
            </a:r>
            <a:endParaRPr lang="en-US" sz="1400">
              <a:latin typeface="Times New Roman" pitchFamily="-111" charset="0"/>
            </a:endParaRPr>
          </a:p>
        </p:txBody>
      </p:sp>
      <p:sp>
        <p:nvSpPr>
          <p:cNvPr id="114" name="Rectangle 112"/>
          <p:cNvSpPr>
            <a:spLocks noChangeArrowheads="1"/>
          </p:cNvSpPr>
          <p:nvPr/>
        </p:nvSpPr>
        <p:spPr bwMode="auto">
          <a:xfrm>
            <a:off x="7208837" y="4984220"/>
            <a:ext cx="222250"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000000"/>
                </a:solidFill>
                <a:latin typeface="Times New Roman" pitchFamily="-111" charset="0"/>
              </a:rPr>
              <a:t>4.5</a:t>
            </a:r>
            <a:endParaRPr lang="en-US" sz="1400">
              <a:latin typeface="Times New Roman" pitchFamily="-111" charset="0"/>
            </a:endParaRPr>
          </a:p>
        </p:txBody>
      </p:sp>
      <p:sp>
        <p:nvSpPr>
          <p:cNvPr id="115" name="Rectangle 113"/>
          <p:cNvSpPr>
            <a:spLocks noChangeArrowheads="1"/>
          </p:cNvSpPr>
          <p:nvPr/>
        </p:nvSpPr>
        <p:spPr bwMode="auto">
          <a:xfrm>
            <a:off x="7913687" y="4984220"/>
            <a:ext cx="88900"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000000"/>
                </a:solidFill>
                <a:latin typeface="Times New Roman" pitchFamily="-111" charset="0"/>
              </a:rPr>
              <a:t>5</a:t>
            </a:r>
            <a:endParaRPr lang="en-US" sz="1400">
              <a:latin typeface="Times New Roman" pitchFamily="-111" charset="0"/>
            </a:endParaRPr>
          </a:p>
        </p:txBody>
      </p:sp>
      <p:sp>
        <p:nvSpPr>
          <p:cNvPr id="116" name="Text Box 114"/>
          <p:cNvSpPr txBox="1">
            <a:spLocks noChangeArrowheads="1"/>
          </p:cNvSpPr>
          <p:nvPr/>
        </p:nvSpPr>
        <p:spPr bwMode="auto">
          <a:xfrm>
            <a:off x="2894012" y="5360457"/>
            <a:ext cx="3956050" cy="366713"/>
          </a:xfrm>
          <a:prstGeom prst="rect">
            <a:avLst/>
          </a:prstGeom>
          <a:noFill/>
          <a:ln w="9525">
            <a:noFill/>
            <a:miter lim="800000"/>
            <a:headEnd/>
            <a:tailEnd/>
          </a:ln>
          <a:effectLst/>
        </p:spPr>
        <p:txBody>
          <a:bodyPr wrap="none">
            <a:prstTxWarp prst="textNoShape">
              <a:avLst/>
            </a:prstTxWarp>
            <a:spAutoFit/>
          </a:bodyPr>
          <a:lstStyle/>
          <a:p>
            <a:r>
              <a:rPr lang="en-US"/>
              <a:t>Absorbed Quanta by phytoplankton</a:t>
            </a:r>
          </a:p>
        </p:txBody>
      </p:sp>
      <p:sp>
        <p:nvSpPr>
          <p:cNvPr id="117" name="Line 115"/>
          <p:cNvSpPr>
            <a:spLocks noChangeShapeType="1"/>
          </p:cNvSpPr>
          <p:nvPr/>
        </p:nvSpPr>
        <p:spPr bwMode="auto">
          <a:xfrm>
            <a:off x="2741612" y="3303057"/>
            <a:ext cx="4876800" cy="0"/>
          </a:xfrm>
          <a:prstGeom prst="line">
            <a:avLst/>
          </a:prstGeom>
          <a:noFill/>
          <a:ln w="38100">
            <a:solidFill>
              <a:schemeClr val="tx1"/>
            </a:solidFill>
            <a:round/>
            <a:headEnd type="triangle" w="med" len="med"/>
            <a:tailEnd type="triangle" w="med" len="med"/>
          </a:ln>
          <a:effectLst/>
        </p:spPr>
        <p:txBody>
          <a:bodyPr>
            <a:prstTxWarp prst="textNoShape">
              <a:avLst/>
            </a:prstTxWarp>
          </a:bodyPr>
          <a:lstStyle/>
          <a:p>
            <a:endParaRPr lang="en-US"/>
          </a:p>
        </p:txBody>
      </p:sp>
      <p:sp>
        <p:nvSpPr>
          <p:cNvPr id="118" name="Text Box 116"/>
          <p:cNvSpPr txBox="1">
            <a:spLocks noChangeArrowheads="1"/>
          </p:cNvSpPr>
          <p:nvPr/>
        </p:nvSpPr>
        <p:spPr bwMode="auto">
          <a:xfrm>
            <a:off x="3427412" y="2783945"/>
            <a:ext cx="3551238" cy="366712"/>
          </a:xfrm>
          <a:prstGeom prst="rect">
            <a:avLst/>
          </a:prstGeom>
          <a:noFill/>
          <a:ln w="9525">
            <a:noFill/>
            <a:miter lim="800000"/>
            <a:headEnd/>
            <a:tailEnd/>
          </a:ln>
          <a:effectLst/>
        </p:spPr>
        <p:txBody>
          <a:bodyPr wrap="none">
            <a:prstTxWarp prst="textNoShape">
              <a:avLst/>
            </a:prstTxWarp>
            <a:spAutoFit/>
          </a:bodyPr>
          <a:lstStyle/>
          <a:p>
            <a:r>
              <a:rPr lang="en-US"/>
              <a:t>Light-saturated photosynthesis</a:t>
            </a:r>
          </a:p>
        </p:txBody>
      </p:sp>
      <p:sp>
        <p:nvSpPr>
          <p:cNvPr id="119" name="Line 117"/>
          <p:cNvSpPr>
            <a:spLocks noChangeShapeType="1"/>
          </p:cNvSpPr>
          <p:nvPr/>
        </p:nvSpPr>
        <p:spPr bwMode="auto">
          <a:xfrm>
            <a:off x="1446212" y="1550457"/>
            <a:ext cx="1447800" cy="0"/>
          </a:xfrm>
          <a:prstGeom prst="line">
            <a:avLst/>
          </a:prstGeom>
          <a:noFill/>
          <a:ln w="38100">
            <a:solidFill>
              <a:schemeClr val="tx1"/>
            </a:solidFill>
            <a:round/>
            <a:headEnd type="triangle" w="med" len="med"/>
            <a:tailEnd type="triangle" w="med" len="med"/>
          </a:ln>
          <a:effectLst/>
        </p:spPr>
        <p:txBody>
          <a:bodyPr>
            <a:prstTxWarp prst="textNoShape">
              <a:avLst/>
            </a:prstTxWarp>
          </a:bodyPr>
          <a:lstStyle/>
          <a:p>
            <a:endParaRPr lang="en-US"/>
          </a:p>
        </p:txBody>
      </p:sp>
      <p:sp>
        <p:nvSpPr>
          <p:cNvPr id="120" name="Text Box 118"/>
          <p:cNvSpPr txBox="1">
            <a:spLocks noChangeArrowheads="1"/>
          </p:cNvSpPr>
          <p:nvPr/>
        </p:nvSpPr>
        <p:spPr bwMode="auto">
          <a:xfrm>
            <a:off x="1258887" y="756707"/>
            <a:ext cx="1787525" cy="641350"/>
          </a:xfrm>
          <a:prstGeom prst="rect">
            <a:avLst/>
          </a:prstGeom>
          <a:noFill/>
          <a:ln w="9525">
            <a:noFill/>
            <a:miter lim="800000"/>
            <a:headEnd/>
            <a:tailEnd/>
          </a:ln>
          <a:effectLst/>
        </p:spPr>
        <p:txBody>
          <a:bodyPr wrap="none">
            <a:prstTxWarp prst="textNoShape">
              <a:avLst/>
            </a:prstTxWarp>
            <a:spAutoFit/>
          </a:bodyPr>
          <a:lstStyle/>
          <a:p>
            <a:pPr algn="ctr"/>
            <a:r>
              <a:rPr lang="en-US"/>
              <a:t>Light-limited </a:t>
            </a:r>
          </a:p>
          <a:p>
            <a:pPr algn="ctr"/>
            <a:r>
              <a:rPr lang="en-US"/>
              <a:t>photosynthesis</a:t>
            </a:r>
          </a:p>
        </p:txBody>
      </p:sp>
      <p:sp>
        <p:nvSpPr>
          <p:cNvPr id="121" name="Text Box 119"/>
          <p:cNvSpPr txBox="1">
            <a:spLocks noChangeArrowheads="1"/>
          </p:cNvSpPr>
          <p:nvPr/>
        </p:nvSpPr>
        <p:spPr bwMode="auto">
          <a:xfrm rot="16200000">
            <a:off x="-1585912" y="3104619"/>
            <a:ext cx="4754562" cy="366713"/>
          </a:xfrm>
          <a:prstGeom prst="rect">
            <a:avLst/>
          </a:prstGeom>
          <a:noFill/>
          <a:ln w="9525">
            <a:noFill/>
            <a:miter lim="800000"/>
            <a:headEnd/>
            <a:tailEnd/>
          </a:ln>
          <a:effectLst/>
        </p:spPr>
        <p:txBody>
          <a:bodyPr wrap="none">
            <a:prstTxWarp prst="textNoShape">
              <a:avLst/>
            </a:prstTxWarp>
            <a:spAutoFit/>
          </a:bodyPr>
          <a:lstStyle/>
          <a:p>
            <a:r>
              <a:rPr lang="en-US"/>
              <a:t>Ratio of Oxygen to Carbon Quantum Yields</a:t>
            </a:r>
          </a:p>
        </p:txBody>
      </p:sp>
      <p:sp>
        <p:nvSpPr>
          <p:cNvPr id="122" name="Text Box 120"/>
          <p:cNvSpPr txBox="1">
            <a:spLocks noChangeArrowheads="1"/>
          </p:cNvSpPr>
          <p:nvPr/>
        </p:nvSpPr>
        <p:spPr bwMode="auto">
          <a:xfrm>
            <a:off x="961973" y="242357"/>
            <a:ext cx="7610577" cy="400110"/>
          </a:xfrm>
          <a:prstGeom prst="rect">
            <a:avLst/>
          </a:prstGeom>
          <a:noFill/>
          <a:ln w="9525">
            <a:noFill/>
            <a:miter lim="800000"/>
            <a:headEnd/>
            <a:tailEnd/>
          </a:ln>
          <a:effectLst/>
        </p:spPr>
        <p:txBody>
          <a:bodyPr wrap="none">
            <a:prstTxWarp prst="textNoShape">
              <a:avLst/>
            </a:prstTxWarp>
            <a:spAutoFit/>
          </a:bodyPr>
          <a:lstStyle/>
          <a:p>
            <a:r>
              <a:rPr lang="en-US" sz="2000" b="1" dirty="0" smtClean="0"/>
              <a:t>The </a:t>
            </a:r>
            <a:r>
              <a:rPr lang="en-US" sz="2000" b="1" dirty="0"/>
              <a:t>conversion efficiency can varies between end products</a:t>
            </a: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endParaRPr lang="en-US">
              <a:ea typeface="ＭＳ Ｐゴシック" charset="-128"/>
              <a:cs typeface="Geneva" charset="0"/>
            </a:endParaRPr>
          </a:p>
        </p:txBody>
      </p:sp>
      <p:sp>
        <p:nvSpPr>
          <p:cNvPr id="48131" name="Content Placeholder 2"/>
          <p:cNvSpPr>
            <a:spLocks noGrp="1"/>
          </p:cNvSpPr>
          <p:nvPr>
            <p:ph idx="1"/>
          </p:nvPr>
        </p:nvSpPr>
        <p:spPr/>
        <p:txBody>
          <a:bodyPr/>
          <a:lstStyle/>
          <a:p>
            <a:endParaRPr lang="en-US">
              <a:ea typeface="ＭＳ Ｐゴシック" charset="-128"/>
              <a:cs typeface="Geneva" charset="0"/>
            </a:endParaRPr>
          </a:p>
        </p:txBody>
      </p:sp>
      <p:pic>
        <p:nvPicPr>
          <p:cNvPr id="4" name="Picture 4"/>
          <p:cNvPicPr>
            <a:picLocks noChangeAspect="1" noChangeArrowheads="1"/>
          </p:cNvPicPr>
          <p:nvPr/>
        </p:nvPicPr>
        <p:blipFill>
          <a:blip r:embed="rId2"/>
          <a:srcRect/>
          <a:stretch>
            <a:fillRect/>
          </a:stretch>
        </p:blipFill>
        <p:spPr bwMode="auto">
          <a:xfrm>
            <a:off x="2968625" y="1035050"/>
            <a:ext cx="6251575" cy="5048250"/>
          </a:xfrm>
          <a:prstGeom prst="rect">
            <a:avLst/>
          </a:prstGeom>
          <a:noFill/>
          <a:ln w="9525">
            <a:noFill/>
            <a:miter lim="800000"/>
            <a:headEnd/>
            <a:tailEnd/>
          </a:ln>
          <a:effectLst/>
        </p:spPr>
      </p:pic>
      <p:sp>
        <p:nvSpPr>
          <p:cNvPr id="5" name="Text Box 5"/>
          <p:cNvSpPr txBox="1">
            <a:spLocks noChangeArrowheads="1"/>
          </p:cNvSpPr>
          <p:nvPr/>
        </p:nvSpPr>
        <p:spPr bwMode="auto">
          <a:xfrm>
            <a:off x="6934200" y="5759450"/>
            <a:ext cx="1984375" cy="366713"/>
          </a:xfrm>
          <a:prstGeom prst="rect">
            <a:avLst/>
          </a:prstGeom>
          <a:noFill/>
          <a:ln w="9525">
            <a:noFill/>
            <a:miter lim="800000"/>
            <a:headEnd/>
            <a:tailEnd/>
          </a:ln>
          <a:effectLst/>
        </p:spPr>
        <p:txBody>
          <a:bodyPr wrap="none">
            <a:prstTxWarp prst="textNoShape">
              <a:avLst/>
            </a:prstTxWarp>
            <a:spAutoFit/>
          </a:bodyPr>
          <a:lstStyle/>
          <a:p>
            <a:r>
              <a:rPr lang="en-US"/>
              <a:t>From Babin et al.</a:t>
            </a:r>
          </a:p>
        </p:txBody>
      </p:sp>
      <p:sp>
        <p:nvSpPr>
          <p:cNvPr id="6" name="Text Box 6"/>
          <p:cNvSpPr txBox="1">
            <a:spLocks noChangeArrowheads="1"/>
          </p:cNvSpPr>
          <p:nvPr/>
        </p:nvSpPr>
        <p:spPr bwMode="auto">
          <a:xfrm>
            <a:off x="1608138" y="85725"/>
            <a:ext cx="5783262" cy="641350"/>
          </a:xfrm>
          <a:prstGeom prst="rect">
            <a:avLst/>
          </a:prstGeom>
          <a:noFill/>
          <a:ln w="9525">
            <a:noFill/>
            <a:miter lim="800000"/>
            <a:headEnd/>
            <a:tailEnd/>
          </a:ln>
          <a:effectLst/>
        </p:spPr>
        <p:txBody>
          <a:bodyPr wrap="none">
            <a:prstTxWarp prst="textNoShape">
              <a:avLst/>
            </a:prstTxWarp>
            <a:spAutoFit/>
          </a:bodyPr>
          <a:lstStyle/>
          <a:p>
            <a:pPr algn="ctr"/>
            <a:r>
              <a:rPr lang="en-US"/>
              <a:t>While chlorophyll specific absorption varies 3-4 fold</a:t>
            </a:r>
          </a:p>
          <a:p>
            <a:pPr algn="ctr"/>
            <a:r>
              <a:rPr lang="en-US"/>
              <a:t>quantum yields vary by an order of magnitude</a:t>
            </a:r>
          </a:p>
        </p:txBody>
      </p:sp>
      <p:pic>
        <p:nvPicPr>
          <p:cNvPr id="7" name="Picture 7" descr="WC1988"/>
          <p:cNvPicPr>
            <a:picLocks noChangeAspect="1" noChangeArrowheads="1"/>
          </p:cNvPicPr>
          <p:nvPr/>
        </p:nvPicPr>
        <p:blipFill>
          <a:blip r:embed="rId3"/>
          <a:srcRect/>
          <a:stretch>
            <a:fillRect/>
          </a:stretch>
        </p:blipFill>
        <p:spPr bwMode="auto">
          <a:xfrm>
            <a:off x="228600" y="1492250"/>
            <a:ext cx="2971800" cy="4457700"/>
          </a:xfrm>
          <a:prstGeom prst="rect">
            <a:avLst/>
          </a:prstGeom>
          <a:noFill/>
        </p:spPr>
      </p:pic>
      <p:sp>
        <p:nvSpPr>
          <p:cNvPr id="8" name="Text Box 8"/>
          <p:cNvSpPr txBox="1">
            <a:spLocks noChangeArrowheads="1"/>
          </p:cNvSpPr>
          <p:nvPr/>
        </p:nvSpPr>
        <p:spPr bwMode="auto">
          <a:xfrm>
            <a:off x="0" y="1035050"/>
            <a:ext cx="3533775" cy="304800"/>
          </a:xfrm>
          <a:prstGeom prst="rect">
            <a:avLst/>
          </a:prstGeom>
          <a:noFill/>
          <a:ln w="9525">
            <a:noFill/>
            <a:miter lim="800000"/>
            <a:headEnd/>
            <a:tailEnd/>
          </a:ln>
          <a:effectLst/>
        </p:spPr>
        <p:txBody>
          <a:bodyPr wrap="none">
            <a:prstTxWarp prst="textNoShape">
              <a:avLst/>
            </a:prstTxWarp>
            <a:spAutoFit/>
          </a:bodyPr>
          <a:lstStyle/>
          <a:p>
            <a:r>
              <a:rPr lang="en-US" sz="1400"/>
              <a:t>Even in 1980’s was treated as a constant</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2"/>
          <p:cNvSpPr>
            <a:spLocks noChangeArrowheads="1"/>
          </p:cNvSpPr>
          <p:nvPr/>
        </p:nvSpPr>
        <p:spPr bwMode="auto">
          <a:xfrm>
            <a:off x="1676400" y="4262438"/>
            <a:ext cx="6400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0" hangingPunct="0">
              <a:spcBef>
                <a:spcPct val="20000"/>
              </a:spcBef>
              <a:buClr>
                <a:schemeClr val="tx2"/>
              </a:buClr>
              <a:buSzPct val="75000"/>
              <a:buFont typeface="Monotype Sorts" charset="0"/>
              <a:buNone/>
            </a:pPr>
            <a:endParaRPr lang="fr-FR" sz="3200">
              <a:latin typeface="Times New Roman" charset="0"/>
            </a:endParaRPr>
          </a:p>
        </p:txBody>
      </p:sp>
      <p:sp>
        <p:nvSpPr>
          <p:cNvPr id="5" name="Text Box 3"/>
          <p:cNvSpPr txBox="1">
            <a:spLocks noChangeArrowheads="1"/>
          </p:cNvSpPr>
          <p:nvPr/>
        </p:nvSpPr>
        <p:spPr bwMode="auto">
          <a:xfrm>
            <a:off x="1060450" y="457200"/>
            <a:ext cx="73977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n-US" sz="3600">
                <a:latin typeface="Times New Roman" charset="0"/>
              </a:rPr>
              <a:t>Eyeballs Watch Harmful Algal Blooms</a:t>
            </a:r>
          </a:p>
          <a:p>
            <a:pPr algn="ctr" eaLnBrk="0" hangingPunct="0"/>
            <a:r>
              <a:rPr lang="en-US" sz="3600">
                <a:latin typeface="Times New Roman" charset="0"/>
              </a:rPr>
              <a:t>HAB</a:t>
            </a:r>
            <a:r>
              <a:rPr lang="ja-JP" altLang="en-US" sz="3600">
                <a:latin typeface="Arial"/>
              </a:rPr>
              <a:t>’</a:t>
            </a:r>
            <a:r>
              <a:rPr lang="en-US" sz="3600">
                <a:latin typeface="Times New Roman" charset="0"/>
              </a:rPr>
              <a:t>s</a:t>
            </a:r>
          </a:p>
        </p:txBody>
      </p:sp>
      <p:pic>
        <p:nvPicPr>
          <p:cNvPr id="6" name="Picture 5" descr="graph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65300"/>
            <a:ext cx="8382000" cy="433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65378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4"/>
          <p:cNvPicPr>
            <a:picLocks noChangeAspect="1" noChangeArrowheads="1"/>
          </p:cNvPicPr>
          <p:nvPr/>
        </p:nvPicPr>
        <p:blipFill>
          <a:blip r:embed="rId2"/>
          <a:srcRect/>
          <a:stretch>
            <a:fillRect/>
          </a:stretch>
        </p:blipFill>
        <p:spPr bwMode="auto">
          <a:xfrm>
            <a:off x="3733800" y="1300162"/>
            <a:ext cx="5013325" cy="4714875"/>
          </a:xfrm>
          <a:prstGeom prst="rect">
            <a:avLst/>
          </a:prstGeom>
          <a:noFill/>
          <a:ln w="9525">
            <a:noFill/>
            <a:miter lim="800000"/>
            <a:headEnd/>
            <a:tailEnd/>
          </a:ln>
          <a:effectLst/>
        </p:spPr>
      </p:pic>
      <p:pic>
        <p:nvPicPr>
          <p:cNvPr id="5" name="Picture 5" descr="Feb2fvfm"/>
          <p:cNvPicPr>
            <a:picLocks noChangeAspect="1" noChangeArrowheads="1"/>
          </p:cNvPicPr>
          <p:nvPr/>
        </p:nvPicPr>
        <p:blipFill>
          <a:blip r:embed="rId3"/>
          <a:srcRect/>
          <a:stretch>
            <a:fillRect/>
          </a:stretch>
        </p:blipFill>
        <p:spPr bwMode="auto">
          <a:xfrm>
            <a:off x="1143000" y="3500437"/>
            <a:ext cx="2141538" cy="2590800"/>
          </a:xfrm>
          <a:prstGeom prst="rect">
            <a:avLst/>
          </a:prstGeom>
          <a:noFill/>
          <a:ln w="9525">
            <a:noFill/>
            <a:miter lim="800000"/>
            <a:headEnd/>
            <a:tailEnd/>
          </a:ln>
        </p:spPr>
      </p:pic>
      <p:pic>
        <p:nvPicPr>
          <p:cNvPr id="6" name="Picture 6" descr="Feb2sf6n"/>
          <p:cNvPicPr>
            <a:picLocks noChangeAspect="1" noChangeArrowheads="1"/>
          </p:cNvPicPr>
          <p:nvPr/>
        </p:nvPicPr>
        <p:blipFill>
          <a:blip r:embed="rId4"/>
          <a:srcRect/>
          <a:stretch>
            <a:fillRect/>
          </a:stretch>
        </p:blipFill>
        <p:spPr bwMode="auto">
          <a:xfrm>
            <a:off x="1219200" y="757237"/>
            <a:ext cx="2141538" cy="2590800"/>
          </a:xfrm>
          <a:prstGeom prst="rect">
            <a:avLst/>
          </a:prstGeom>
          <a:noFill/>
        </p:spPr>
      </p:pic>
      <p:sp>
        <p:nvSpPr>
          <p:cNvPr id="7" name="Text Box 7"/>
          <p:cNvSpPr txBox="1">
            <a:spLocks noChangeArrowheads="1"/>
          </p:cNvSpPr>
          <p:nvPr/>
        </p:nvSpPr>
        <p:spPr bwMode="auto">
          <a:xfrm>
            <a:off x="1816629" y="0"/>
            <a:ext cx="5527399" cy="646331"/>
          </a:xfrm>
          <a:prstGeom prst="rect">
            <a:avLst/>
          </a:prstGeom>
          <a:noFill/>
          <a:ln w="9525">
            <a:noFill/>
            <a:miter lim="800000"/>
            <a:headEnd/>
            <a:tailEnd/>
          </a:ln>
          <a:effectLst/>
        </p:spPr>
        <p:txBody>
          <a:bodyPr wrap="none">
            <a:prstTxWarp prst="textNoShape">
              <a:avLst/>
            </a:prstTxWarp>
            <a:spAutoFit/>
          </a:bodyPr>
          <a:lstStyle/>
          <a:p>
            <a:r>
              <a:rPr lang="en-US" sz="3600" b="1" dirty="0" smtClean="0"/>
              <a:t>NUTRIENT LIMITATIONS</a:t>
            </a:r>
            <a:endParaRPr lang="en-US" sz="3600" b="1" dirty="0"/>
          </a:p>
        </p:txBody>
      </p:sp>
      <p:sp>
        <p:nvSpPr>
          <p:cNvPr id="8" name="TextBox 7"/>
          <p:cNvSpPr txBox="1"/>
          <p:nvPr/>
        </p:nvSpPr>
        <p:spPr>
          <a:xfrm>
            <a:off x="347133" y="1075267"/>
            <a:ext cx="928672" cy="369332"/>
          </a:xfrm>
          <a:prstGeom prst="rect">
            <a:avLst/>
          </a:prstGeom>
          <a:noFill/>
        </p:spPr>
        <p:txBody>
          <a:bodyPr wrap="none" rtlCol="0">
            <a:spAutoFit/>
          </a:bodyPr>
          <a:lstStyle/>
          <a:p>
            <a:r>
              <a:rPr lang="en-US" dirty="0" smtClean="0"/>
              <a:t>Iron-Ex</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a:grpSpLocks/>
          </p:cNvGrpSpPr>
          <p:nvPr/>
        </p:nvGrpSpPr>
        <p:grpSpPr bwMode="auto">
          <a:xfrm>
            <a:off x="1135701" y="42927"/>
            <a:ext cx="7401640" cy="6091323"/>
            <a:chOff x="-144" y="1011"/>
            <a:chExt cx="4773" cy="4749"/>
          </a:xfrm>
        </p:grpSpPr>
        <p:pic>
          <p:nvPicPr>
            <p:cNvPr id="5" name="Picture 5"/>
            <p:cNvPicPr>
              <a:picLocks noChangeAspect="1" noChangeArrowheads="1"/>
            </p:cNvPicPr>
            <p:nvPr/>
          </p:nvPicPr>
          <p:blipFill>
            <a:blip r:embed="rId2"/>
            <a:srcRect/>
            <a:stretch>
              <a:fillRect/>
            </a:stretch>
          </p:blipFill>
          <p:spPr bwMode="auto">
            <a:xfrm>
              <a:off x="271" y="1219"/>
              <a:ext cx="4278" cy="3976"/>
            </a:xfrm>
            <a:prstGeom prst="rect">
              <a:avLst/>
            </a:prstGeom>
            <a:noFill/>
            <a:ln w="19050">
              <a:noFill/>
              <a:miter lim="800000"/>
              <a:headEnd/>
              <a:tailEnd type="none" w="sm" len="sm"/>
            </a:ln>
            <a:effectLst/>
          </p:spPr>
        </p:pic>
        <p:grpSp>
          <p:nvGrpSpPr>
            <p:cNvPr id="6" name="Group 6"/>
            <p:cNvGrpSpPr>
              <a:grpSpLocks/>
            </p:cNvGrpSpPr>
            <p:nvPr/>
          </p:nvGrpSpPr>
          <p:grpSpPr bwMode="auto">
            <a:xfrm>
              <a:off x="2754" y="1494"/>
              <a:ext cx="1875" cy="2278"/>
              <a:chOff x="2826" y="1392"/>
              <a:chExt cx="1875" cy="2278"/>
            </a:xfrm>
          </p:grpSpPr>
          <p:sp>
            <p:nvSpPr>
              <p:cNvPr id="10" name="Rectangle 7"/>
              <p:cNvSpPr>
                <a:spLocks noChangeArrowheads="1"/>
              </p:cNvSpPr>
              <p:nvPr/>
            </p:nvSpPr>
            <p:spPr bwMode="auto">
              <a:xfrm>
                <a:off x="2958" y="3564"/>
                <a:ext cx="1740" cy="103"/>
              </a:xfrm>
              <a:prstGeom prst="rect">
                <a:avLst/>
              </a:prstGeom>
              <a:noFill/>
              <a:ln w="19050">
                <a:noFill/>
                <a:miter lim="800000"/>
                <a:headEnd/>
                <a:tailEnd type="none" w="sm" len="sm"/>
              </a:ln>
              <a:effectLst/>
            </p:spPr>
            <p:txBody>
              <a:bodyPr lIns="45720" tIns="0" rIns="45720" bIns="0" anchor="ctr">
                <a:prstTxWarp prst="textNoShape">
                  <a:avLst/>
                </a:prstTxWarp>
              </a:bodyPr>
              <a:lstStyle/>
              <a:p>
                <a:pPr fontAlgn="b">
                  <a:spcBef>
                    <a:spcPct val="20000"/>
                  </a:spcBef>
                </a:pPr>
                <a:r>
                  <a:rPr lang="en-US" sz="900" b="1">
                    <a:latin typeface="Arial" pitchFamily="-111" charset="0"/>
                    <a:ea typeface="Arial" pitchFamily="-111" charset="0"/>
                    <a:cs typeface="Arial" pitchFamily="-111" charset="0"/>
                  </a:rPr>
                  <a:t>New Jersey Coastal Region</a:t>
                </a:r>
                <a:endParaRPr lang="en-US" sz="900" b="1">
                  <a:latin typeface="Arial" pitchFamily="-111" charset="0"/>
                </a:endParaRPr>
              </a:p>
            </p:txBody>
          </p:sp>
          <p:sp>
            <p:nvSpPr>
              <p:cNvPr id="11" name="Rectangle 8"/>
              <p:cNvSpPr>
                <a:spLocks noChangeArrowheads="1"/>
              </p:cNvSpPr>
              <p:nvPr/>
            </p:nvSpPr>
            <p:spPr bwMode="auto">
              <a:xfrm>
                <a:off x="2826" y="3465"/>
                <a:ext cx="150" cy="103"/>
              </a:xfrm>
              <a:prstGeom prst="rect">
                <a:avLst/>
              </a:prstGeom>
              <a:noFill/>
              <a:ln w="19050">
                <a:noFill/>
                <a:miter lim="800000"/>
                <a:headEnd/>
                <a:tailEnd type="none" w="sm" len="sm"/>
              </a:ln>
              <a:effectLst/>
            </p:spPr>
            <p:txBody>
              <a:bodyPr lIns="45720" tIns="0" rIns="45720" bIns="0" anchor="ctr">
                <a:prstTxWarp prst="textNoShape">
                  <a:avLst/>
                </a:prstTxWarp>
              </a:bodyPr>
              <a:lstStyle/>
              <a:p>
                <a:pPr>
                  <a:spcBef>
                    <a:spcPct val="20000"/>
                  </a:spcBef>
                </a:pPr>
                <a:r>
                  <a:rPr lang="en-US" sz="900" b="1">
                    <a:latin typeface="Arial" pitchFamily="-111" charset="0"/>
                  </a:rPr>
                  <a:t>22</a:t>
                </a:r>
              </a:p>
            </p:txBody>
          </p:sp>
          <p:sp>
            <p:nvSpPr>
              <p:cNvPr id="12" name="Rectangle 9"/>
              <p:cNvSpPr>
                <a:spLocks noChangeArrowheads="1"/>
              </p:cNvSpPr>
              <p:nvPr/>
            </p:nvSpPr>
            <p:spPr bwMode="auto">
              <a:xfrm>
                <a:off x="2958" y="3476"/>
                <a:ext cx="1740" cy="88"/>
              </a:xfrm>
              <a:prstGeom prst="rect">
                <a:avLst/>
              </a:prstGeom>
              <a:noFill/>
              <a:ln w="19050">
                <a:noFill/>
                <a:miter lim="800000"/>
                <a:headEnd/>
                <a:tailEnd type="none" w="sm" len="sm"/>
              </a:ln>
              <a:effectLst/>
            </p:spPr>
            <p:txBody>
              <a:bodyPr lIns="45720" tIns="0" rIns="45720" bIns="0" anchor="ctr">
                <a:prstTxWarp prst="textNoShape">
                  <a:avLst/>
                </a:prstTxWarp>
              </a:bodyPr>
              <a:lstStyle/>
              <a:p>
                <a:pPr fontAlgn="b">
                  <a:spcBef>
                    <a:spcPct val="20000"/>
                  </a:spcBef>
                </a:pPr>
                <a:r>
                  <a:rPr lang="en-US" sz="900" b="1">
                    <a:latin typeface="Arial" pitchFamily="-111" charset="0"/>
                    <a:ea typeface="Arial" pitchFamily="-111" charset="0"/>
                    <a:cs typeface="Arial" pitchFamily="-111" charset="0"/>
                  </a:rPr>
                  <a:t>Southern California Bight</a:t>
                </a:r>
                <a:endParaRPr lang="en-US" sz="900" b="1">
                  <a:latin typeface="Arial" pitchFamily="-111" charset="0"/>
                </a:endParaRPr>
              </a:p>
            </p:txBody>
          </p:sp>
          <p:sp>
            <p:nvSpPr>
              <p:cNvPr id="13" name="Rectangle 10"/>
              <p:cNvSpPr>
                <a:spLocks noChangeArrowheads="1"/>
              </p:cNvSpPr>
              <p:nvPr/>
            </p:nvSpPr>
            <p:spPr bwMode="auto">
              <a:xfrm>
                <a:off x="2826" y="3374"/>
                <a:ext cx="150" cy="88"/>
              </a:xfrm>
              <a:prstGeom prst="rect">
                <a:avLst/>
              </a:prstGeom>
              <a:noFill/>
              <a:ln w="19050">
                <a:noFill/>
                <a:miter lim="800000"/>
                <a:headEnd/>
                <a:tailEnd type="none" w="sm" len="sm"/>
              </a:ln>
              <a:effectLst/>
            </p:spPr>
            <p:txBody>
              <a:bodyPr lIns="45720" tIns="0" rIns="45720" bIns="0" anchor="ctr">
                <a:prstTxWarp prst="textNoShape">
                  <a:avLst/>
                </a:prstTxWarp>
              </a:bodyPr>
              <a:lstStyle/>
              <a:p>
                <a:pPr>
                  <a:spcBef>
                    <a:spcPct val="20000"/>
                  </a:spcBef>
                </a:pPr>
                <a:r>
                  <a:rPr lang="en-US" sz="900" b="1">
                    <a:latin typeface="Arial" pitchFamily="-111" charset="0"/>
                  </a:rPr>
                  <a:t>21</a:t>
                </a:r>
              </a:p>
            </p:txBody>
          </p:sp>
          <p:sp>
            <p:nvSpPr>
              <p:cNvPr id="14" name="Rectangle 11"/>
              <p:cNvSpPr>
                <a:spLocks noChangeArrowheads="1"/>
              </p:cNvSpPr>
              <p:nvPr/>
            </p:nvSpPr>
            <p:spPr bwMode="auto">
              <a:xfrm>
                <a:off x="2958" y="3377"/>
                <a:ext cx="174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fontAlgn="b">
                  <a:spcBef>
                    <a:spcPct val="20000"/>
                  </a:spcBef>
                </a:pPr>
                <a:r>
                  <a:rPr lang="en-US" sz="900" b="1">
                    <a:latin typeface="Arial" pitchFamily="-111" charset="0"/>
                    <a:ea typeface="Arial" pitchFamily="-111" charset="0"/>
                    <a:cs typeface="Arial" pitchFamily="-111" charset="0"/>
                  </a:rPr>
                  <a:t>NW Atlantic Continental Shelf (Spring)</a:t>
                </a:r>
                <a:endParaRPr lang="en-US" sz="900" b="1">
                  <a:latin typeface="Arial" pitchFamily="-111" charset="0"/>
                </a:endParaRPr>
              </a:p>
            </p:txBody>
          </p:sp>
          <p:sp>
            <p:nvSpPr>
              <p:cNvPr id="15" name="Rectangle 12"/>
              <p:cNvSpPr>
                <a:spLocks noChangeArrowheads="1"/>
              </p:cNvSpPr>
              <p:nvPr/>
            </p:nvSpPr>
            <p:spPr bwMode="auto">
              <a:xfrm>
                <a:off x="2826" y="3275"/>
                <a:ext cx="15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a:spcBef>
                    <a:spcPct val="20000"/>
                  </a:spcBef>
                </a:pPr>
                <a:r>
                  <a:rPr lang="en-US" sz="900" b="1">
                    <a:latin typeface="Arial" pitchFamily="-111" charset="0"/>
                  </a:rPr>
                  <a:t>20</a:t>
                </a:r>
              </a:p>
            </p:txBody>
          </p:sp>
          <p:sp>
            <p:nvSpPr>
              <p:cNvPr id="16" name="Rectangle 13"/>
              <p:cNvSpPr>
                <a:spLocks noChangeArrowheads="1"/>
              </p:cNvSpPr>
              <p:nvPr/>
            </p:nvSpPr>
            <p:spPr bwMode="auto">
              <a:xfrm>
                <a:off x="2958" y="3278"/>
                <a:ext cx="174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fontAlgn="b">
                  <a:spcBef>
                    <a:spcPct val="20000"/>
                  </a:spcBef>
                </a:pPr>
                <a:r>
                  <a:rPr lang="en-US" sz="900" b="1">
                    <a:latin typeface="Arial" pitchFamily="-111" charset="0"/>
                    <a:ea typeface="Arial" pitchFamily="-111" charset="0"/>
                    <a:cs typeface="Arial" pitchFamily="-111" charset="0"/>
                  </a:rPr>
                  <a:t>Gulf Stream (Spring)</a:t>
                </a:r>
                <a:endParaRPr lang="en-US" sz="900" b="1">
                  <a:latin typeface="Arial" pitchFamily="-111" charset="0"/>
                </a:endParaRPr>
              </a:p>
            </p:txBody>
          </p:sp>
          <p:sp>
            <p:nvSpPr>
              <p:cNvPr id="17" name="Rectangle 14"/>
              <p:cNvSpPr>
                <a:spLocks noChangeArrowheads="1"/>
              </p:cNvSpPr>
              <p:nvPr/>
            </p:nvSpPr>
            <p:spPr bwMode="auto">
              <a:xfrm>
                <a:off x="2826" y="3176"/>
                <a:ext cx="15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a:spcBef>
                    <a:spcPct val="20000"/>
                  </a:spcBef>
                </a:pPr>
                <a:r>
                  <a:rPr lang="en-US" sz="900" b="1">
                    <a:latin typeface="Arial" pitchFamily="-111" charset="0"/>
                  </a:rPr>
                  <a:t>19</a:t>
                </a:r>
              </a:p>
            </p:txBody>
          </p:sp>
          <p:sp>
            <p:nvSpPr>
              <p:cNvPr id="18" name="Rectangle 15"/>
              <p:cNvSpPr>
                <a:spLocks noChangeArrowheads="1"/>
              </p:cNvSpPr>
              <p:nvPr/>
            </p:nvSpPr>
            <p:spPr bwMode="auto">
              <a:xfrm>
                <a:off x="2958" y="3179"/>
                <a:ext cx="174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fontAlgn="b">
                  <a:spcBef>
                    <a:spcPct val="20000"/>
                  </a:spcBef>
                </a:pPr>
                <a:r>
                  <a:rPr lang="en-US" sz="900" b="1">
                    <a:latin typeface="Arial" pitchFamily="-111" charset="0"/>
                    <a:ea typeface="Arial" pitchFamily="-111" charset="0"/>
                    <a:cs typeface="Arial" pitchFamily="-111" charset="0"/>
                  </a:rPr>
                  <a:t>NW Atlantic Subtropical Gyre (Spring)</a:t>
                </a:r>
                <a:endParaRPr lang="en-US" sz="900" b="1">
                  <a:latin typeface="Arial" pitchFamily="-111" charset="0"/>
                </a:endParaRPr>
              </a:p>
            </p:txBody>
          </p:sp>
          <p:sp>
            <p:nvSpPr>
              <p:cNvPr id="19" name="Rectangle 16"/>
              <p:cNvSpPr>
                <a:spLocks noChangeArrowheads="1"/>
              </p:cNvSpPr>
              <p:nvPr/>
            </p:nvSpPr>
            <p:spPr bwMode="auto">
              <a:xfrm>
                <a:off x="2826" y="3077"/>
                <a:ext cx="15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a:spcBef>
                    <a:spcPct val="20000"/>
                  </a:spcBef>
                </a:pPr>
                <a:r>
                  <a:rPr lang="en-US" sz="900" b="1">
                    <a:latin typeface="Arial" pitchFamily="-111" charset="0"/>
                  </a:rPr>
                  <a:t>18</a:t>
                </a:r>
              </a:p>
            </p:txBody>
          </p:sp>
          <p:sp>
            <p:nvSpPr>
              <p:cNvPr id="20" name="Rectangle 17"/>
              <p:cNvSpPr>
                <a:spLocks noChangeArrowheads="1"/>
              </p:cNvSpPr>
              <p:nvPr/>
            </p:nvSpPr>
            <p:spPr bwMode="auto">
              <a:xfrm>
                <a:off x="2958" y="3081"/>
                <a:ext cx="1740" cy="98"/>
              </a:xfrm>
              <a:prstGeom prst="rect">
                <a:avLst/>
              </a:prstGeom>
              <a:noFill/>
              <a:ln w="19050">
                <a:noFill/>
                <a:miter lim="800000"/>
                <a:headEnd/>
                <a:tailEnd type="none" w="sm" len="sm"/>
              </a:ln>
              <a:effectLst/>
            </p:spPr>
            <p:txBody>
              <a:bodyPr lIns="45720" tIns="0" rIns="45720" bIns="0" anchor="ctr">
                <a:prstTxWarp prst="textNoShape">
                  <a:avLst/>
                </a:prstTxWarp>
              </a:bodyPr>
              <a:lstStyle/>
              <a:p>
                <a:pPr fontAlgn="b">
                  <a:spcBef>
                    <a:spcPct val="20000"/>
                  </a:spcBef>
                </a:pPr>
                <a:r>
                  <a:rPr lang="en-US" sz="900" b="1">
                    <a:latin typeface="Arial" pitchFamily="-111" charset="0"/>
                    <a:ea typeface="Arial" pitchFamily="-111" charset="0"/>
                    <a:cs typeface="Arial" pitchFamily="-111" charset="0"/>
                  </a:rPr>
                  <a:t>NE Atlantic Subtropical Gyre (Spring)</a:t>
                </a:r>
                <a:endParaRPr lang="en-US" sz="900" b="1">
                  <a:latin typeface="Arial" pitchFamily="-111" charset="0"/>
                </a:endParaRPr>
              </a:p>
            </p:txBody>
          </p:sp>
          <p:sp>
            <p:nvSpPr>
              <p:cNvPr id="21" name="Rectangle 18"/>
              <p:cNvSpPr>
                <a:spLocks noChangeArrowheads="1"/>
              </p:cNvSpPr>
              <p:nvPr/>
            </p:nvSpPr>
            <p:spPr bwMode="auto">
              <a:xfrm>
                <a:off x="2826" y="2979"/>
                <a:ext cx="150" cy="98"/>
              </a:xfrm>
              <a:prstGeom prst="rect">
                <a:avLst/>
              </a:prstGeom>
              <a:noFill/>
              <a:ln w="19050">
                <a:noFill/>
                <a:miter lim="800000"/>
                <a:headEnd/>
                <a:tailEnd type="none" w="sm" len="sm"/>
              </a:ln>
              <a:effectLst/>
            </p:spPr>
            <p:txBody>
              <a:bodyPr lIns="45720" tIns="0" rIns="45720" bIns="0" anchor="ctr">
                <a:prstTxWarp prst="textNoShape">
                  <a:avLst/>
                </a:prstTxWarp>
              </a:bodyPr>
              <a:lstStyle/>
              <a:p>
                <a:pPr>
                  <a:spcBef>
                    <a:spcPct val="20000"/>
                  </a:spcBef>
                </a:pPr>
                <a:r>
                  <a:rPr lang="en-US" sz="900" b="1">
                    <a:latin typeface="Arial" pitchFamily="-111" charset="0"/>
                  </a:rPr>
                  <a:t>17</a:t>
                </a:r>
              </a:p>
            </p:txBody>
          </p:sp>
          <p:sp>
            <p:nvSpPr>
              <p:cNvPr id="22" name="Rectangle 19"/>
              <p:cNvSpPr>
                <a:spLocks noChangeArrowheads="1"/>
              </p:cNvSpPr>
              <p:nvPr/>
            </p:nvSpPr>
            <p:spPr bwMode="auto">
              <a:xfrm>
                <a:off x="2958" y="2982"/>
                <a:ext cx="174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fontAlgn="b">
                  <a:spcBef>
                    <a:spcPct val="20000"/>
                  </a:spcBef>
                </a:pPr>
                <a:r>
                  <a:rPr lang="en-US" sz="900" b="1">
                    <a:latin typeface="Arial" pitchFamily="-111" charset="0"/>
                    <a:ea typeface="Arial" pitchFamily="-111" charset="0"/>
                    <a:cs typeface="Arial" pitchFamily="-111" charset="0"/>
                  </a:rPr>
                  <a:t>Canary Islands (Spring)</a:t>
                </a:r>
                <a:endParaRPr lang="en-US" sz="900" b="1">
                  <a:latin typeface="Arial" pitchFamily="-111" charset="0"/>
                </a:endParaRPr>
              </a:p>
            </p:txBody>
          </p:sp>
          <p:sp>
            <p:nvSpPr>
              <p:cNvPr id="23" name="Rectangle 20"/>
              <p:cNvSpPr>
                <a:spLocks noChangeArrowheads="1"/>
              </p:cNvSpPr>
              <p:nvPr/>
            </p:nvSpPr>
            <p:spPr bwMode="auto">
              <a:xfrm>
                <a:off x="2826" y="2880"/>
                <a:ext cx="15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a:spcBef>
                    <a:spcPct val="20000"/>
                  </a:spcBef>
                </a:pPr>
                <a:r>
                  <a:rPr lang="en-US" sz="900" b="1">
                    <a:latin typeface="Arial" pitchFamily="-111" charset="0"/>
                  </a:rPr>
                  <a:t>16</a:t>
                </a:r>
              </a:p>
            </p:txBody>
          </p:sp>
          <p:sp>
            <p:nvSpPr>
              <p:cNvPr id="24" name="Rectangle 21"/>
              <p:cNvSpPr>
                <a:spLocks noChangeArrowheads="1"/>
              </p:cNvSpPr>
              <p:nvPr/>
            </p:nvSpPr>
            <p:spPr bwMode="auto">
              <a:xfrm>
                <a:off x="2958" y="2883"/>
                <a:ext cx="174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fontAlgn="b">
                  <a:spcBef>
                    <a:spcPct val="20000"/>
                  </a:spcBef>
                </a:pPr>
                <a:r>
                  <a:rPr lang="en-US" sz="900" b="1">
                    <a:latin typeface="Arial" pitchFamily="-111" charset="0"/>
                    <a:ea typeface="Arial" pitchFamily="-111" charset="0"/>
                    <a:cs typeface="Arial" pitchFamily="-111" charset="0"/>
                  </a:rPr>
                  <a:t>NW Atlantic Continental Shelf (Fall)</a:t>
                </a:r>
                <a:endParaRPr lang="en-US" sz="900" b="1">
                  <a:latin typeface="Arial" pitchFamily="-111" charset="0"/>
                </a:endParaRPr>
              </a:p>
            </p:txBody>
          </p:sp>
          <p:sp>
            <p:nvSpPr>
              <p:cNvPr id="25" name="Rectangle 22"/>
              <p:cNvSpPr>
                <a:spLocks noChangeArrowheads="1"/>
              </p:cNvSpPr>
              <p:nvPr/>
            </p:nvSpPr>
            <p:spPr bwMode="auto">
              <a:xfrm>
                <a:off x="2826" y="2781"/>
                <a:ext cx="15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a:spcBef>
                    <a:spcPct val="20000"/>
                  </a:spcBef>
                </a:pPr>
                <a:r>
                  <a:rPr lang="en-US" sz="900" b="1">
                    <a:latin typeface="Arial" pitchFamily="-111" charset="0"/>
                  </a:rPr>
                  <a:t>15</a:t>
                </a:r>
              </a:p>
            </p:txBody>
          </p:sp>
          <p:sp>
            <p:nvSpPr>
              <p:cNvPr id="26" name="Rectangle 23"/>
              <p:cNvSpPr>
                <a:spLocks noChangeArrowheads="1"/>
              </p:cNvSpPr>
              <p:nvPr/>
            </p:nvSpPr>
            <p:spPr bwMode="auto">
              <a:xfrm>
                <a:off x="2958" y="2784"/>
                <a:ext cx="174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fontAlgn="b">
                  <a:spcBef>
                    <a:spcPct val="20000"/>
                  </a:spcBef>
                </a:pPr>
                <a:r>
                  <a:rPr lang="en-US" sz="900" b="1">
                    <a:latin typeface="Arial" pitchFamily="-111" charset="0"/>
                    <a:ea typeface="Arial" pitchFamily="-111" charset="0"/>
                    <a:cs typeface="Arial" pitchFamily="-111" charset="0"/>
                  </a:rPr>
                  <a:t>Gulf Stream (Fall)</a:t>
                </a:r>
                <a:endParaRPr lang="en-US" sz="900" b="1">
                  <a:latin typeface="Arial" pitchFamily="-111" charset="0"/>
                </a:endParaRPr>
              </a:p>
            </p:txBody>
          </p:sp>
          <p:sp>
            <p:nvSpPr>
              <p:cNvPr id="27" name="Rectangle 24"/>
              <p:cNvSpPr>
                <a:spLocks noChangeArrowheads="1"/>
              </p:cNvSpPr>
              <p:nvPr/>
            </p:nvSpPr>
            <p:spPr bwMode="auto">
              <a:xfrm>
                <a:off x="2826" y="2682"/>
                <a:ext cx="15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a:spcBef>
                    <a:spcPct val="20000"/>
                  </a:spcBef>
                </a:pPr>
                <a:r>
                  <a:rPr lang="en-US" sz="900" b="1">
                    <a:latin typeface="Arial" pitchFamily="-111" charset="0"/>
                  </a:rPr>
                  <a:t>14</a:t>
                </a:r>
              </a:p>
            </p:txBody>
          </p:sp>
          <p:sp>
            <p:nvSpPr>
              <p:cNvPr id="28" name="Rectangle 25"/>
              <p:cNvSpPr>
                <a:spLocks noChangeArrowheads="1"/>
              </p:cNvSpPr>
              <p:nvPr/>
            </p:nvSpPr>
            <p:spPr bwMode="auto">
              <a:xfrm>
                <a:off x="2958" y="2685"/>
                <a:ext cx="174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fontAlgn="b">
                  <a:spcBef>
                    <a:spcPct val="20000"/>
                  </a:spcBef>
                </a:pPr>
                <a:r>
                  <a:rPr lang="en-US" sz="900" b="1">
                    <a:latin typeface="Arial" pitchFamily="-111" charset="0"/>
                    <a:ea typeface="Arial" pitchFamily="-111" charset="0"/>
                    <a:cs typeface="Arial" pitchFamily="-111" charset="0"/>
                  </a:rPr>
                  <a:t>NW  Atlantic Subtropical Gyre (Fall)</a:t>
                </a:r>
                <a:endParaRPr lang="en-US" sz="900" b="1">
                  <a:latin typeface="Arial" pitchFamily="-111" charset="0"/>
                </a:endParaRPr>
              </a:p>
            </p:txBody>
          </p:sp>
          <p:sp>
            <p:nvSpPr>
              <p:cNvPr id="29" name="Rectangle 26"/>
              <p:cNvSpPr>
                <a:spLocks noChangeArrowheads="1"/>
              </p:cNvSpPr>
              <p:nvPr/>
            </p:nvSpPr>
            <p:spPr bwMode="auto">
              <a:xfrm>
                <a:off x="2826" y="2583"/>
                <a:ext cx="15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a:spcBef>
                    <a:spcPct val="20000"/>
                  </a:spcBef>
                </a:pPr>
                <a:r>
                  <a:rPr lang="en-US" sz="900" b="1">
                    <a:latin typeface="Arial" pitchFamily="-111" charset="0"/>
                  </a:rPr>
                  <a:t>13</a:t>
                </a:r>
              </a:p>
            </p:txBody>
          </p:sp>
          <p:sp>
            <p:nvSpPr>
              <p:cNvPr id="30" name="Rectangle 27"/>
              <p:cNvSpPr>
                <a:spLocks noChangeArrowheads="1"/>
              </p:cNvSpPr>
              <p:nvPr/>
            </p:nvSpPr>
            <p:spPr bwMode="auto">
              <a:xfrm>
                <a:off x="2958" y="2586"/>
                <a:ext cx="174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fontAlgn="b">
                  <a:spcBef>
                    <a:spcPct val="20000"/>
                  </a:spcBef>
                </a:pPr>
                <a:r>
                  <a:rPr lang="en-US" sz="900" b="1">
                    <a:latin typeface="Arial" pitchFamily="-111" charset="0"/>
                    <a:ea typeface="Arial" pitchFamily="-111" charset="0"/>
                    <a:cs typeface="Arial" pitchFamily="-111" charset="0"/>
                  </a:rPr>
                  <a:t>NE Atlantic Subtropical Gyre (Fall)</a:t>
                </a:r>
                <a:endParaRPr lang="en-US" sz="900" b="1">
                  <a:latin typeface="Arial" pitchFamily="-111" charset="0"/>
                </a:endParaRPr>
              </a:p>
            </p:txBody>
          </p:sp>
          <p:sp>
            <p:nvSpPr>
              <p:cNvPr id="31" name="Rectangle 28"/>
              <p:cNvSpPr>
                <a:spLocks noChangeArrowheads="1"/>
              </p:cNvSpPr>
              <p:nvPr/>
            </p:nvSpPr>
            <p:spPr bwMode="auto">
              <a:xfrm>
                <a:off x="2826" y="2484"/>
                <a:ext cx="15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a:spcBef>
                    <a:spcPct val="20000"/>
                  </a:spcBef>
                </a:pPr>
                <a:r>
                  <a:rPr lang="en-US" sz="900" b="1">
                    <a:latin typeface="Arial" pitchFamily="-111" charset="0"/>
                  </a:rPr>
                  <a:t>12</a:t>
                </a:r>
              </a:p>
            </p:txBody>
          </p:sp>
          <p:sp>
            <p:nvSpPr>
              <p:cNvPr id="32" name="Rectangle 29"/>
              <p:cNvSpPr>
                <a:spLocks noChangeArrowheads="1"/>
              </p:cNvSpPr>
              <p:nvPr/>
            </p:nvSpPr>
            <p:spPr bwMode="auto">
              <a:xfrm>
                <a:off x="2958" y="2487"/>
                <a:ext cx="174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fontAlgn="b">
                  <a:spcBef>
                    <a:spcPct val="20000"/>
                  </a:spcBef>
                </a:pPr>
                <a:r>
                  <a:rPr lang="en-US" sz="900" b="1">
                    <a:latin typeface="Arial" pitchFamily="-111" charset="0"/>
                    <a:ea typeface="Arial" pitchFamily="-111" charset="0"/>
                    <a:cs typeface="Arial" pitchFamily="-111" charset="0"/>
                  </a:rPr>
                  <a:t>Canary Islands (Fall)</a:t>
                </a:r>
                <a:endParaRPr lang="en-US" sz="900" b="1">
                  <a:latin typeface="Arial" pitchFamily="-111" charset="0"/>
                </a:endParaRPr>
              </a:p>
            </p:txBody>
          </p:sp>
          <p:sp>
            <p:nvSpPr>
              <p:cNvPr id="33" name="Rectangle 30"/>
              <p:cNvSpPr>
                <a:spLocks noChangeArrowheads="1"/>
              </p:cNvSpPr>
              <p:nvPr/>
            </p:nvSpPr>
            <p:spPr bwMode="auto">
              <a:xfrm>
                <a:off x="2826" y="2385"/>
                <a:ext cx="15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a:spcBef>
                    <a:spcPct val="20000"/>
                  </a:spcBef>
                </a:pPr>
                <a:r>
                  <a:rPr lang="en-US" sz="900" b="1">
                    <a:latin typeface="Arial" pitchFamily="-111" charset="0"/>
                  </a:rPr>
                  <a:t>11</a:t>
                </a:r>
              </a:p>
            </p:txBody>
          </p:sp>
          <p:sp>
            <p:nvSpPr>
              <p:cNvPr id="34" name="Rectangle 31"/>
              <p:cNvSpPr>
                <a:spLocks noChangeArrowheads="1"/>
              </p:cNvSpPr>
              <p:nvPr/>
            </p:nvSpPr>
            <p:spPr bwMode="auto">
              <a:xfrm>
                <a:off x="2958" y="2388"/>
                <a:ext cx="174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fontAlgn="b">
                  <a:spcBef>
                    <a:spcPct val="20000"/>
                  </a:spcBef>
                </a:pPr>
                <a:r>
                  <a:rPr lang="en-US" sz="900" b="1">
                    <a:latin typeface="Arial" pitchFamily="-111" charset="0"/>
                    <a:ea typeface="Arial" pitchFamily="-111" charset="0"/>
                    <a:cs typeface="Arial" pitchFamily="-111" charset="0"/>
                  </a:rPr>
                  <a:t>Antarctic (Palmer Station)</a:t>
                </a:r>
                <a:endParaRPr lang="en-US" sz="900" b="1">
                  <a:latin typeface="Arial" pitchFamily="-111" charset="0"/>
                </a:endParaRPr>
              </a:p>
            </p:txBody>
          </p:sp>
          <p:sp>
            <p:nvSpPr>
              <p:cNvPr id="35" name="Rectangle 32"/>
              <p:cNvSpPr>
                <a:spLocks noChangeArrowheads="1"/>
              </p:cNvSpPr>
              <p:nvPr/>
            </p:nvSpPr>
            <p:spPr bwMode="auto">
              <a:xfrm>
                <a:off x="2826" y="2286"/>
                <a:ext cx="15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a:spcBef>
                    <a:spcPct val="20000"/>
                  </a:spcBef>
                </a:pPr>
                <a:r>
                  <a:rPr lang="en-US" sz="900" b="1">
                    <a:latin typeface="Arial" pitchFamily="-111" charset="0"/>
                  </a:rPr>
                  <a:t>10</a:t>
                </a:r>
              </a:p>
            </p:txBody>
          </p:sp>
          <p:sp>
            <p:nvSpPr>
              <p:cNvPr id="36" name="Rectangle 33"/>
              <p:cNvSpPr>
                <a:spLocks noChangeArrowheads="1"/>
              </p:cNvSpPr>
              <p:nvPr/>
            </p:nvSpPr>
            <p:spPr bwMode="auto">
              <a:xfrm>
                <a:off x="2958" y="2289"/>
                <a:ext cx="174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fontAlgn="b">
                  <a:spcBef>
                    <a:spcPct val="20000"/>
                  </a:spcBef>
                </a:pPr>
                <a:r>
                  <a:rPr lang="en-US" sz="900" b="1" dirty="0">
                    <a:latin typeface="Arial" pitchFamily="-111" charset="0"/>
                    <a:ea typeface="Arial" pitchFamily="-111" charset="0"/>
                    <a:cs typeface="Arial" pitchFamily="-111" charset="0"/>
                  </a:rPr>
                  <a:t>Antarctic (Transitional Weddell Water)</a:t>
                </a:r>
                <a:endParaRPr lang="en-US" sz="900" b="1" dirty="0">
                  <a:latin typeface="Arial" pitchFamily="-111" charset="0"/>
                </a:endParaRPr>
              </a:p>
            </p:txBody>
          </p:sp>
          <p:sp>
            <p:nvSpPr>
              <p:cNvPr id="37" name="Rectangle 34"/>
              <p:cNvSpPr>
                <a:spLocks noChangeArrowheads="1"/>
              </p:cNvSpPr>
              <p:nvPr/>
            </p:nvSpPr>
            <p:spPr bwMode="auto">
              <a:xfrm>
                <a:off x="2826" y="2187"/>
                <a:ext cx="15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a:spcBef>
                    <a:spcPct val="20000"/>
                  </a:spcBef>
                </a:pPr>
                <a:r>
                  <a:rPr lang="en-US" sz="900" b="1">
                    <a:latin typeface="Arial" pitchFamily="-111" charset="0"/>
                  </a:rPr>
                  <a:t>9</a:t>
                </a:r>
              </a:p>
            </p:txBody>
          </p:sp>
          <p:sp>
            <p:nvSpPr>
              <p:cNvPr id="38" name="Rectangle 35"/>
              <p:cNvSpPr>
                <a:spLocks noChangeArrowheads="1"/>
              </p:cNvSpPr>
              <p:nvPr/>
            </p:nvSpPr>
            <p:spPr bwMode="auto">
              <a:xfrm>
                <a:off x="2958" y="2190"/>
                <a:ext cx="174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fontAlgn="b">
                  <a:spcBef>
                    <a:spcPct val="20000"/>
                  </a:spcBef>
                </a:pPr>
                <a:r>
                  <a:rPr lang="en-US" sz="900" b="1">
                    <a:latin typeface="Arial" pitchFamily="-111" charset="0"/>
                    <a:ea typeface="Arial" pitchFamily="-111" charset="0"/>
                    <a:cs typeface="Arial" pitchFamily="-111" charset="0"/>
                  </a:rPr>
                  <a:t>Antarctic (Bellingshausen Warm water)</a:t>
                </a:r>
                <a:endParaRPr lang="en-US" sz="900" b="1">
                  <a:latin typeface="Arial" pitchFamily="-111" charset="0"/>
                </a:endParaRPr>
              </a:p>
            </p:txBody>
          </p:sp>
          <p:sp>
            <p:nvSpPr>
              <p:cNvPr id="39" name="Rectangle 36"/>
              <p:cNvSpPr>
                <a:spLocks noChangeArrowheads="1"/>
              </p:cNvSpPr>
              <p:nvPr/>
            </p:nvSpPr>
            <p:spPr bwMode="auto">
              <a:xfrm>
                <a:off x="2826" y="2088"/>
                <a:ext cx="15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a:spcBef>
                    <a:spcPct val="20000"/>
                  </a:spcBef>
                </a:pPr>
                <a:r>
                  <a:rPr lang="en-US" sz="900" b="1">
                    <a:latin typeface="Arial" pitchFamily="-111" charset="0"/>
                  </a:rPr>
                  <a:t>8</a:t>
                </a:r>
              </a:p>
            </p:txBody>
          </p:sp>
          <p:sp>
            <p:nvSpPr>
              <p:cNvPr id="40" name="Rectangle 37"/>
              <p:cNvSpPr>
                <a:spLocks noChangeArrowheads="1"/>
              </p:cNvSpPr>
              <p:nvPr/>
            </p:nvSpPr>
            <p:spPr bwMode="auto">
              <a:xfrm>
                <a:off x="2958" y="2091"/>
                <a:ext cx="174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fontAlgn="b">
                  <a:spcBef>
                    <a:spcPct val="20000"/>
                  </a:spcBef>
                </a:pPr>
                <a:r>
                  <a:rPr lang="en-US" sz="900" b="1">
                    <a:latin typeface="Arial" pitchFamily="-111" charset="0"/>
                    <a:ea typeface="Arial" pitchFamily="-111" charset="0"/>
                    <a:cs typeface="Arial" pitchFamily="-111" charset="0"/>
                  </a:rPr>
                  <a:t>Antarctic (Bellingshausen Cold water)</a:t>
                </a:r>
                <a:endParaRPr lang="en-US" sz="900" b="1">
                  <a:latin typeface="Arial" pitchFamily="-111" charset="0"/>
                </a:endParaRPr>
              </a:p>
            </p:txBody>
          </p:sp>
          <p:sp>
            <p:nvSpPr>
              <p:cNvPr id="41" name="Rectangle 38"/>
              <p:cNvSpPr>
                <a:spLocks noChangeArrowheads="1"/>
              </p:cNvSpPr>
              <p:nvPr/>
            </p:nvSpPr>
            <p:spPr bwMode="auto">
              <a:xfrm>
                <a:off x="2826" y="1989"/>
                <a:ext cx="15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a:spcBef>
                    <a:spcPct val="20000"/>
                  </a:spcBef>
                </a:pPr>
                <a:r>
                  <a:rPr lang="en-US" sz="900" b="1">
                    <a:latin typeface="Arial" pitchFamily="-111" charset="0"/>
                  </a:rPr>
                  <a:t>7</a:t>
                </a:r>
              </a:p>
            </p:txBody>
          </p:sp>
          <p:sp>
            <p:nvSpPr>
              <p:cNvPr id="42" name="Rectangle 39"/>
              <p:cNvSpPr>
                <a:spLocks noChangeArrowheads="1"/>
              </p:cNvSpPr>
              <p:nvPr/>
            </p:nvSpPr>
            <p:spPr bwMode="auto">
              <a:xfrm>
                <a:off x="2958" y="1597"/>
                <a:ext cx="1740" cy="98"/>
              </a:xfrm>
              <a:prstGeom prst="rect">
                <a:avLst/>
              </a:prstGeom>
              <a:noFill/>
              <a:ln w="19050">
                <a:noFill/>
                <a:miter lim="800000"/>
                <a:headEnd/>
                <a:tailEnd type="none" w="sm" len="sm"/>
              </a:ln>
              <a:effectLst/>
            </p:spPr>
            <p:txBody>
              <a:bodyPr lIns="45720" tIns="0" rIns="45720" bIns="0" anchor="ctr">
                <a:prstTxWarp prst="textNoShape">
                  <a:avLst/>
                </a:prstTxWarp>
              </a:bodyPr>
              <a:lstStyle/>
              <a:p>
                <a:pPr fontAlgn="b">
                  <a:spcBef>
                    <a:spcPct val="20000"/>
                  </a:spcBef>
                </a:pPr>
                <a:r>
                  <a:rPr lang="en-US" sz="900" b="1">
                    <a:latin typeface="Arial" pitchFamily="-111" charset="0"/>
                    <a:ea typeface="Arial" pitchFamily="-111" charset="0"/>
                    <a:cs typeface="Arial" pitchFamily="-111" charset="0"/>
                  </a:rPr>
                  <a:t>Arabian Sea (NE Monsoon)</a:t>
                </a:r>
                <a:endParaRPr lang="en-US" sz="900" b="1">
                  <a:latin typeface="Arial" pitchFamily="-111" charset="0"/>
                </a:endParaRPr>
              </a:p>
            </p:txBody>
          </p:sp>
          <p:sp>
            <p:nvSpPr>
              <p:cNvPr id="43" name="Rectangle 40"/>
              <p:cNvSpPr>
                <a:spLocks noChangeArrowheads="1"/>
              </p:cNvSpPr>
              <p:nvPr/>
            </p:nvSpPr>
            <p:spPr bwMode="auto">
              <a:xfrm>
                <a:off x="2826" y="1891"/>
                <a:ext cx="150" cy="98"/>
              </a:xfrm>
              <a:prstGeom prst="rect">
                <a:avLst/>
              </a:prstGeom>
              <a:noFill/>
              <a:ln w="19050">
                <a:noFill/>
                <a:miter lim="800000"/>
                <a:headEnd/>
                <a:tailEnd type="none" w="sm" len="sm"/>
              </a:ln>
              <a:effectLst/>
            </p:spPr>
            <p:txBody>
              <a:bodyPr lIns="45720" tIns="0" rIns="45720" bIns="0" anchor="ctr">
                <a:prstTxWarp prst="textNoShape">
                  <a:avLst/>
                </a:prstTxWarp>
              </a:bodyPr>
              <a:lstStyle/>
              <a:p>
                <a:pPr>
                  <a:spcBef>
                    <a:spcPct val="20000"/>
                  </a:spcBef>
                </a:pPr>
                <a:r>
                  <a:rPr lang="en-US" sz="900" b="1">
                    <a:latin typeface="Arial" pitchFamily="-111" charset="0"/>
                  </a:rPr>
                  <a:t>6</a:t>
                </a:r>
              </a:p>
            </p:txBody>
          </p:sp>
          <p:sp>
            <p:nvSpPr>
              <p:cNvPr id="44" name="Rectangle 41"/>
              <p:cNvSpPr>
                <a:spLocks noChangeArrowheads="1"/>
              </p:cNvSpPr>
              <p:nvPr/>
            </p:nvSpPr>
            <p:spPr bwMode="auto">
              <a:xfrm>
                <a:off x="2958" y="1498"/>
                <a:ext cx="174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fontAlgn="b">
                  <a:spcBef>
                    <a:spcPct val="20000"/>
                  </a:spcBef>
                </a:pPr>
                <a:r>
                  <a:rPr lang="en-US" sz="900" b="1">
                    <a:latin typeface="Arial" pitchFamily="-111" charset="0"/>
                    <a:ea typeface="Arial" pitchFamily="-111" charset="0"/>
                    <a:cs typeface="Arial" pitchFamily="-111" charset="0"/>
                  </a:rPr>
                  <a:t>Arabian Sea (Inter Monsoon)</a:t>
                </a:r>
                <a:endParaRPr lang="en-US" sz="900" b="1">
                  <a:latin typeface="Arial" pitchFamily="-111" charset="0"/>
                </a:endParaRPr>
              </a:p>
            </p:txBody>
          </p:sp>
          <p:sp>
            <p:nvSpPr>
              <p:cNvPr id="45" name="Rectangle 42"/>
              <p:cNvSpPr>
                <a:spLocks noChangeArrowheads="1"/>
              </p:cNvSpPr>
              <p:nvPr/>
            </p:nvSpPr>
            <p:spPr bwMode="auto">
              <a:xfrm>
                <a:off x="2826" y="1792"/>
                <a:ext cx="15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a:spcBef>
                    <a:spcPct val="20000"/>
                  </a:spcBef>
                </a:pPr>
                <a:r>
                  <a:rPr lang="en-US" sz="900" b="1">
                    <a:latin typeface="Arial" pitchFamily="-111" charset="0"/>
                  </a:rPr>
                  <a:t>5</a:t>
                </a:r>
              </a:p>
            </p:txBody>
          </p:sp>
          <p:sp>
            <p:nvSpPr>
              <p:cNvPr id="46" name="Rectangle 43"/>
              <p:cNvSpPr>
                <a:spLocks noChangeArrowheads="1"/>
              </p:cNvSpPr>
              <p:nvPr/>
            </p:nvSpPr>
            <p:spPr bwMode="auto">
              <a:xfrm>
                <a:off x="2958" y="1399"/>
                <a:ext cx="174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fontAlgn="b">
                  <a:spcBef>
                    <a:spcPct val="20000"/>
                  </a:spcBef>
                </a:pPr>
                <a:r>
                  <a:rPr lang="en-US" sz="900" b="1">
                    <a:latin typeface="Arial" pitchFamily="-111" charset="0"/>
                    <a:ea typeface="Arial" pitchFamily="-111" charset="0"/>
                    <a:cs typeface="Arial" pitchFamily="-111" charset="0"/>
                  </a:rPr>
                  <a:t>Arabian Sea (SW Monsoon)</a:t>
                </a:r>
                <a:endParaRPr lang="en-US" sz="900" b="1">
                  <a:latin typeface="Arial" pitchFamily="-111" charset="0"/>
                </a:endParaRPr>
              </a:p>
            </p:txBody>
          </p:sp>
          <p:sp>
            <p:nvSpPr>
              <p:cNvPr id="47" name="Rectangle 44"/>
              <p:cNvSpPr>
                <a:spLocks noChangeArrowheads="1"/>
              </p:cNvSpPr>
              <p:nvPr/>
            </p:nvSpPr>
            <p:spPr bwMode="auto">
              <a:xfrm>
                <a:off x="2826" y="1693"/>
                <a:ext cx="15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a:spcBef>
                    <a:spcPct val="20000"/>
                  </a:spcBef>
                </a:pPr>
                <a:r>
                  <a:rPr lang="en-US" sz="900" b="1">
                    <a:latin typeface="Arial" pitchFamily="-111" charset="0"/>
                  </a:rPr>
                  <a:t>4</a:t>
                </a:r>
              </a:p>
            </p:txBody>
          </p:sp>
          <p:sp>
            <p:nvSpPr>
              <p:cNvPr id="48" name="Rectangle 45"/>
              <p:cNvSpPr>
                <a:spLocks noChangeArrowheads="1"/>
              </p:cNvSpPr>
              <p:nvPr/>
            </p:nvSpPr>
            <p:spPr bwMode="auto">
              <a:xfrm>
                <a:off x="2826" y="1594"/>
                <a:ext cx="15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a:spcBef>
                    <a:spcPct val="20000"/>
                  </a:spcBef>
                </a:pPr>
                <a:r>
                  <a:rPr lang="en-US" sz="900" b="1">
                    <a:latin typeface="Arial" pitchFamily="-111" charset="0"/>
                  </a:rPr>
                  <a:t>3</a:t>
                </a:r>
              </a:p>
            </p:txBody>
          </p:sp>
          <p:sp>
            <p:nvSpPr>
              <p:cNvPr id="49" name="Rectangle 46"/>
              <p:cNvSpPr>
                <a:spLocks noChangeArrowheads="1"/>
              </p:cNvSpPr>
              <p:nvPr/>
            </p:nvSpPr>
            <p:spPr bwMode="auto">
              <a:xfrm>
                <a:off x="2826" y="1495"/>
                <a:ext cx="15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a:spcBef>
                    <a:spcPct val="20000"/>
                  </a:spcBef>
                </a:pPr>
                <a:r>
                  <a:rPr lang="en-US" sz="900" b="1">
                    <a:latin typeface="Arial" pitchFamily="-111" charset="0"/>
                  </a:rPr>
                  <a:t>2</a:t>
                </a:r>
              </a:p>
            </p:txBody>
          </p:sp>
          <p:sp>
            <p:nvSpPr>
              <p:cNvPr id="50" name="Rectangle 47"/>
              <p:cNvSpPr>
                <a:spLocks noChangeArrowheads="1"/>
              </p:cNvSpPr>
              <p:nvPr/>
            </p:nvSpPr>
            <p:spPr bwMode="auto">
              <a:xfrm>
                <a:off x="2826" y="1392"/>
                <a:ext cx="150" cy="103"/>
              </a:xfrm>
              <a:prstGeom prst="rect">
                <a:avLst/>
              </a:prstGeom>
              <a:noFill/>
              <a:ln w="19050">
                <a:noFill/>
                <a:miter lim="800000"/>
                <a:headEnd/>
                <a:tailEnd type="none" w="sm" len="sm"/>
              </a:ln>
              <a:effectLst/>
            </p:spPr>
            <p:txBody>
              <a:bodyPr lIns="45720" tIns="0" rIns="45720" bIns="0" anchor="ctr">
                <a:prstTxWarp prst="textNoShape">
                  <a:avLst/>
                </a:prstTxWarp>
              </a:bodyPr>
              <a:lstStyle/>
              <a:p>
                <a:pPr>
                  <a:spcBef>
                    <a:spcPct val="20000"/>
                  </a:spcBef>
                </a:pPr>
                <a:r>
                  <a:rPr lang="en-US" sz="900" b="1">
                    <a:latin typeface="Arial" pitchFamily="-111" charset="0"/>
                  </a:rPr>
                  <a:t>1</a:t>
                </a:r>
              </a:p>
            </p:txBody>
          </p:sp>
          <p:sp>
            <p:nvSpPr>
              <p:cNvPr id="51" name="Rectangle 48"/>
              <p:cNvSpPr>
                <a:spLocks noChangeArrowheads="1"/>
              </p:cNvSpPr>
              <p:nvPr/>
            </p:nvSpPr>
            <p:spPr bwMode="auto">
              <a:xfrm>
                <a:off x="2958" y="1695"/>
                <a:ext cx="174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fontAlgn="b">
                  <a:spcBef>
                    <a:spcPct val="20000"/>
                  </a:spcBef>
                </a:pPr>
                <a:r>
                  <a:rPr lang="en-US" sz="900" b="1">
                    <a:latin typeface="Arial" pitchFamily="-111" charset="0"/>
                    <a:ea typeface="Arial" pitchFamily="-111" charset="0"/>
                    <a:cs typeface="Arial" pitchFamily="-111" charset="0"/>
                  </a:rPr>
                  <a:t>Antarctic (Bransfield-Bellingshausen water)</a:t>
                </a:r>
                <a:endParaRPr lang="en-US" sz="900" b="1">
                  <a:latin typeface="Arial" pitchFamily="-111" charset="0"/>
                </a:endParaRPr>
              </a:p>
            </p:txBody>
          </p:sp>
          <p:sp>
            <p:nvSpPr>
              <p:cNvPr id="52" name="Rectangle 49"/>
              <p:cNvSpPr>
                <a:spLocks noChangeArrowheads="1"/>
              </p:cNvSpPr>
              <p:nvPr/>
            </p:nvSpPr>
            <p:spPr bwMode="auto">
              <a:xfrm>
                <a:off x="2961" y="1797"/>
                <a:ext cx="174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fontAlgn="b">
                  <a:spcBef>
                    <a:spcPct val="20000"/>
                  </a:spcBef>
                </a:pPr>
                <a:r>
                  <a:rPr lang="en-US" sz="900" b="1">
                    <a:latin typeface="Arial" pitchFamily="-111" charset="0"/>
                    <a:ea typeface="Arial" pitchFamily="-111" charset="0"/>
                    <a:cs typeface="Arial" pitchFamily="-111" charset="0"/>
                  </a:rPr>
                  <a:t>Antarctic (Bransfield-Weddell water)</a:t>
                </a:r>
                <a:endParaRPr lang="en-US" sz="900" b="1">
                  <a:latin typeface="Arial" pitchFamily="-111" charset="0"/>
                </a:endParaRPr>
              </a:p>
            </p:txBody>
          </p:sp>
          <p:sp>
            <p:nvSpPr>
              <p:cNvPr id="53" name="Rectangle 50"/>
              <p:cNvSpPr>
                <a:spLocks noChangeArrowheads="1"/>
              </p:cNvSpPr>
              <p:nvPr/>
            </p:nvSpPr>
            <p:spPr bwMode="auto">
              <a:xfrm>
                <a:off x="2961" y="1893"/>
                <a:ext cx="174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fontAlgn="b">
                  <a:spcBef>
                    <a:spcPct val="20000"/>
                  </a:spcBef>
                </a:pPr>
                <a:r>
                  <a:rPr lang="en-US" sz="900" b="1">
                    <a:latin typeface="Arial" pitchFamily="-111" charset="0"/>
                    <a:ea typeface="Arial" pitchFamily="-111" charset="0"/>
                    <a:cs typeface="Arial" pitchFamily="-111" charset="0"/>
                  </a:rPr>
                  <a:t>Antarctic (Ice-Edge water)</a:t>
                </a:r>
                <a:endParaRPr lang="en-US" sz="900" b="1">
                  <a:latin typeface="Arial" pitchFamily="-111" charset="0"/>
                </a:endParaRPr>
              </a:p>
            </p:txBody>
          </p:sp>
          <p:sp>
            <p:nvSpPr>
              <p:cNvPr id="54" name="Rectangle 51"/>
              <p:cNvSpPr>
                <a:spLocks noChangeArrowheads="1"/>
              </p:cNvSpPr>
              <p:nvPr/>
            </p:nvSpPr>
            <p:spPr bwMode="auto">
              <a:xfrm>
                <a:off x="2961" y="1992"/>
                <a:ext cx="174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fontAlgn="b">
                  <a:spcBef>
                    <a:spcPct val="20000"/>
                  </a:spcBef>
                </a:pPr>
                <a:r>
                  <a:rPr lang="en-US" sz="900" b="1">
                    <a:latin typeface="Arial" pitchFamily="-111" charset="0"/>
                    <a:ea typeface="Arial" pitchFamily="-111" charset="0"/>
                    <a:cs typeface="Arial" pitchFamily="-111" charset="0"/>
                  </a:rPr>
                  <a:t>Antarctic (Weddell-Scotia Confluence waters)</a:t>
                </a:r>
                <a:endParaRPr lang="en-US" sz="900" b="1">
                  <a:latin typeface="Arial" pitchFamily="-111" charset="0"/>
                </a:endParaRPr>
              </a:p>
            </p:txBody>
          </p:sp>
          <p:sp>
            <p:nvSpPr>
              <p:cNvPr id="55" name="Rectangle 52"/>
              <p:cNvSpPr>
                <a:spLocks noChangeArrowheads="1"/>
              </p:cNvSpPr>
              <p:nvPr/>
            </p:nvSpPr>
            <p:spPr bwMode="auto">
              <a:xfrm>
                <a:off x="2826" y="3567"/>
                <a:ext cx="150" cy="103"/>
              </a:xfrm>
              <a:prstGeom prst="rect">
                <a:avLst/>
              </a:prstGeom>
              <a:noFill/>
              <a:ln w="19050">
                <a:noFill/>
                <a:miter lim="800000"/>
                <a:headEnd/>
                <a:tailEnd type="none" w="sm" len="sm"/>
              </a:ln>
              <a:effectLst/>
            </p:spPr>
            <p:txBody>
              <a:bodyPr lIns="45720" tIns="0" rIns="45720" bIns="0" anchor="ctr">
                <a:prstTxWarp prst="textNoShape">
                  <a:avLst/>
                </a:prstTxWarp>
              </a:bodyPr>
              <a:lstStyle/>
              <a:p>
                <a:pPr>
                  <a:spcBef>
                    <a:spcPct val="20000"/>
                  </a:spcBef>
                </a:pPr>
                <a:r>
                  <a:rPr lang="en-US" sz="900" b="1">
                    <a:latin typeface="Arial" pitchFamily="-111" charset="0"/>
                  </a:rPr>
                  <a:t>23</a:t>
                </a:r>
              </a:p>
            </p:txBody>
          </p:sp>
        </p:grpSp>
        <p:sp>
          <p:nvSpPr>
            <p:cNvPr id="7" name="Text Box 53"/>
            <p:cNvSpPr txBox="1">
              <a:spLocks noChangeArrowheads="1"/>
            </p:cNvSpPr>
            <p:nvPr/>
          </p:nvSpPr>
          <p:spPr bwMode="auto">
            <a:xfrm>
              <a:off x="1374" y="4974"/>
              <a:ext cx="2418" cy="312"/>
            </a:xfrm>
            <a:prstGeom prst="rect">
              <a:avLst/>
            </a:prstGeom>
            <a:noFill/>
            <a:ln w="19050">
              <a:noFill/>
              <a:miter lim="800000"/>
              <a:headEnd/>
              <a:tailEnd type="none" w="sm" len="sm"/>
            </a:ln>
            <a:effectLst/>
          </p:spPr>
          <p:txBody>
            <a:bodyPr wrap="square">
              <a:prstTxWarp prst="textNoShape">
                <a:avLst/>
              </a:prstTxWarp>
              <a:spAutoFit/>
            </a:bodyPr>
            <a:lstStyle/>
            <a:p>
              <a:pPr>
                <a:spcBef>
                  <a:spcPct val="50000"/>
                </a:spcBef>
              </a:pPr>
              <a:r>
                <a:rPr lang="en-US" sz="2000" b="1">
                  <a:latin typeface="Arial" pitchFamily="-111" charset="0"/>
                </a:rPr>
                <a:t>E</a:t>
              </a:r>
              <a:r>
                <a:rPr lang="en-US" sz="2000" b="1" baseline="-25000">
                  <a:latin typeface="Arial" pitchFamily="-111" charset="0"/>
                </a:rPr>
                <a:t>k(PAR)</a:t>
              </a:r>
              <a:r>
                <a:rPr lang="en-US" sz="2000" b="1">
                  <a:latin typeface="Arial" pitchFamily="-111" charset="0"/>
                </a:rPr>
                <a:t> (</a:t>
              </a:r>
              <a:r>
                <a:rPr lang="en-US" sz="2000" b="1">
                  <a:latin typeface="Arial" pitchFamily="-111" charset="0"/>
                  <a:ea typeface="Times New Roman" pitchFamily="-111" charset="0"/>
                  <a:cs typeface="Times New Roman" pitchFamily="-111" charset="0"/>
                </a:rPr>
                <a:t>μ</a:t>
              </a:r>
              <a:r>
                <a:rPr lang="en-US" sz="2000" b="1">
                  <a:latin typeface="Arial" pitchFamily="-111" charset="0"/>
                </a:rPr>
                <a:t>mol photons m</a:t>
              </a:r>
              <a:r>
                <a:rPr lang="en-US" sz="2000" b="1" baseline="30000">
                  <a:latin typeface="Arial" pitchFamily="-111" charset="0"/>
                </a:rPr>
                <a:t>-2</a:t>
              </a:r>
              <a:r>
                <a:rPr lang="en-US" sz="2000" b="1">
                  <a:latin typeface="Arial" pitchFamily="-111" charset="0"/>
                </a:rPr>
                <a:t> s</a:t>
              </a:r>
              <a:r>
                <a:rPr lang="en-US" sz="2000" b="1" baseline="30000">
                  <a:latin typeface="Arial" pitchFamily="-111" charset="0"/>
                </a:rPr>
                <a:t>-1</a:t>
              </a:r>
              <a:r>
                <a:rPr lang="en-US" sz="2000" b="1">
                  <a:latin typeface="Arial" pitchFamily="-111" charset="0"/>
                </a:rPr>
                <a:t>)</a:t>
              </a:r>
            </a:p>
          </p:txBody>
        </p:sp>
        <p:sp>
          <p:nvSpPr>
            <p:cNvPr id="8" name="Rectangle 54"/>
            <p:cNvSpPr>
              <a:spLocks noChangeArrowheads="1"/>
            </p:cNvSpPr>
            <p:nvPr/>
          </p:nvSpPr>
          <p:spPr bwMode="auto">
            <a:xfrm rot="16200000">
              <a:off x="-2056" y="2923"/>
              <a:ext cx="4121" cy="298"/>
            </a:xfrm>
            <a:prstGeom prst="rect">
              <a:avLst/>
            </a:prstGeom>
            <a:noFill/>
            <a:ln w="19050">
              <a:noFill/>
              <a:miter lim="800000"/>
              <a:headEnd/>
              <a:tailEnd type="none" w="sm" len="sm"/>
            </a:ln>
            <a:effectLst/>
          </p:spPr>
          <p:txBody>
            <a:bodyPr wrap="square">
              <a:prstTxWarp prst="textNoShape">
                <a:avLst/>
              </a:prstTxWarp>
              <a:spAutoFit/>
            </a:bodyPr>
            <a:lstStyle/>
            <a:p>
              <a:pPr algn="ctr">
                <a:spcBef>
                  <a:spcPct val="50000"/>
                </a:spcBef>
              </a:pPr>
              <a:r>
                <a:rPr lang="en-US" sz="2400" b="1" dirty="0" err="1" smtClean="0">
                  <a:latin typeface="Symbol" charset="2"/>
                  <a:ea typeface="Times New Roman" pitchFamily="-111" charset="0"/>
                  <a:cs typeface="Symbol" charset="2"/>
                  <a:sym typeface="SymbolMono BT" pitchFamily="18" charset="2"/>
                </a:rPr>
                <a:t>f</a:t>
              </a:r>
              <a:r>
                <a:rPr lang="en-US" sz="2400" b="1" baseline="-25000" dirty="0" err="1" smtClean="0">
                  <a:latin typeface="Arial" pitchFamily="-111" charset="0"/>
                  <a:ea typeface="Times New Roman" pitchFamily="-111" charset="0"/>
                  <a:cs typeface="Times New Roman" pitchFamily="-111" charset="0"/>
                </a:rPr>
                <a:t>max</a:t>
              </a:r>
              <a:r>
                <a:rPr lang="en-US" sz="2000" b="1" dirty="0" smtClean="0">
                  <a:latin typeface="Arial" pitchFamily="-111" charset="0"/>
                </a:rPr>
                <a:t> </a:t>
              </a:r>
              <a:r>
                <a:rPr lang="en-US" sz="2000" b="1" dirty="0">
                  <a:latin typeface="Arial" pitchFamily="-111" charset="0"/>
                </a:rPr>
                <a:t>(mol C mol photons absorbed</a:t>
              </a:r>
              <a:r>
                <a:rPr lang="en-US" sz="2000" b="1" baseline="30000" dirty="0">
                  <a:latin typeface="Arial" pitchFamily="-111" charset="0"/>
                </a:rPr>
                <a:t>-1</a:t>
              </a:r>
              <a:r>
                <a:rPr lang="en-US" sz="2000" b="1" dirty="0">
                  <a:latin typeface="Arial" pitchFamily="-111" charset="0"/>
                </a:rPr>
                <a:t>)</a:t>
              </a:r>
            </a:p>
          </p:txBody>
        </p:sp>
        <p:sp>
          <p:nvSpPr>
            <p:cNvPr id="9" name="Text Box 55"/>
            <p:cNvSpPr txBox="1">
              <a:spLocks noChangeArrowheads="1"/>
            </p:cNvSpPr>
            <p:nvPr/>
          </p:nvSpPr>
          <p:spPr bwMode="auto">
            <a:xfrm>
              <a:off x="498" y="5472"/>
              <a:ext cx="708" cy="288"/>
            </a:xfrm>
            <a:prstGeom prst="rect">
              <a:avLst/>
            </a:prstGeom>
            <a:noFill/>
            <a:ln w="9525">
              <a:noFill/>
              <a:miter lim="800000"/>
              <a:headEnd/>
              <a:tailEnd/>
            </a:ln>
            <a:effectLst/>
          </p:spPr>
          <p:txBody>
            <a:bodyPr wrap="square">
              <a:prstTxWarp prst="textNoShape">
                <a:avLst/>
              </a:prstTxWarp>
              <a:spAutoFit/>
            </a:bodyPr>
            <a:lstStyle/>
            <a:p>
              <a:pPr>
                <a:spcBef>
                  <a:spcPct val="50000"/>
                </a:spcBef>
              </a:pPr>
              <a:endParaRPr lang="en-US" sz="2400">
                <a:latin typeface="Times New Roman" pitchFamily="-111" charset="0"/>
              </a:endParaRPr>
            </a:p>
          </p:txBody>
        </p:sp>
      </p:grpSp>
      <p:cxnSp>
        <p:nvCxnSpPr>
          <p:cNvPr id="57" name="Straight Arrow Connector 56"/>
          <p:cNvCxnSpPr/>
          <p:nvPr/>
        </p:nvCxnSpPr>
        <p:spPr>
          <a:xfrm>
            <a:off x="2802467" y="457200"/>
            <a:ext cx="1244600" cy="1588"/>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2688274" y="43443"/>
            <a:ext cx="1416599" cy="369332"/>
          </a:xfrm>
          <a:prstGeom prst="rect">
            <a:avLst/>
          </a:prstGeom>
          <a:noFill/>
        </p:spPr>
        <p:txBody>
          <a:bodyPr wrap="none" rtlCol="0">
            <a:spAutoFit/>
          </a:bodyPr>
          <a:lstStyle/>
          <a:p>
            <a:r>
              <a:rPr lang="en-US" dirty="0" smtClean="0">
                <a:solidFill>
                  <a:srgbClr val="FF0000"/>
                </a:solidFill>
              </a:rPr>
              <a:t>Rough seas</a:t>
            </a:r>
            <a:endParaRPr lang="en-US" dirty="0">
              <a:solidFill>
                <a:srgbClr val="FF0000"/>
              </a:solidFill>
            </a:endParaRPr>
          </a:p>
        </p:txBody>
      </p:sp>
      <p:cxnSp>
        <p:nvCxnSpPr>
          <p:cNvPr id="60" name="Straight Arrow Connector 59"/>
          <p:cNvCxnSpPr/>
          <p:nvPr/>
        </p:nvCxnSpPr>
        <p:spPr>
          <a:xfrm rot="5400000" flipH="1" flipV="1">
            <a:off x="7112795" y="4159279"/>
            <a:ext cx="1151467" cy="1588"/>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7697384" y="3810000"/>
            <a:ext cx="1287995" cy="646331"/>
          </a:xfrm>
          <a:prstGeom prst="rect">
            <a:avLst/>
          </a:prstGeom>
          <a:noFill/>
        </p:spPr>
        <p:txBody>
          <a:bodyPr wrap="none" rtlCol="0">
            <a:spAutoFit/>
          </a:bodyPr>
          <a:lstStyle/>
          <a:p>
            <a:pPr algn="ctr"/>
            <a:r>
              <a:rPr lang="en-US" dirty="0" err="1" smtClean="0">
                <a:solidFill>
                  <a:srgbClr val="FF0000"/>
                </a:solidFill>
              </a:rPr>
              <a:t>Oligotrohic</a:t>
            </a:r>
            <a:endParaRPr lang="en-US" dirty="0" smtClean="0">
              <a:solidFill>
                <a:srgbClr val="FF0000"/>
              </a:solidFill>
            </a:endParaRPr>
          </a:p>
          <a:p>
            <a:pPr algn="ctr"/>
            <a:r>
              <a:rPr lang="en-US" dirty="0" smtClean="0">
                <a:solidFill>
                  <a:srgbClr val="FF0000"/>
                </a:solidFill>
              </a:rPr>
              <a:t>seas</a:t>
            </a:r>
            <a:endParaRPr lang="en-US"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4"/>
          <p:cNvSpPr txBox="1">
            <a:spLocks noChangeArrowheads="1"/>
          </p:cNvSpPr>
          <p:nvPr/>
        </p:nvSpPr>
        <p:spPr bwMode="auto">
          <a:xfrm>
            <a:off x="898525" y="640556"/>
            <a:ext cx="7788275" cy="585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b="1" dirty="0"/>
              <a:t>Empirical</a:t>
            </a:r>
            <a:r>
              <a:rPr lang="en-US" dirty="0"/>
              <a:t>:  Purely  a statistical fit.  Earliest ones were simple regression models of measured primary production against satellite derived chlorophyll concentration. These models can explain a lot of the observed variance; however assume that the fraction of productivity per phytoplankton cell is essentially fixed.</a:t>
            </a:r>
          </a:p>
          <a:p>
            <a:endParaRPr lang="en-US" dirty="0"/>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pPr algn="ctr"/>
            <a:endParaRPr lang="en-US" i="1" dirty="0"/>
          </a:p>
          <a:p>
            <a:pPr algn="ctr"/>
            <a:r>
              <a:rPr lang="en-US" i="1" dirty="0"/>
              <a:t>Early models were derived by Smith et al. (1982) and </a:t>
            </a:r>
            <a:r>
              <a:rPr lang="en-US" i="1" dirty="0" err="1"/>
              <a:t>Eppley</a:t>
            </a:r>
            <a:r>
              <a:rPr lang="en-US" i="1" dirty="0"/>
              <a:t> (1985) at Scripps Visibility Labs and Food Chain Working Group</a:t>
            </a:r>
          </a:p>
          <a:p>
            <a:endParaRPr lang="en-US" i="1" dirty="0"/>
          </a:p>
        </p:txBody>
      </p:sp>
      <p:sp>
        <p:nvSpPr>
          <p:cNvPr id="20485" name="Text Box 5"/>
          <p:cNvSpPr txBox="1">
            <a:spLocks noChangeArrowheads="1"/>
          </p:cNvSpPr>
          <p:nvPr/>
        </p:nvSpPr>
        <p:spPr bwMode="auto">
          <a:xfrm>
            <a:off x="2501900" y="121443"/>
            <a:ext cx="43719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dirty="0"/>
              <a:t>Types of satellite models</a:t>
            </a:r>
          </a:p>
        </p:txBody>
      </p:sp>
      <p:pic>
        <p:nvPicPr>
          <p:cNvPr id="20487" name="Picture 7" descr="Oscar1"/>
          <p:cNvPicPr>
            <a:picLocks noChangeAspect="1" noChangeArrowheads="1"/>
          </p:cNvPicPr>
          <p:nvPr/>
        </p:nvPicPr>
        <p:blipFill>
          <a:blip r:embed="rId2">
            <a:extLst>
              <a:ext uri="{28A0092B-C50C-407E-A947-70E740481C1C}">
                <a14:useLocalDpi xmlns:a14="http://schemas.microsoft.com/office/drawing/2010/main" val="0"/>
              </a:ext>
            </a:extLst>
          </a:blip>
          <a:srcRect l="23338" t="5411" r="6645" b="56708"/>
          <a:stretch>
            <a:fillRect/>
          </a:stretch>
        </p:blipFill>
        <p:spPr bwMode="auto">
          <a:xfrm>
            <a:off x="381000" y="2469356"/>
            <a:ext cx="36576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Oscar1"/>
          <p:cNvPicPr>
            <a:picLocks noChangeAspect="1" noChangeArrowheads="1"/>
          </p:cNvPicPr>
          <p:nvPr/>
        </p:nvPicPr>
        <p:blipFill>
          <a:blip r:embed="rId2">
            <a:extLst>
              <a:ext uri="{28A0092B-C50C-407E-A947-70E740481C1C}">
                <a14:useLocalDpi xmlns:a14="http://schemas.microsoft.com/office/drawing/2010/main" val="0"/>
              </a:ext>
            </a:extLst>
          </a:blip>
          <a:srcRect t="43292" b="13416"/>
          <a:stretch>
            <a:fillRect/>
          </a:stretch>
        </p:blipFill>
        <p:spPr bwMode="auto">
          <a:xfrm>
            <a:off x="4114800" y="2469356"/>
            <a:ext cx="4495800" cy="2798763"/>
          </a:xfrm>
          <a:prstGeom prst="rect">
            <a:avLst/>
          </a:prstGeom>
          <a:noFill/>
          <a:extLst>
            <a:ext uri="{909E8E84-426E-40dd-AFC4-6F175D3DCCD1}">
              <a14:hiddenFill xmlns:a14="http://schemas.microsoft.com/office/drawing/2010/main">
                <a:solidFill>
                  <a:srgbClr val="FFFFFF"/>
                </a:solidFill>
              </a14:hiddenFill>
            </a:ext>
          </a:extLst>
        </p:spPr>
      </p:pic>
      <p:sp>
        <p:nvSpPr>
          <p:cNvPr id="20489" name="Text Box 9"/>
          <p:cNvSpPr txBox="1">
            <a:spLocks noChangeArrowheads="1"/>
          </p:cNvSpPr>
          <p:nvPr/>
        </p:nvSpPr>
        <p:spPr bwMode="auto">
          <a:xfrm>
            <a:off x="838200" y="2351088"/>
            <a:ext cx="76215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i="1"/>
              <a:t>Ck = surface chlorophyll concentration, II or Pt = depth-integrated production</a:t>
            </a:r>
          </a:p>
        </p:txBody>
      </p:sp>
      <p:sp>
        <p:nvSpPr>
          <p:cNvPr id="20490" name="Text Box 10"/>
          <p:cNvSpPr txBox="1">
            <a:spLocks noChangeArrowheads="1"/>
          </p:cNvSpPr>
          <p:nvPr/>
        </p:nvSpPr>
        <p:spPr bwMode="auto">
          <a:xfrm>
            <a:off x="5257800" y="2849563"/>
            <a:ext cx="17081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b="1"/>
              <a:t>Smith &amp; Baker 1978</a:t>
            </a:r>
          </a:p>
        </p:txBody>
      </p:sp>
      <p:sp>
        <p:nvSpPr>
          <p:cNvPr id="20491" name="Text Box 11"/>
          <p:cNvSpPr txBox="1">
            <a:spLocks noChangeArrowheads="1"/>
          </p:cNvSpPr>
          <p:nvPr/>
        </p:nvSpPr>
        <p:spPr bwMode="auto">
          <a:xfrm>
            <a:off x="1524000" y="4678363"/>
            <a:ext cx="15763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b="1"/>
              <a:t>Eppley et al. 1978</a:t>
            </a:r>
          </a:p>
        </p:txBody>
      </p:sp>
    </p:spTree>
    <p:extLst>
      <p:ext uri="{BB962C8B-B14F-4D97-AF65-F5344CB8AC3E}">
        <p14:creationId xmlns:p14="http://schemas.microsoft.com/office/powerpoint/2010/main" val="1310144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4"/>
          <p:cNvSpPr txBox="1">
            <a:spLocks noChangeArrowheads="1"/>
          </p:cNvSpPr>
          <p:nvPr/>
        </p:nvSpPr>
        <p:spPr bwMode="auto">
          <a:xfrm>
            <a:off x="685800" y="457200"/>
            <a:ext cx="7788275"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b="1"/>
              <a:t>Empirical</a:t>
            </a:r>
            <a:r>
              <a:rPr lang="en-US"/>
              <a:t>:  It works because, the amount of chlorophyll in a volume of water is proportional to the number of phytoplankton cells and the number of photosynthetic reaction centers.  In many ways it provides a good Ockam</a:t>
            </a:r>
            <a:r>
              <a:rPr lang="ja-JP" altLang="en-US">
                <a:latin typeface="Arial"/>
              </a:rPr>
              <a:t>’</a:t>
            </a:r>
            <a:r>
              <a:rPr lang="en-US"/>
              <a:t>s razor for the sophisticated productivity models.</a:t>
            </a:r>
          </a:p>
          <a:p>
            <a:endParaRPr lang="en-US"/>
          </a:p>
        </p:txBody>
      </p:sp>
      <p:sp>
        <p:nvSpPr>
          <p:cNvPr id="21509" name="Text Box 5"/>
          <p:cNvSpPr txBox="1">
            <a:spLocks noChangeArrowheads="1"/>
          </p:cNvSpPr>
          <p:nvPr/>
        </p:nvSpPr>
        <p:spPr bwMode="auto">
          <a:xfrm>
            <a:off x="1981200" y="0"/>
            <a:ext cx="43719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t>Types of satellite models</a:t>
            </a:r>
          </a:p>
        </p:txBody>
      </p:sp>
      <p:sp>
        <p:nvSpPr>
          <p:cNvPr id="21510" name="Text Box 6"/>
          <p:cNvSpPr txBox="1">
            <a:spLocks noChangeArrowheads="1"/>
          </p:cNvSpPr>
          <p:nvPr/>
        </p:nvSpPr>
        <p:spPr bwMode="auto">
          <a:xfrm>
            <a:off x="838200" y="3594100"/>
            <a:ext cx="7635875"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600" dirty="0"/>
              <a:t>Problems:</a:t>
            </a:r>
          </a:p>
          <a:p>
            <a:endParaRPr lang="en-US" sz="1600" dirty="0"/>
          </a:p>
          <a:p>
            <a:r>
              <a:rPr lang="en-US" sz="1600" dirty="0">
                <a:latin typeface="Wingdings" charset="0"/>
              </a:rPr>
              <a:t>l</a:t>
            </a:r>
            <a:r>
              <a:rPr lang="en-US" sz="1600" dirty="0"/>
              <a:t> These relationships assume that the conversion of light energy is constant (not true), that the light harvested for within and between phytoplankton is constant (not true).</a:t>
            </a:r>
          </a:p>
          <a:p>
            <a:endParaRPr lang="en-US" sz="1600" i="1" dirty="0"/>
          </a:p>
          <a:p>
            <a:r>
              <a:rPr lang="en-US" sz="1600" dirty="0">
                <a:latin typeface="Wingdings" charset="0"/>
              </a:rPr>
              <a:t>l</a:t>
            </a:r>
            <a:r>
              <a:rPr lang="en-US" sz="1600" dirty="0"/>
              <a:t> Chlorophyll is a concentration, productivity is a rate which has a time dependent variable.  </a:t>
            </a:r>
          </a:p>
          <a:p>
            <a:endParaRPr lang="en-US" sz="1600" i="1" dirty="0"/>
          </a:p>
          <a:p>
            <a:r>
              <a:rPr lang="en-US" sz="1600" dirty="0">
                <a:latin typeface="Wingdings" charset="0"/>
              </a:rPr>
              <a:t>l</a:t>
            </a:r>
            <a:r>
              <a:rPr lang="en-US" sz="1600" dirty="0"/>
              <a:t> Scales in which to apply the model?</a:t>
            </a:r>
          </a:p>
        </p:txBody>
      </p:sp>
      <p:grpSp>
        <p:nvGrpSpPr>
          <p:cNvPr id="21513" name="Group 9"/>
          <p:cNvGrpSpPr>
            <a:grpSpLocks/>
          </p:cNvGrpSpPr>
          <p:nvPr/>
        </p:nvGrpSpPr>
        <p:grpSpPr bwMode="auto">
          <a:xfrm>
            <a:off x="915988" y="1627188"/>
            <a:ext cx="7694612" cy="1981200"/>
            <a:chOff x="577" y="1248"/>
            <a:chExt cx="4847" cy="1248"/>
          </a:xfrm>
        </p:grpSpPr>
        <p:pic>
          <p:nvPicPr>
            <p:cNvPr id="21511" name="Picture 7" descr="67045-150x6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 y="1248"/>
              <a:ext cx="746" cy="1248"/>
            </a:xfrm>
            <a:prstGeom prst="rect">
              <a:avLst/>
            </a:prstGeom>
            <a:noFill/>
            <a:extLst>
              <a:ext uri="{909E8E84-426E-40dd-AFC4-6F175D3DCCD1}">
                <a14:hiddenFill xmlns:a14="http://schemas.microsoft.com/office/drawing/2010/main">
                  <a:solidFill>
                    <a:srgbClr val="FFFFFF"/>
                  </a:solidFill>
                </a14:hiddenFill>
              </a:ext>
            </a:extLst>
          </p:spPr>
        </p:pic>
        <p:sp>
          <p:nvSpPr>
            <p:cNvPr id="21512" name="Text Box 8"/>
            <p:cNvSpPr txBox="1">
              <a:spLocks noChangeArrowheads="1"/>
            </p:cNvSpPr>
            <p:nvPr/>
          </p:nvSpPr>
          <p:spPr bwMode="auto">
            <a:xfrm>
              <a:off x="1409" y="1528"/>
              <a:ext cx="4015" cy="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400"/>
                <a:t>Applying the razor: Back in early 1990</a:t>
              </a:r>
              <a:r>
                <a:rPr lang="ja-JP" altLang="en-US" sz="1400">
                  <a:latin typeface="Arial"/>
                </a:rPr>
                <a:t>’</a:t>
              </a:r>
              <a:r>
                <a:rPr lang="en-US" sz="1400"/>
                <a:t>s, many sophisticated bio-optical productivity were being developed.  A global comparison of the models at the time indicated that simple correlation models did as well or even sometimes better than more sophisticated and biologically realistic models.  This did not sit well with some in the community.</a:t>
              </a:r>
            </a:p>
          </p:txBody>
        </p:sp>
      </p:grpSp>
      <p:sp>
        <p:nvSpPr>
          <p:cNvPr id="21514" name="Text Box 10"/>
          <p:cNvSpPr txBox="1">
            <a:spLocks noChangeArrowheads="1"/>
          </p:cNvSpPr>
          <p:nvPr/>
        </p:nvSpPr>
        <p:spPr bwMode="auto">
          <a:xfrm>
            <a:off x="3101975" y="3241675"/>
            <a:ext cx="35274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Complexity can add uncertainty</a:t>
            </a:r>
          </a:p>
        </p:txBody>
      </p:sp>
    </p:spTree>
    <p:extLst>
      <p:ext uri="{BB962C8B-B14F-4D97-AF65-F5344CB8AC3E}">
        <p14:creationId xmlns:p14="http://schemas.microsoft.com/office/powerpoint/2010/main" val="1143384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1513"/>
                                        </p:tgtEl>
                                        <p:attrNameLst>
                                          <p:attrName>style.visibility</p:attrName>
                                        </p:attrNameLst>
                                      </p:cBhvr>
                                      <p:to>
                                        <p:strVal val="visible"/>
                                      </p:to>
                                    </p:set>
                                    <p:animEffect transition="in" filter="dissolve">
                                      <p:cBhvr>
                                        <p:cTn id="7" dur="500"/>
                                        <p:tgtEl>
                                          <p:spTgt spid="215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514"/>
                                        </p:tgtEl>
                                        <p:attrNameLst>
                                          <p:attrName>style.visibility</p:attrName>
                                        </p:attrNameLst>
                                      </p:cBhvr>
                                      <p:to>
                                        <p:strVal val="visible"/>
                                      </p:to>
                                    </p:set>
                                    <p:animEffect transition="in" filter="dissolve">
                                      <p:cBhvr>
                                        <p:cTn id="12" dur="500"/>
                                        <p:tgtEl>
                                          <p:spTgt spid="215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dissolve">
                                      <p:cBhvr>
                                        <p:cTn id="17"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p:bldP spid="2151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7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90550"/>
            <a:ext cx="3860800"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285703" name="Group 7"/>
          <p:cNvGrpSpPr>
            <a:grpSpLocks/>
          </p:cNvGrpSpPr>
          <p:nvPr/>
        </p:nvGrpSpPr>
        <p:grpSpPr bwMode="auto">
          <a:xfrm>
            <a:off x="393701" y="5181600"/>
            <a:ext cx="3314700" cy="860425"/>
            <a:chOff x="456" y="3456"/>
            <a:chExt cx="2335" cy="710"/>
          </a:xfrm>
        </p:grpSpPr>
        <p:pic>
          <p:nvPicPr>
            <p:cNvPr id="2857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 y="3456"/>
              <a:ext cx="2311" cy="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85702" name="Rectangle 6"/>
            <p:cNvSpPr>
              <a:spLocks noChangeArrowheads="1"/>
            </p:cNvSpPr>
            <p:nvPr/>
          </p:nvSpPr>
          <p:spPr bwMode="auto">
            <a:xfrm>
              <a:off x="456" y="3468"/>
              <a:ext cx="288" cy="96"/>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85704" name="Text Box 8"/>
          <p:cNvSpPr txBox="1">
            <a:spLocks noChangeArrowheads="1"/>
          </p:cNvSpPr>
          <p:nvPr/>
        </p:nvSpPr>
        <p:spPr bwMode="auto">
          <a:xfrm>
            <a:off x="284163" y="6462713"/>
            <a:ext cx="23463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000" b="1"/>
              <a:t>Platt and Sathyendranath, Science</a:t>
            </a:r>
          </a:p>
        </p:txBody>
      </p:sp>
      <p:sp>
        <p:nvSpPr>
          <p:cNvPr id="285705" name="Text Box 9"/>
          <p:cNvSpPr txBox="1">
            <a:spLocks noChangeArrowheads="1"/>
          </p:cNvSpPr>
          <p:nvPr/>
        </p:nvSpPr>
        <p:spPr bwMode="auto">
          <a:xfrm>
            <a:off x="1127125" y="176213"/>
            <a:ext cx="717391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600"/>
              <a:t>The overcome the errors associated with the depth-dependent variability</a:t>
            </a:r>
          </a:p>
          <a:p>
            <a:pPr algn="ctr"/>
            <a:r>
              <a:rPr lang="en-US" sz="1600"/>
              <a:t>You generate climatalogies and idealized profiles.</a:t>
            </a:r>
          </a:p>
        </p:txBody>
      </p:sp>
      <p:sp>
        <p:nvSpPr>
          <p:cNvPr id="285706" name="Text Box 10"/>
          <p:cNvSpPr txBox="1">
            <a:spLocks noChangeArrowheads="1"/>
          </p:cNvSpPr>
          <p:nvPr/>
        </p:nvSpPr>
        <p:spPr bwMode="auto">
          <a:xfrm>
            <a:off x="4876800" y="1797050"/>
            <a:ext cx="35210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t>Ignoring the vertical behavior can lead to a 30% error</a:t>
            </a:r>
          </a:p>
        </p:txBody>
      </p:sp>
      <p:sp>
        <p:nvSpPr>
          <p:cNvPr id="285707" name="Text Box 11"/>
          <p:cNvSpPr txBox="1">
            <a:spLocks noChangeArrowheads="1"/>
          </p:cNvSpPr>
          <p:nvPr/>
        </p:nvSpPr>
        <p:spPr bwMode="auto">
          <a:xfrm>
            <a:off x="4937125" y="2862263"/>
            <a:ext cx="3521075"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t>Remember the majority of</a:t>
            </a:r>
          </a:p>
          <a:p>
            <a:pPr algn="ctr"/>
            <a:r>
              <a:rPr lang="en-US"/>
              <a:t>phytoplankton biomass is likely light limited, so the importance of the upper water column where light levels are high dominate the integrated productivity estimates.</a:t>
            </a:r>
          </a:p>
        </p:txBody>
      </p:sp>
    </p:spTree>
    <p:extLst>
      <p:ext uri="{BB962C8B-B14F-4D97-AF65-F5344CB8AC3E}">
        <p14:creationId xmlns:p14="http://schemas.microsoft.com/office/powerpoint/2010/main" val="3632772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762000"/>
            <a:ext cx="5780088" cy="538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78534" name="Text Box 6"/>
          <p:cNvSpPr txBox="1">
            <a:spLocks noChangeArrowheads="1"/>
          </p:cNvSpPr>
          <p:nvPr/>
        </p:nvSpPr>
        <p:spPr bwMode="auto">
          <a:xfrm>
            <a:off x="284163" y="6462713"/>
            <a:ext cx="23463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000" b="1"/>
              <a:t>Platt and Sathyendranath, Science</a:t>
            </a:r>
          </a:p>
        </p:txBody>
      </p:sp>
      <p:sp>
        <p:nvSpPr>
          <p:cNvPr id="278535" name="Text Box 7"/>
          <p:cNvSpPr txBox="1">
            <a:spLocks noChangeArrowheads="1"/>
          </p:cNvSpPr>
          <p:nvPr/>
        </p:nvSpPr>
        <p:spPr bwMode="auto">
          <a:xfrm>
            <a:off x="2038350" y="3016250"/>
            <a:ext cx="20764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solidFill>
                  <a:schemeClr val="bg1"/>
                </a:solidFill>
              </a:rPr>
              <a:t>Relative cloud cover</a:t>
            </a:r>
          </a:p>
        </p:txBody>
      </p:sp>
      <p:sp>
        <p:nvSpPr>
          <p:cNvPr id="278536" name="Text Box 8"/>
          <p:cNvSpPr txBox="1">
            <a:spLocks noChangeArrowheads="1"/>
          </p:cNvSpPr>
          <p:nvPr/>
        </p:nvSpPr>
        <p:spPr bwMode="auto">
          <a:xfrm>
            <a:off x="4865688" y="2971800"/>
            <a:ext cx="2449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solidFill>
                  <a:schemeClr val="bg1"/>
                </a:solidFill>
              </a:rPr>
              <a:t>Biogeographic provinces</a:t>
            </a:r>
          </a:p>
        </p:txBody>
      </p:sp>
      <p:sp>
        <p:nvSpPr>
          <p:cNvPr id="278537" name="Text Box 9"/>
          <p:cNvSpPr txBox="1">
            <a:spLocks noChangeArrowheads="1"/>
          </p:cNvSpPr>
          <p:nvPr/>
        </p:nvSpPr>
        <p:spPr bwMode="auto">
          <a:xfrm>
            <a:off x="2057400" y="5683250"/>
            <a:ext cx="22082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solidFill>
                  <a:schemeClr val="bg1"/>
                </a:solidFill>
              </a:rPr>
              <a:t>Monthly weighted chl</a:t>
            </a:r>
          </a:p>
        </p:txBody>
      </p:sp>
      <p:sp>
        <p:nvSpPr>
          <p:cNvPr id="278538" name="Text Box 10"/>
          <p:cNvSpPr txBox="1">
            <a:spLocks noChangeArrowheads="1"/>
          </p:cNvSpPr>
          <p:nvPr/>
        </p:nvSpPr>
        <p:spPr bwMode="auto">
          <a:xfrm>
            <a:off x="4954588" y="5638800"/>
            <a:ext cx="13366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solidFill>
                  <a:schemeClr val="bg1"/>
                </a:solidFill>
              </a:rPr>
              <a:t>productivity</a:t>
            </a:r>
          </a:p>
        </p:txBody>
      </p:sp>
    </p:spTree>
    <p:extLst>
      <p:ext uri="{BB962C8B-B14F-4D97-AF65-F5344CB8AC3E}">
        <p14:creationId xmlns:p14="http://schemas.microsoft.com/office/powerpoint/2010/main" val="2467030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2"/>
          <p:cNvSpPr>
            <a:spLocks noChangeArrowheads="1"/>
          </p:cNvSpPr>
          <p:nvPr/>
        </p:nvSpPr>
        <p:spPr bwMode="auto">
          <a:xfrm>
            <a:off x="7162800" y="4724400"/>
            <a:ext cx="1981200" cy="685800"/>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5" name="Picture 3" descr="481-c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743200"/>
            <a:ext cx="5257800" cy="3476625"/>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4"/>
          <p:cNvSpPr txBox="1">
            <a:spLocks noChangeArrowheads="1"/>
          </p:cNvSpPr>
          <p:nvPr/>
        </p:nvSpPr>
        <p:spPr bwMode="auto">
          <a:xfrm>
            <a:off x="914400" y="1066800"/>
            <a:ext cx="710247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2400">
                <a:latin typeface="Times New Roman" charset="0"/>
              </a:rPr>
              <a:t>The underwater light field is not a collimated beam.    So we define another term(s), the diffuse attenuation coefficient(s), </a:t>
            </a:r>
            <a:r>
              <a:rPr lang="en-US" sz="2400" i="1">
                <a:latin typeface="Times New Roman" charset="0"/>
              </a:rPr>
              <a:t>K</a:t>
            </a:r>
            <a:r>
              <a:rPr lang="en-US" sz="2400">
                <a:latin typeface="Times New Roman" charset="0"/>
              </a:rPr>
              <a:t>, to describe the penetration of light in the sea.  It is closely related to </a:t>
            </a:r>
            <a:r>
              <a:rPr lang="en-US" sz="2400" i="1">
                <a:latin typeface="Times New Roman" charset="0"/>
              </a:rPr>
              <a:t>absorption</a:t>
            </a:r>
            <a:r>
              <a:rPr lang="en-US" sz="2400">
                <a:latin typeface="Times New Roman" charset="0"/>
              </a:rPr>
              <a:t>.</a:t>
            </a:r>
          </a:p>
        </p:txBody>
      </p:sp>
      <p:sp>
        <p:nvSpPr>
          <p:cNvPr id="7" name="Text Box 6"/>
          <p:cNvSpPr txBox="1">
            <a:spLocks noChangeArrowheads="1"/>
          </p:cNvSpPr>
          <p:nvPr/>
        </p:nvSpPr>
        <p:spPr bwMode="auto">
          <a:xfrm>
            <a:off x="7620000" y="5461000"/>
            <a:ext cx="10477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3200">
                <a:latin typeface="Times New Roman" charset="0"/>
              </a:rPr>
              <a:t>~ 1%</a:t>
            </a:r>
          </a:p>
        </p:txBody>
      </p:sp>
      <p:sp>
        <p:nvSpPr>
          <p:cNvPr id="8" name="Line 7"/>
          <p:cNvSpPr>
            <a:spLocks noChangeShapeType="1"/>
          </p:cNvSpPr>
          <p:nvPr/>
        </p:nvSpPr>
        <p:spPr bwMode="auto">
          <a:xfrm flipH="1">
            <a:off x="6858000" y="5791200"/>
            <a:ext cx="685800" cy="0"/>
          </a:xfrm>
          <a:prstGeom prst="line">
            <a:avLst/>
          </a:prstGeom>
          <a:noFill/>
          <a:ln w="5715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 name="Text Box 8"/>
          <p:cNvSpPr txBox="1">
            <a:spLocks noChangeArrowheads="1"/>
          </p:cNvSpPr>
          <p:nvPr/>
        </p:nvSpPr>
        <p:spPr bwMode="auto">
          <a:xfrm>
            <a:off x="1431925" y="247650"/>
            <a:ext cx="48577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3200">
                <a:latin typeface="Times New Roman" charset="0"/>
              </a:rPr>
              <a:t>Optical Properties of the Sea</a:t>
            </a:r>
          </a:p>
        </p:txBody>
      </p:sp>
      <p:graphicFrame>
        <p:nvGraphicFramePr>
          <p:cNvPr id="10" name="Object 9"/>
          <p:cNvGraphicFramePr>
            <a:graphicFrameLocks noChangeAspect="1"/>
          </p:cNvGraphicFramePr>
          <p:nvPr/>
        </p:nvGraphicFramePr>
        <p:xfrm>
          <a:off x="7162800" y="4724400"/>
          <a:ext cx="1981200" cy="515938"/>
        </p:xfrm>
        <a:graphic>
          <a:graphicData uri="http://schemas.openxmlformats.org/presentationml/2006/ole">
            <mc:AlternateContent xmlns:mc="http://schemas.openxmlformats.org/markup-compatibility/2006">
              <mc:Choice xmlns:v="urn:schemas-microsoft-com:vml" Requires="v">
                <p:oleObj spid="_x0000_s1038" name="Equation" r:id="rId4" imgW="1562040" imgH="406080" progId="Equation.3">
                  <p:embed/>
                </p:oleObj>
              </mc:Choice>
              <mc:Fallback>
                <p:oleObj name="Equation" r:id="rId4" imgW="1562040" imgH="4060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4724400"/>
                        <a:ext cx="1981200" cy="5159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1" name="AutoShape 12"/>
          <p:cNvSpPr>
            <a:spLocks noChangeAspect="1" noChangeArrowheads="1" noTextEdit="1"/>
          </p:cNvSpPr>
          <p:nvPr/>
        </p:nvSpPr>
        <p:spPr bwMode="auto">
          <a:xfrm>
            <a:off x="5562600" y="2438400"/>
            <a:ext cx="3276600"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 name="Line 14"/>
          <p:cNvSpPr>
            <a:spLocks noChangeShapeType="1"/>
          </p:cNvSpPr>
          <p:nvPr/>
        </p:nvSpPr>
        <p:spPr bwMode="auto">
          <a:xfrm>
            <a:off x="6389688" y="3003550"/>
            <a:ext cx="2309812" cy="1588"/>
          </a:xfrm>
          <a:prstGeom prst="line">
            <a:avLst/>
          </a:prstGeom>
          <a:noFill/>
          <a:ln w="11113">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15"/>
          <p:cNvSpPr>
            <a:spLocks noChangeShapeType="1"/>
          </p:cNvSpPr>
          <p:nvPr/>
        </p:nvSpPr>
        <p:spPr bwMode="auto">
          <a:xfrm flipV="1">
            <a:off x="6621463" y="3003550"/>
            <a:ext cx="1587" cy="49213"/>
          </a:xfrm>
          <a:prstGeom prst="line">
            <a:avLst/>
          </a:prstGeom>
          <a:noFill/>
          <a:ln w="11113">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16"/>
          <p:cNvSpPr>
            <a:spLocks noChangeShapeType="1"/>
          </p:cNvSpPr>
          <p:nvPr/>
        </p:nvSpPr>
        <p:spPr bwMode="auto">
          <a:xfrm flipV="1">
            <a:off x="7081838" y="3003550"/>
            <a:ext cx="1587" cy="49213"/>
          </a:xfrm>
          <a:prstGeom prst="line">
            <a:avLst/>
          </a:prstGeom>
          <a:noFill/>
          <a:ln w="11113">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17"/>
          <p:cNvSpPr>
            <a:spLocks noChangeShapeType="1"/>
          </p:cNvSpPr>
          <p:nvPr/>
        </p:nvSpPr>
        <p:spPr bwMode="auto">
          <a:xfrm flipV="1">
            <a:off x="7543800" y="3003550"/>
            <a:ext cx="1588" cy="49213"/>
          </a:xfrm>
          <a:prstGeom prst="line">
            <a:avLst/>
          </a:prstGeom>
          <a:noFill/>
          <a:ln w="11113">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18"/>
          <p:cNvSpPr>
            <a:spLocks noChangeShapeType="1"/>
          </p:cNvSpPr>
          <p:nvPr/>
        </p:nvSpPr>
        <p:spPr bwMode="auto">
          <a:xfrm flipV="1">
            <a:off x="8005763" y="3003550"/>
            <a:ext cx="1587" cy="49213"/>
          </a:xfrm>
          <a:prstGeom prst="line">
            <a:avLst/>
          </a:prstGeom>
          <a:noFill/>
          <a:ln w="11113">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19"/>
          <p:cNvSpPr>
            <a:spLocks noChangeShapeType="1"/>
          </p:cNvSpPr>
          <p:nvPr/>
        </p:nvSpPr>
        <p:spPr bwMode="auto">
          <a:xfrm flipV="1">
            <a:off x="8467725" y="3003550"/>
            <a:ext cx="1588" cy="49213"/>
          </a:xfrm>
          <a:prstGeom prst="line">
            <a:avLst/>
          </a:prstGeom>
          <a:noFill/>
          <a:ln w="11113">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20"/>
          <p:cNvSpPr>
            <a:spLocks noChangeShapeType="1"/>
          </p:cNvSpPr>
          <p:nvPr/>
        </p:nvSpPr>
        <p:spPr bwMode="auto">
          <a:xfrm flipV="1">
            <a:off x="6389688" y="3003550"/>
            <a:ext cx="1587" cy="100013"/>
          </a:xfrm>
          <a:prstGeom prst="line">
            <a:avLst/>
          </a:prstGeom>
          <a:noFill/>
          <a:ln w="11113">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21"/>
          <p:cNvSpPr>
            <a:spLocks noChangeShapeType="1"/>
          </p:cNvSpPr>
          <p:nvPr/>
        </p:nvSpPr>
        <p:spPr bwMode="auto">
          <a:xfrm flipV="1">
            <a:off x="6851650" y="3003550"/>
            <a:ext cx="1588" cy="100013"/>
          </a:xfrm>
          <a:prstGeom prst="line">
            <a:avLst/>
          </a:prstGeom>
          <a:noFill/>
          <a:ln w="11113">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Line 22"/>
          <p:cNvSpPr>
            <a:spLocks noChangeShapeType="1"/>
          </p:cNvSpPr>
          <p:nvPr/>
        </p:nvSpPr>
        <p:spPr bwMode="auto">
          <a:xfrm flipV="1">
            <a:off x="7313613" y="3003550"/>
            <a:ext cx="1587" cy="100013"/>
          </a:xfrm>
          <a:prstGeom prst="line">
            <a:avLst/>
          </a:prstGeom>
          <a:noFill/>
          <a:ln w="11113">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Line 23"/>
          <p:cNvSpPr>
            <a:spLocks noChangeShapeType="1"/>
          </p:cNvSpPr>
          <p:nvPr/>
        </p:nvSpPr>
        <p:spPr bwMode="auto">
          <a:xfrm flipV="1">
            <a:off x="7775575" y="3003550"/>
            <a:ext cx="1588" cy="100013"/>
          </a:xfrm>
          <a:prstGeom prst="line">
            <a:avLst/>
          </a:prstGeom>
          <a:noFill/>
          <a:ln w="11113">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24"/>
          <p:cNvSpPr>
            <a:spLocks noChangeShapeType="1"/>
          </p:cNvSpPr>
          <p:nvPr/>
        </p:nvSpPr>
        <p:spPr bwMode="auto">
          <a:xfrm flipV="1">
            <a:off x="8237538" y="3003550"/>
            <a:ext cx="1587" cy="100013"/>
          </a:xfrm>
          <a:prstGeom prst="line">
            <a:avLst/>
          </a:prstGeom>
          <a:noFill/>
          <a:ln w="11113">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Line 25"/>
          <p:cNvSpPr>
            <a:spLocks noChangeShapeType="1"/>
          </p:cNvSpPr>
          <p:nvPr/>
        </p:nvSpPr>
        <p:spPr bwMode="auto">
          <a:xfrm flipV="1">
            <a:off x="8699500" y="3003550"/>
            <a:ext cx="1588" cy="100013"/>
          </a:xfrm>
          <a:prstGeom prst="line">
            <a:avLst/>
          </a:prstGeom>
          <a:noFill/>
          <a:ln w="11113">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Rectangle 26"/>
          <p:cNvSpPr>
            <a:spLocks noChangeArrowheads="1"/>
          </p:cNvSpPr>
          <p:nvPr/>
        </p:nvSpPr>
        <p:spPr bwMode="auto">
          <a:xfrm>
            <a:off x="6249988" y="2751138"/>
            <a:ext cx="3952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latin typeface="News Gothic MT" charset="0"/>
              </a:rPr>
              <a:t>0.00</a:t>
            </a:r>
            <a:endParaRPr lang="en-US"/>
          </a:p>
        </p:txBody>
      </p:sp>
      <p:sp>
        <p:nvSpPr>
          <p:cNvPr id="25" name="Rectangle 27"/>
          <p:cNvSpPr>
            <a:spLocks noChangeArrowheads="1"/>
          </p:cNvSpPr>
          <p:nvPr/>
        </p:nvSpPr>
        <p:spPr bwMode="auto">
          <a:xfrm>
            <a:off x="6711950" y="2751138"/>
            <a:ext cx="3952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latin typeface="News Gothic MT" charset="0"/>
              </a:rPr>
              <a:t>0.20</a:t>
            </a:r>
            <a:endParaRPr lang="en-US"/>
          </a:p>
        </p:txBody>
      </p:sp>
      <p:sp>
        <p:nvSpPr>
          <p:cNvPr id="26" name="Rectangle 28"/>
          <p:cNvSpPr>
            <a:spLocks noChangeArrowheads="1"/>
          </p:cNvSpPr>
          <p:nvPr/>
        </p:nvSpPr>
        <p:spPr bwMode="auto">
          <a:xfrm>
            <a:off x="7172325" y="2751138"/>
            <a:ext cx="3952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latin typeface="News Gothic MT" charset="0"/>
              </a:rPr>
              <a:t>0.40</a:t>
            </a:r>
            <a:endParaRPr lang="en-US"/>
          </a:p>
        </p:txBody>
      </p:sp>
      <p:sp>
        <p:nvSpPr>
          <p:cNvPr id="27" name="Rectangle 29"/>
          <p:cNvSpPr>
            <a:spLocks noChangeArrowheads="1"/>
          </p:cNvSpPr>
          <p:nvPr/>
        </p:nvSpPr>
        <p:spPr bwMode="auto">
          <a:xfrm>
            <a:off x="7634288" y="2751138"/>
            <a:ext cx="3952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latin typeface="News Gothic MT" charset="0"/>
              </a:rPr>
              <a:t>0.60</a:t>
            </a:r>
            <a:endParaRPr lang="en-US"/>
          </a:p>
        </p:txBody>
      </p:sp>
      <p:sp>
        <p:nvSpPr>
          <p:cNvPr id="28" name="Rectangle 30"/>
          <p:cNvSpPr>
            <a:spLocks noChangeArrowheads="1"/>
          </p:cNvSpPr>
          <p:nvPr/>
        </p:nvSpPr>
        <p:spPr bwMode="auto">
          <a:xfrm>
            <a:off x="8096250" y="2751138"/>
            <a:ext cx="3952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latin typeface="News Gothic MT" charset="0"/>
              </a:rPr>
              <a:t>0.80</a:t>
            </a:r>
            <a:endParaRPr lang="en-US"/>
          </a:p>
        </p:txBody>
      </p:sp>
      <p:sp>
        <p:nvSpPr>
          <p:cNvPr id="29" name="Rectangle 31"/>
          <p:cNvSpPr>
            <a:spLocks noChangeArrowheads="1"/>
          </p:cNvSpPr>
          <p:nvPr/>
        </p:nvSpPr>
        <p:spPr bwMode="auto">
          <a:xfrm>
            <a:off x="8558213" y="2751138"/>
            <a:ext cx="3952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latin typeface="News Gothic MT" charset="0"/>
              </a:rPr>
              <a:t>1.00</a:t>
            </a:r>
            <a:endParaRPr lang="en-US"/>
          </a:p>
        </p:txBody>
      </p:sp>
      <p:sp>
        <p:nvSpPr>
          <p:cNvPr id="30" name="Rectangle 32"/>
          <p:cNvSpPr>
            <a:spLocks noChangeArrowheads="1"/>
          </p:cNvSpPr>
          <p:nvPr/>
        </p:nvSpPr>
        <p:spPr bwMode="auto">
          <a:xfrm>
            <a:off x="7204075" y="2438400"/>
            <a:ext cx="9620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a:solidFill>
                  <a:srgbClr val="FFFFFF"/>
                </a:solidFill>
                <a:latin typeface="News Gothic MT" charset="0"/>
              </a:rPr>
              <a:t>Irradiance</a:t>
            </a:r>
            <a:endParaRPr lang="en-US"/>
          </a:p>
        </p:txBody>
      </p:sp>
      <p:sp>
        <p:nvSpPr>
          <p:cNvPr id="31" name="Line 33"/>
          <p:cNvSpPr>
            <a:spLocks noChangeShapeType="1"/>
          </p:cNvSpPr>
          <p:nvPr/>
        </p:nvSpPr>
        <p:spPr bwMode="auto">
          <a:xfrm>
            <a:off x="6386513" y="2997200"/>
            <a:ext cx="1587" cy="3011488"/>
          </a:xfrm>
          <a:prstGeom prst="line">
            <a:avLst/>
          </a:prstGeom>
          <a:noFill/>
          <a:ln w="11113">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34"/>
          <p:cNvSpPr>
            <a:spLocks noChangeShapeType="1"/>
          </p:cNvSpPr>
          <p:nvPr/>
        </p:nvSpPr>
        <p:spPr bwMode="auto">
          <a:xfrm flipH="1">
            <a:off x="6346825" y="3298825"/>
            <a:ext cx="39688" cy="1588"/>
          </a:xfrm>
          <a:prstGeom prst="line">
            <a:avLst/>
          </a:prstGeom>
          <a:noFill/>
          <a:ln w="11113">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 name="Line 35"/>
          <p:cNvSpPr>
            <a:spLocks noChangeShapeType="1"/>
          </p:cNvSpPr>
          <p:nvPr/>
        </p:nvSpPr>
        <p:spPr bwMode="auto">
          <a:xfrm flipH="1">
            <a:off x="6346825" y="3900488"/>
            <a:ext cx="39688" cy="1587"/>
          </a:xfrm>
          <a:prstGeom prst="line">
            <a:avLst/>
          </a:prstGeom>
          <a:noFill/>
          <a:ln w="11113">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 name="Line 36"/>
          <p:cNvSpPr>
            <a:spLocks noChangeShapeType="1"/>
          </p:cNvSpPr>
          <p:nvPr/>
        </p:nvSpPr>
        <p:spPr bwMode="auto">
          <a:xfrm flipH="1">
            <a:off x="6346825" y="4503738"/>
            <a:ext cx="39688" cy="1587"/>
          </a:xfrm>
          <a:prstGeom prst="line">
            <a:avLst/>
          </a:prstGeom>
          <a:noFill/>
          <a:ln w="11113">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 name="Line 37"/>
          <p:cNvSpPr>
            <a:spLocks noChangeShapeType="1"/>
          </p:cNvSpPr>
          <p:nvPr/>
        </p:nvSpPr>
        <p:spPr bwMode="auto">
          <a:xfrm flipH="1">
            <a:off x="6346825" y="5105400"/>
            <a:ext cx="39688" cy="1588"/>
          </a:xfrm>
          <a:prstGeom prst="line">
            <a:avLst/>
          </a:prstGeom>
          <a:noFill/>
          <a:ln w="11113">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Line 38"/>
          <p:cNvSpPr>
            <a:spLocks noChangeShapeType="1"/>
          </p:cNvSpPr>
          <p:nvPr/>
        </p:nvSpPr>
        <p:spPr bwMode="auto">
          <a:xfrm flipH="1">
            <a:off x="6346825" y="5707063"/>
            <a:ext cx="39688" cy="1587"/>
          </a:xfrm>
          <a:prstGeom prst="line">
            <a:avLst/>
          </a:prstGeom>
          <a:noFill/>
          <a:ln w="11113">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 name="Line 39"/>
          <p:cNvSpPr>
            <a:spLocks noChangeShapeType="1"/>
          </p:cNvSpPr>
          <p:nvPr/>
        </p:nvSpPr>
        <p:spPr bwMode="auto">
          <a:xfrm flipH="1">
            <a:off x="6308725" y="2997200"/>
            <a:ext cx="77788" cy="1588"/>
          </a:xfrm>
          <a:prstGeom prst="line">
            <a:avLst/>
          </a:prstGeom>
          <a:noFill/>
          <a:ln w="11113">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40"/>
          <p:cNvSpPr>
            <a:spLocks noChangeShapeType="1"/>
          </p:cNvSpPr>
          <p:nvPr/>
        </p:nvSpPr>
        <p:spPr bwMode="auto">
          <a:xfrm flipH="1">
            <a:off x="6308725" y="3600450"/>
            <a:ext cx="77788" cy="1588"/>
          </a:xfrm>
          <a:prstGeom prst="line">
            <a:avLst/>
          </a:prstGeom>
          <a:noFill/>
          <a:ln w="11113">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Line 41"/>
          <p:cNvSpPr>
            <a:spLocks noChangeShapeType="1"/>
          </p:cNvSpPr>
          <p:nvPr/>
        </p:nvSpPr>
        <p:spPr bwMode="auto">
          <a:xfrm flipH="1">
            <a:off x="6308725" y="4202113"/>
            <a:ext cx="77788" cy="1587"/>
          </a:xfrm>
          <a:prstGeom prst="line">
            <a:avLst/>
          </a:prstGeom>
          <a:noFill/>
          <a:ln w="11113">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Line 42"/>
          <p:cNvSpPr>
            <a:spLocks noChangeShapeType="1"/>
          </p:cNvSpPr>
          <p:nvPr/>
        </p:nvSpPr>
        <p:spPr bwMode="auto">
          <a:xfrm flipH="1">
            <a:off x="6308725" y="4803775"/>
            <a:ext cx="77788" cy="1588"/>
          </a:xfrm>
          <a:prstGeom prst="line">
            <a:avLst/>
          </a:prstGeom>
          <a:noFill/>
          <a:ln w="11113">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43"/>
          <p:cNvSpPr>
            <a:spLocks noChangeShapeType="1"/>
          </p:cNvSpPr>
          <p:nvPr/>
        </p:nvSpPr>
        <p:spPr bwMode="auto">
          <a:xfrm flipH="1">
            <a:off x="6308725" y="5407025"/>
            <a:ext cx="77788" cy="1588"/>
          </a:xfrm>
          <a:prstGeom prst="line">
            <a:avLst/>
          </a:prstGeom>
          <a:noFill/>
          <a:ln w="11113">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Line 44"/>
          <p:cNvSpPr>
            <a:spLocks noChangeShapeType="1"/>
          </p:cNvSpPr>
          <p:nvPr/>
        </p:nvSpPr>
        <p:spPr bwMode="auto">
          <a:xfrm flipH="1">
            <a:off x="6308725" y="6008688"/>
            <a:ext cx="77788" cy="1587"/>
          </a:xfrm>
          <a:prstGeom prst="line">
            <a:avLst/>
          </a:prstGeom>
          <a:noFill/>
          <a:ln w="11113">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 name="Rectangle 45"/>
          <p:cNvSpPr>
            <a:spLocks noChangeArrowheads="1"/>
          </p:cNvSpPr>
          <p:nvPr/>
        </p:nvSpPr>
        <p:spPr bwMode="auto">
          <a:xfrm>
            <a:off x="5856288" y="2897188"/>
            <a:ext cx="3952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latin typeface="News Gothic MT" charset="0"/>
              </a:rPr>
              <a:t>0.00</a:t>
            </a:r>
            <a:endParaRPr lang="en-US"/>
          </a:p>
        </p:txBody>
      </p:sp>
      <p:sp>
        <p:nvSpPr>
          <p:cNvPr id="44" name="Rectangle 46"/>
          <p:cNvSpPr>
            <a:spLocks noChangeArrowheads="1"/>
          </p:cNvSpPr>
          <p:nvPr/>
        </p:nvSpPr>
        <p:spPr bwMode="auto">
          <a:xfrm>
            <a:off x="5776913" y="3498850"/>
            <a:ext cx="508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latin typeface="News Gothic MT" charset="0"/>
              </a:rPr>
              <a:t>20.00</a:t>
            </a:r>
            <a:endParaRPr lang="en-US"/>
          </a:p>
        </p:txBody>
      </p:sp>
      <p:sp>
        <p:nvSpPr>
          <p:cNvPr id="45" name="Rectangle 47"/>
          <p:cNvSpPr>
            <a:spLocks noChangeArrowheads="1"/>
          </p:cNvSpPr>
          <p:nvPr/>
        </p:nvSpPr>
        <p:spPr bwMode="auto">
          <a:xfrm>
            <a:off x="5776913" y="4100513"/>
            <a:ext cx="508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latin typeface="News Gothic MT" charset="0"/>
              </a:rPr>
              <a:t>40.00</a:t>
            </a:r>
            <a:endParaRPr lang="en-US"/>
          </a:p>
        </p:txBody>
      </p:sp>
      <p:sp>
        <p:nvSpPr>
          <p:cNvPr id="46" name="Rectangle 48"/>
          <p:cNvSpPr>
            <a:spLocks noChangeArrowheads="1"/>
          </p:cNvSpPr>
          <p:nvPr/>
        </p:nvSpPr>
        <p:spPr bwMode="auto">
          <a:xfrm>
            <a:off x="5776913" y="4703763"/>
            <a:ext cx="508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latin typeface="News Gothic MT" charset="0"/>
              </a:rPr>
              <a:t>60.00</a:t>
            </a:r>
            <a:endParaRPr lang="en-US"/>
          </a:p>
        </p:txBody>
      </p:sp>
      <p:sp>
        <p:nvSpPr>
          <p:cNvPr id="47" name="Rectangle 49"/>
          <p:cNvSpPr>
            <a:spLocks noChangeArrowheads="1"/>
          </p:cNvSpPr>
          <p:nvPr/>
        </p:nvSpPr>
        <p:spPr bwMode="auto">
          <a:xfrm>
            <a:off x="5776913" y="5305425"/>
            <a:ext cx="508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latin typeface="News Gothic MT" charset="0"/>
              </a:rPr>
              <a:t>80.00</a:t>
            </a:r>
            <a:endParaRPr lang="en-US"/>
          </a:p>
        </p:txBody>
      </p:sp>
      <p:sp>
        <p:nvSpPr>
          <p:cNvPr id="48" name="Rectangle 50"/>
          <p:cNvSpPr>
            <a:spLocks noChangeArrowheads="1"/>
          </p:cNvSpPr>
          <p:nvPr/>
        </p:nvSpPr>
        <p:spPr bwMode="auto">
          <a:xfrm>
            <a:off x="5829300" y="5907088"/>
            <a:ext cx="620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FFFFFF"/>
                </a:solidFill>
                <a:latin typeface="News Gothic MT" charset="0"/>
              </a:rPr>
              <a:t>100.00</a:t>
            </a:r>
            <a:endParaRPr lang="en-US"/>
          </a:p>
        </p:txBody>
      </p:sp>
      <p:sp>
        <p:nvSpPr>
          <p:cNvPr id="49" name="Rectangle 51"/>
          <p:cNvSpPr>
            <a:spLocks noChangeArrowheads="1"/>
          </p:cNvSpPr>
          <p:nvPr/>
        </p:nvSpPr>
        <p:spPr bwMode="auto">
          <a:xfrm rot="16200000">
            <a:off x="5615781" y="4737895"/>
            <a:ext cx="15557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a:solidFill>
                  <a:srgbClr val="FFFFFF"/>
                </a:solidFill>
                <a:latin typeface="News Gothic MT" charset="0"/>
              </a:rPr>
              <a:t>D</a:t>
            </a:r>
            <a:endParaRPr lang="en-US"/>
          </a:p>
        </p:txBody>
      </p:sp>
      <p:sp>
        <p:nvSpPr>
          <p:cNvPr id="50" name="Rectangle 52"/>
          <p:cNvSpPr>
            <a:spLocks noChangeArrowheads="1"/>
          </p:cNvSpPr>
          <p:nvPr/>
        </p:nvSpPr>
        <p:spPr bwMode="auto">
          <a:xfrm rot="16200000">
            <a:off x="5633244" y="4620419"/>
            <a:ext cx="1206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a:solidFill>
                  <a:srgbClr val="FFFFFF"/>
                </a:solidFill>
                <a:latin typeface="News Gothic MT" charset="0"/>
              </a:rPr>
              <a:t>e</a:t>
            </a:r>
            <a:endParaRPr lang="en-US"/>
          </a:p>
        </p:txBody>
      </p:sp>
      <p:sp>
        <p:nvSpPr>
          <p:cNvPr id="51" name="Rectangle 53"/>
          <p:cNvSpPr>
            <a:spLocks noChangeArrowheads="1"/>
          </p:cNvSpPr>
          <p:nvPr/>
        </p:nvSpPr>
        <p:spPr bwMode="auto">
          <a:xfrm rot="16200000">
            <a:off x="5633244" y="4521994"/>
            <a:ext cx="1206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a:solidFill>
                  <a:srgbClr val="FFFFFF"/>
                </a:solidFill>
                <a:latin typeface="News Gothic MT" charset="0"/>
              </a:rPr>
              <a:t>p</a:t>
            </a:r>
            <a:endParaRPr lang="en-US"/>
          </a:p>
        </p:txBody>
      </p:sp>
      <p:sp>
        <p:nvSpPr>
          <p:cNvPr id="52" name="Rectangle 54"/>
          <p:cNvSpPr>
            <a:spLocks noChangeArrowheads="1"/>
          </p:cNvSpPr>
          <p:nvPr/>
        </p:nvSpPr>
        <p:spPr bwMode="auto">
          <a:xfrm rot="16200000">
            <a:off x="5663406" y="4436270"/>
            <a:ext cx="6032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a:solidFill>
                  <a:srgbClr val="FFFFFF"/>
                </a:solidFill>
                <a:latin typeface="News Gothic MT" charset="0"/>
              </a:rPr>
              <a:t>t</a:t>
            </a:r>
            <a:endParaRPr lang="en-US"/>
          </a:p>
        </p:txBody>
      </p:sp>
      <p:sp>
        <p:nvSpPr>
          <p:cNvPr id="53" name="Rectangle 55"/>
          <p:cNvSpPr>
            <a:spLocks noChangeArrowheads="1"/>
          </p:cNvSpPr>
          <p:nvPr/>
        </p:nvSpPr>
        <p:spPr bwMode="auto">
          <a:xfrm rot="16200000">
            <a:off x="5633244" y="4341019"/>
            <a:ext cx="1206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a:solidFill>
                  <a:srgbClr val="FFFFFF"/>
                </a:solidFill>
                <a:latin typeface="News Gothic MT" charset="0"/>
              </a:rPr>
              <a:t>h</a:t>
            </a:r>
            <a:endParaRPr lang="en-US"/>
          </a:p>
        </p:txBody>
      </p:sp>
      <p:sp>
        <p:nvSpPr>
          <p:cNvPr id="54" name="Rectangle 56"/>
          <p:cNvSpPr>
            <a:spLocks noChangeArrowheads="1"/>
          </p:cNvSpPr>
          <p:nvPr/>
        </p:nvSpPr>
        <p:spPr bwMode="auto">
          <a:xfrm rot="16200000">
            <a:off x="5663406" y="4260057"/>
            <a:ext cx="6032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a:solidFill>
                  <a:srgbClr val="FFFFFF"/>
                </a:solidFill>
                <a:latin typeface="News Gothic MT" charset="0"/>
              </a:rPr>
              <a:t> </a:t>
            </a:r>
            <a:endParaRPr lang="en-US"/>
          </a:p>
        </p:txBody>
      </p:sp>
      <p:sp>
        <p:nvSpPr>
          <p:cNvPr id="55" name="Rectangle 57"/>
          <p:cNvSpPr>
            <a:spLocks noChangeArrowheads="1"/>
          </p:cNvSpPr>
          <p:nvPr/>
        </p:nvSpPr>
        <p:spPr bwMode="auto">
          <a:xfrm rot="16200000">
            <a:off x="5657850" y="4198938"/>
            <a:ext cx="71438"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a:solidFill>
                  <a:srgbClr val="FFFFFF"/>
                </a:solidFill>
                <a:latin typeface="News Gothic MT" charset="0"/>
              </a:rPr>
              <a:t>(</a:t>
            </a:r>
            <a:endParaRPr lang="en-US"/>
          </a:p>
        </p:txBody>
      </p:sp>
      <p:sp>
        <p:nvSpPr>
          <p:cNvPr id="56" name="Rectangle 58"/>
          <p:cNvSpPr>
            <a:spLocks noChangeArrowheads="1"/>
          </p:cNvSpPr>
          <p:nvPr/>
        </p:nvSpPr>
        <p:spPr bwMode="auto">
          <a:xfrm rot="16200000">
            <a:off x="5603875" y="4076701"/>
            <a:ext cx="179387"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a:solidFill>
                  <a:srgbClr val="FFFFFF"/>
                </a:solidFill>
                <a:latin typeface="News Gothic MT" charset="0"/>
              </a:rPr>
              <a:t>m</a:t>
            </a:r>
            <a:endParaRPr lang="en-US"/>
          </a:p>
        </p:txBody>
      </p:sp>
      <p:sp>
        <p:nvSpPr>
          <p:cNvPr id="57" name="Rectangle 59"/>
          <p:cNvSpPr>
            <a:spLocks noChangeArrowheads="1"/>
          </p:cNvSpPr>
          <p:nvPr/>
        </p:nvSpPr>
        <p:spPr bwMode="auto">
          <a:xfrm rot="16200000">
            <a:off x="5657850" y="3957638"/>
            <a:ext cx="71438"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a:solidFill>
                  <a:srgbClr val="FFFFFF"/>
                </a:solidFill>
                <a:latin typeface="News Gothic MT" charset="0"/>
              </a:rPr>
              <a:t>)</a:t>
            </a:r>
            <a:endParaRPr lang="en-US"/>
          </a:p>
        </p:txBody>
      </p:sp>
      <p:sp>
        <p:nvSpPr>
          <p:cNvPr id="58" name="Freeform 60"/>
          <p:cNvSpPr>
            <a:spLocks/>
          </p:cNvSpPr>
          <p:nvPr/>
        </p:nvSpPr>
        <p:spPr bwMode="auto">
          <a:xfrm>
            <a:off x="6708775" y="2997200"/>
            <a:ext cx="1990725" cy="2981325"/>
          </a:xfrm>
          <a:custGeom>
            <a:avLst/>
            <a:gdLst>
              <a:gd name="T0" fmla="*/ 6123 w 6268"/>
              <a:gd name="T1" fmla="*/ 76 h 7511"/>
              <a:gd name="T2" fmla="*/ 5843 w 6268"/>
              <a:gd name="T3" fmla="*/ 227 h 7511"/>
              <a:gd name="T4" fmla="*/ 5576 w 6268"/>
              <a:gd name="T5" fmla="*/ 379 h 7511"/>
              <a:gd name="T6" fmla="*/ 5317 w 6268"/>
              <a:gd name="T7" fmla="*/ 531 h 7511"/>
              <a:gd name="T8" fmla="*/ 5069 w 6268"/>
              <a:gd name="T9" fmla="*/ 683 h 7511"/>
              <a:gd name="T10" fmla="*/ 4831 w 6268"/>
              <a:gd name="T11" fmla="*/ 834 h 7511"/>
              <a:gd name="T12" fmla="*/ 4602 w 6268"/>
              <a:gd name="T13" fmla="*/ 986 h 7511"/>
              <a:gd name="T14" fmla="*/ 4382 w 6268"/>
              <a:gd name="T15" fmla="*/ 1138 h 7511"/>
              <a:gd name="T16" fmla="*/ 4171 w 6268"/>
              <a:gd name="T17" fmla="*/ 1290 h 7511"/>
              <a:gd name="T18" fmla="*/ 3969 w 6268"/>
              <a:gd name="T19" fmla="*/ 1441 h 7511"/>
              <a:gd name="T20" fmla="*/ 3773 w 6268"/>
              <a:gd name="T21" fmla="*/ 1593 h 7511"/>
              <a:gd name="T22" fmla="*/ 3586 w 6268"/>
              <a:gd name="T23" fmla="*/ 1745 h 7511"/>
              <a:gd name="T24" fmla="*/ 3406 w 6268"/>
              <a:gd name="T25" fmla="*/ 1897 h 7511"/>
              <a:gd name="T26" fmla="*/ 3233 w 6268"/>
              <a:gd name="T27" fmla="*/ 2048 h 7511"/>
              <a:gd name="T28" fmla="*/ 3067 w 6268"/>
              <a:gd name="T29" fmla="*/ 2200 h 7511"/>
              <a:gd name="T30" fmla="*/ 2907 w 6268"/>
              <a:gd name="T31" fmla="*/ 2352 h 7511"/>
              <a:gd name="T32" fmla="*/ 2754 w 6268"/>
              <a:gd name="T33" fmla="*/ 2503 h 7511"/>
              <a:gd name="T34" fmla="*/ 2606 w 6268"/>
              <a:gd name="T35" fmla="*/ 2655 h 7511"/>
              <a:gd name="T36" fmla="*/ 2464 w 6268"/>
              <a:gd name="T37" fmla="*/ 2807 h 7511"/>
              <a:gd name="T38" fmla="*/ 2329 w 6268"/>
              <a:gd name="T39" fmla="*/ 2959 h 7511"/>
              <a:gd name="T40" fmla="*/ 2199 w 6268"/>
              <a:gd name="T41" fmla="*/ 3110 h 7511"/>
              <a:gd name="T42" fmla="*/ 2073 w 6268"/>
              <a:gd name="T43" fmla="*/ 3262 h 7511"/>
              <a:gd name="T44" fmla="*/ 1953 w 6268"/>
              <a:gd name="T45" fmla="*/ 3414 h 7511"/>
              <a:gd name="T46" fmla="*/ 1837 w 6268"/>
              <a:gd name="T47" fmla="*/ 3566 h 7511"/>
              <a:gd name="T48" fmla="*/ 1725 w 6268"/>
              <a:gd name="T49" fmla="*/ 3717 h 7511"/>
              <a:gd name="T50" fmla="*/ 1618 w 6268"/>
              <a:gd name="T51" fmla="*/ 3869 h 7511"/>
              <a:gd name="T52" fmla="*/ 1515 w 6268"/>
              <a:gd name="T53" fmla="*/ 4021 h 7511"/>
              <a:gd name="T54" fmla="*/ 1417 w 6268"/>
              <a:gd name="T55" fmla="*/ 4173 h 7511"/>
              <a:gd name="T56" fmla="*/ 1322 w 6268"/>
              <a:gd name="T57" fmla="*/ 4324 h 7511"/>
              <a:gd name="T58" fmla="*/ 1231 w 6268"/>
              <a:gd name="T59" fmla="*/ 4476 h 7511"/>
              <a:gd name="T60" fmla="*/ 1143 w 6268"/>
              <a:gd name="T61" fmla="*/ 4628 h 7511"/>
              <a:gd name="T62" fmla="*/ 1059 w 6268"/>
              <a:gd name="T63" fmla="*/ 4779 h 7511"/>
              <a:gd name="T64" fmla="*/ 979 w 6268"/>
              <a:gd name="T65" fmla="*/ 4931 h 7511"/>
              <a:gd name="T66" fmla="*/ 901 w 6268"/>
              <a:gd name="T67" fmla="*/ 5083 h 7511"/>
              <a:gd name="T68" fmla="*/ 826 w 6268"/>
              <a:gd name="T69" fmla="*/ 5235 h 7511"/>
              <a:gd name="T70" fmla="*/ 754 w 6268"/>
              <a:gd name="T71" fmla="*/ 5386 h 7511"/>
              <a:gd name="T72" fmla="*/ 685 w 6268"/>
              <a:gd name="T73" fmla="*/ 5538 h 7511"/>
              <a:gd name="T74" fmla="*/ 619 w 6268"/>
              <a:gd name="T75" fmla="*/ 5690 h 7511"/>
              <a:gd name="T76" fmla="*/ 556 w 6268"/>
              <a:gd name="T77" fmla="*/ 5842 h 7511"/>
              <a:gd name="T78" fmla="*/ 494 w 6268"/>
              <a:gd name="T79" fmla="*/ 5993 h 7511"/>
              <a:gd name="T80" fmla="*/ 436 w 6268"/>
              <a:gd name="T81" fmla="*/ 6145 h 7511"/>
              <a:gd name="T82" fmla="*/ 379 w 6268"/>
              <a:gd name="T83" fmla="*/ 6297 h 7511"/>
              <a:gd name="T84" fmla="*/ 325 w 6268"/>
              <a:gd name="T85" fmla="*/ 6449 h 7511"/>
              <a:gd name="T86" fmla="*/ 273 w 6268"/>
              <a:gd name="T87" fmla="*/ 6600 h 7511"/>
              <a:gd name="T88" fmla="*/ 222 w 6268"/>
              <a:gd name="T89" fmla="*/ 6752 h 7511"/>
              <a:gd name="T90" fmla="*/ 175 w 6268"/>
              <a:gd name="T91" fmla="*/ 6904 h 7511"/>
              <a:gd name="T92" fmla="*/ 129 w 6268"/>
              <a:gd name="T93" fmla="*/ 7056 h 7511"/>
              <a:gd name="T94" fmla="*/ 84 w 6268"/>
              <a:gd name="T95" fmla="*/ 7207 h 7511"/>
              <a:gd name="T96" fmla="*/ 42 w 6268"/>
              <a:gd name="T97" fmla="*/ 7359 h 7511"/>
              <a:gd name="T98" fmla="*/ 0 w 6268"/>
              <a:gd name="T99" fmla="*/ 7511 h 7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268" h="7511">
                <a:moveTo>
                  <a:pt x="6268" y="0"/>
                </a:moveTo>
                <a:lnTo>
                  <a:pt x="6123" y="76"/>
                </a:lnTo>
                <a:lnTo>
                  <a:pt x="5982" y="152"/>
                </a:lnTo>
                <a:lnTo>
                  <a:pt x="5843" y="227"/>
                </a:lnTo>
                <a:lnTo>
                  <a:pt x="5708" y="303"/>
                </a:lnTo>
                <a:lnTo>
                  <a:pt x="5576" y="379"/>
                </a:lnTo>
                <a:lnTo>
                  <a:pt x="5445" y="455"/>
                </a:lnTo>
                <a:lnTo>
                  <a:pt x="5317" y="531"/>
                </a:lnTo>
                <a:lnTo>
                  <a:pt x="5191" y="607"/>
                </a:lnTo>
                <a:lnTo>
                  <a:pt x="5069" y="683"/>
                </a:lnTo>
                <a:lnTo>
                  <a:pt x="4949" y="759"/>
                </a:lnTo>
                <a:lnTo>
                  <a:pt x="4831" y="834"/>
                </a:lnTo>
                <a:lnTo>
                  <a:pt x="4715" y="910"/>
                </a:lnTo>
                <a:lnTo>
                  <a:pt x="4602" y="986"/>
                </a:lnTo>
                <a:lnTo>
                  <a:pt x="4491" y="1062"/>
                </a:lnTo>
                <a:lnTo>
                  <a:pt x="4382" y="1138"/>
                </a:lnTo>
                <a:lnTo>
                  <a:pt x="4275" y="1214"/>
                </a:lnTo>
                <a:lnTo>
                  <a:pt x="4171" y="1290"/>
                </a:lnTo>
                <a:lnTo>
                  <a:pt x="4069" y="1365"/>
                </a:lnTo>
                <a:lnTo>
                  <a:pt x="3969" y="1441"/>
                </a:lnTo>
                <a:lnTo>
                  <a:pt x="3869" y="1517"/>
                </a:lnTo>
                <a:lnTo>
                  <a:pt x="3773" y="1593"/>
                </a:lnTo>
                <a:lnTo>
                  <a:pt x="3679" y="1669"/>
                </a:lnTo>
                <a:lnTo>
                  <a:pt x="3586" y="1745"/>
                </a:lnTo>
                <a:lnTo>
                  <a:pt x="3495" y="1821"/>
                </a:lnTo>
                <a:lnTo>
                  <a:pt x="3406" y="1897"/>
                </a:lnTo>
                <a:lnTo>
                  <a:pt x="3319" y="1972"/>
                </a:lnTo>
                <a:lnTo>
                  <a:pt x="3233" y="2048"/>
                </a:lnTo>
                <a:lnTo>
                  <a:pt x="3149" y="2124"/>
                </a:lnTo>
                <a:lnTo>
                  <a:pt x="3067" y="2200"/>
                </a:lnTo>
                <a:lnTo>
                  <a:pt x="2986" y="2276"/>
                </a:lnTo>
                <a:lnTo>
                  <a:pt x="2907" y="2352"/>
                </a:lnTo>
                <a:lnTo>
                  <a:pt x="2829" y="2428"/>
                </a:lnTo>
                <a:lnTo>
                  <a:pt x="2754" y="2503"/>
                </a:lnTo>
                <a:lnTo>
                  <a:pt x="2679" y="2579"/>
                </a:lnTo>
                <a:lnTo>
                  <a:pt x="2606" y="2655"/>
                </a:lnTo>
                <a:lnTo>
                  <a:pt x="2535" y="2731"/>
                </a:lnTo>
                <a:lnTo>
                  <a:pt x="2464" y="2807"/>
                </a:lnTo>
                <a:lnTo>
                  <a:pt x="2395" y="2883"/>
                </a:lnTo>
                <a:lnTo>
                  <a:pt x="2329" y="2959"/>
                </a:lnTo>
                <a:lnTo>
                  <a:pt x="2263" y="3035"/>
                </a:lnTo>
                <a:lnTo>
                  <a:pt x="2199" y="3110"/>
                </a:lnTo>
                <a:lnTo>
                  <a:pt x="2136" y="3186"/>
                </a:lnTo>
                <a:lnTo>
                  <a:pt x="2073" y="3262"/>
                </a:lnTo>
                <a:lnTo>
                  <a:pt x="2012" y="3338"/>
                </a:lnTo>
                <a:lnTo>
                  <a:pt x="1953" y="3414"/>
                </a:lnTo>
                <a:lnTo>
                  <a:pt x="1895" y="3490"/>
                </a:lnTo>
                <a:lnTo>
                  <a:pt x="1837" y="3566"/>
                </a:lnTo>
                <a:lnTo>
                  <a:pt x="1781" y="3641"/>
                </a:lnTo>
                <a:lnTo>
                  <a:pt x="1725" y="3717"/>
                </a:lnTo>
                <a:lnTo>
                  <a:pt x="1672" y="3793"/>
                </a:lnTo>
                <a:lnTo>
                  <a:pt x="1618" y="3869"/>
                </a:lnTo>
                <a:lnTo>
                  <a:pt x="1566" y="3945"/>
                </a:lnTo>
                <a:lnTo>
                  <a:pt x="1515" y="4021"/>
                </a:lnTo>
                <a:lnTo>
                  <a:pt x="1466" y="4097"/>
                </a:lnTo>
                <a:lnTo>
                  <a:pt x="1417" y="4173"/>
                </a:lnTo>
                <a:lnTo>
                  <a:pt x="1369" y="4248"/>
                </a:lnTo>
                <a:lnTo>
                  <a:pt x="1322" y="4324"/>
                </a:lnTo>
                <a:lnTo>
                  <a:pt x="1275" y="4400"/>
                </a:lnTo>
                <a:lnTo>
                  <a:pt x="1231" y="4476"/>
                </a:lnTo>
                <a:lnTo>
                  <a:pt x="1187" y="4552"/>
                </a:lnTo>
                <a:lnTo>
                  <a:pt x="1143" y="4628"/>
                </a:lnTo>
                <a:lnTo>
                  <a:pt x="1101" y="4704"/>
                </a:lnTo>
                <a:lnTo>
                  <a:pt x="1059" y="4779"/>
                </a:lnTo>
                <a:lnTo>
                  <a:pt x="1019" y="4855"/>
                </a:lnTo>
                <a:lnTo>
                  <a:pt x="979" y="4931"/>
                </a:lnTo>
                <a:lnTo>
                  <a:pt x="939" y="5007"/>
                </a:lnTo>
                <a:lnTo>
                  <a:pt x="901" y="5083"/>
                </a:lnTo>
                <a:lnTo>
                  <a:pt x="862" y="5159"/>
                </a:lnTo>
                <a:lnTo>
                  <a:pt x="826" y="5235"/>
                </a:lnTo>
                <a:lnTo>
                  <a:pt x="789" y="5311"/>
                </a:lnTo>
                <a:lnTo>
                  <a:pt x="754" y="5386"/>
                </a:lnTo>
                <a:lnTo>
                  <a:pt x="719" y="5462"/>
                </a:lnTo>
                <a:lnTo>
                  <a:pt x="685" y="5538"/>
                </a:lnTo>
                <a:lnTo>
                  <a:pt x="651" y="5614"/>
                </a:lnTo>
                <a:lnTo>
                  <a:pt x="619" y="5690"/>
                </a:lnTo>
                <a:lnTo>
                  <a:pt x="587" y="5766"/>
                </a:lnTo>
                <a:lnTo>
                  <a:pt x="556" y="5842"/>
                </a:lnTo>
                <a:lnTo>
                  <a:pt x="524" y="5918"/>
                </a:lnTo>
                <a:lnTo>
                  <a:pt x="494" y="5993"/>
                </a:lnTo>
                <a:lnTo>
                  <a:pt x="465" y="6069"/>
                </a:lnTo>
                <a:lnTo>
                  <a:pt x="436" y="6145"/>
                </a:lnTo>
                <a:lnTo>
                  <a:pt x="406" y="6221"/>
                </a:lnTo>
                <a:lnTo>
                  <a:pt x="379" y="6297"/>
                </a:lnTo>
                <a:lnTo>
                  <a:pt x="352" y="6373"/>
                </a:lnTo>
                <a:lnTo>
                  <a:pt x="325" y="6449"/>
                </a:lnTo>
                <a:lnTo>
                  <a:pt x="299" y="6524"/>
                </a:lnTo>
                <a:lnTo>
                  <a:pt x="273" y="6600"/>
                </a:lnTo>
                <a:lnTo>
                  <a:pt x="248" y="6676"/>
                </a:lnTo>
                <a:lnTo>
                  <a:pt x="222" y="6752"/>
                </a:lnTo>
                <a:lnTo>
                  <a:pt x="198" y="6828"/>
                </a:lnTo>
                <a:lnTo>
                  <a:pt x="175" y="6904"/>
                </a:lnTo>
                <a:lnTo>
                  <a:pt x="151" y="6980"/>
                </a:lnTo>
                <a:lnTo>
                  <a:pt x="129" y="7056"/>
                </a:lnTo>
                <a:lnTo>
                  <a:pt x="106" y="7131"/>
                </a:lnTo>
                <a:lnTo>
                  <a:pt x="84" y="7207"/>
                </a:lnTo>
                <a:lnTo>
                  <a:pt x="62" y="7283"/>
                </a:lnTo>
                <a:lnTo>
                  <a:pt x="42" y="7359"/>
                </a:lnTo>
                <a:lnTo>
                  <a:pt x="21" y="7435"/>
                </a:lnTo>
                <a:lnTo>
                  <a:pt x="0" y="7511"/>
                </a:lnTo>
              </a:path>
            </a:pathLst>
          </a:custGeom>
          <a:noFill/>
          <a:ln w="1905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9" name="Freeform 61"/>
          <p:cNvSpPr>
            <a:spLocks/>
          </p:cNvSpPr>
          <p:nvPr/>
        </p:nvSpPr>
        <p:spPr bwMode="auto">
          <a:xfrm>
            <a:off x="6392863" y="2997200"/>
            <a:ext cx="2306637" cy="2981325"/>
          </a:xfrm>
          <a:custGeom>
            <a:avLst/>
            <a:gdLst>
              <a:gd name="T0" fmla="*/ 6773 w 7265"/>
              <a:gd name="T1" fmla="*/ 76 h 7511"/>
              <a:gd name="T2" fmla="*/ 5887 w 7265"/>
              <a:gd name="T3" fmla="*/ 227 h 7511"/>
              <a:gd name="T4" fmla="*/ 5117 w 7265"/>
              <a:gd name="T5" fmla="*/ 379 h 7511"/>
              <a:gd name="T6" fmla="*/ 4447 w 7265"/>
              <a:gd name="T7" fmla="*/ 531 h 7511"/>
              <a:gd name="T8" fmla="*/ 3865 w 7265"/>
              <a:gd name="T9" fmla="*/ 683 h 7511"/>
              <a:gd name="T10" fmla="*/ 3360 w 7265"/>
              <a:gd name="T11" fmla="*/ 834 h 7511"/>
              <a:gd name="T12" fmla="*/ 2921 w 7265"/>
              <a:gd name="T13" fmla="*/ 986 h 7511"/>
              <a:gd name="T14" fmla="*/ 2538 w 7265"/>
              <a:gd name="T15" fmla="*/ 1138 h 7511"/>
              <a:gd name="T16" fmla="*/ 2206 w 7265"/>
              <a:gd name="T17" fmla="*/ 1290 h 7511"/>
              <a:gd name="T18" fmla="*/ 1916 w 7265"/>
              <a:gd name="T19" fmla="*/ 1441 h 7511"/>
              <a:gd name="T20" fmla="*/ 1665 w 7265"/>
              <a:gd name="T21" fmla="*/ 1593 h 7511"/>
              <a:gd name="T22" fmla="*/ 1447 w 7265"/>
              <a:gd name="T23" fmla="*/ 1745 h 7511"/>
              <a:gd name="T24" fmla="*/ 1257 w 7265"/>
              <a:gd name="T25" fmla="*/ 1897 h 7511"/>
              <a:gd name="T26" fmla="*/ 1092 w 7265"/>
              <a:gd name="T27" fmla="*/ 2048 h 7511"/>
              <a:gd name="T28" fmla="*/ 949 w 7265"/>
              <a:gd name="T29" fmla="*/ 2200 h 7511"/>
              <a:gd name="T30" fmla="*/ 824 w 7265"/>
              <a:gd name="T31" fmla="*/ 2352 h 7511"/>
              <a:gd name="T32" fmla="*/ 715 w 7265"/>
              <a:gd name="T33" fmla="*/ 2503 h 7511"/>
              <a:gd name="T34" fmla="*/ 621 w 7265"/>
              <a:gd name="T35" fmla="*/ 2655 h 7511"/>
              <a:gd name="T36" fmla="*/ 539 w 7265"/>
              <a:gd name="T37" fmla="*/ 2807 h 7511"/>
              <a:gd name="T38" fmla="*/ 468 w 7265"/>
              <a:gd name="T39" fmla="*/ 2959 h 7511"/>
              <a:gd name="T40" fmla="*/ 406 w 7265"/>
              <a:gd name="T41" fmla="*/ 3110 h 7511"/>
              <a:gd name="T42" fmla="*/ 352 w 7265"/>
              <a:gd name="T43" fmla="*/ 3262 h 7511"/>
              <a:gd name="T44" fmla="*/ 305 w 7265"/>
              <a:gd name="T45" fmla="*/ 3414 h 7511"/>
              <a:gd name="T46" fmla="*/ 264 w 7265"/>
              <a:gd name="T47" fmla="*/ 3566 h 7511"/>
              <a:gd name="T48" fmla="*/ 229 w 7265"/>
              <a:gd name="T49" fmla="*/ 3717 h 7511"/>
              <a:gd name="T50" fmla="*/ 198 w 7265"/>
              <a:gd name="T51" fmla="*/ 3869 h 7511"/>
              <a:gd name="T52" fmla="*/ 171 w 7265"/>
              <a:gd name="T53" fmla="*/ 4021 h 7511"/>
              <a:gd name="T54" fmla="*/ 148 w 7265"/>
              <a:gd name="T55" fmla="*/ 4173 h 7511"/>
              <a:gd name="T56" fmla="*/ 127 w 7265"/>
              <a:gd name="T57" fmla="*/ 4324 h 7511"/>
              <a:gd name="T58" fmla="*/ 110 w 7265"/>
              <a:gd name="T59" fmla="*/ 4476 h 7511"/>
              <a:gd name="T60" fmla="*/ 95 w 7265"/>
              <a:gd name="T61" fmla="*/ 4628 h 7511"/>
              <a:gd name="T62" fmla="*/ 81 w 7265"/>
              <a:gd name="T63" fmla="*/ 4779 h 7511"/>
              <a:gd name="T64" fmla="*/ 70 w 7265"/>
              <a:gd name="T65" fmla="*/ 4931 h 7511"/>
              <a:gd name="T66" fmla="*/ 61 w 7265"/>
              <a:gd name="T67" fmla="*/ 5083 h 7511"/>
              <a:gd name="T68" fmla="*/ 51 w 7265"/>
              <a:gd name="T69" fmla="*/ 5235 h 7511"/>
              <a:gd name="T70" fmla="*/ 44 w 7265"/>
              <a:gd name="T71" fmla="*/ 5386 h 7511"/>
              <a:gd name="T72" fmla="*/ 38 w 7265"/>
              <a:gd name="T73" fmla="*/ 5538 h 7511"/>
              <a:gd name="T74" fmla="*/ 32 w 7265"/>
              <a:gd name="T75" fmla="*/ 5690 h 7511"/>
              <a:gd name="T76" fmla="*/ 27 w 7265"/>
              <a:gd name="T77" fmla="*/ 5842 h 7511"/>
              <a:gd name="T78" fmla="*/ 22 w 7265"/>
              <a:gd name="T79" fmla="*/ 5993 h 7511"/>
              <a:gd name="T80" fmla="*/ 18 w 7265"/>
              <a:gd name="T81" fmla="*/ 6145 h 7511"/>
              <a:gd name="T82" fmla="*/ 15 w 7265"/>
              <a:gd name="T83" fmla="*/ 6297 h 7511"/>
              <a:gd name="T84" fmla="*/ 12 w 7265"/>
              <a:gd name="T85" fmla="*/ 6449 h 7511"/>
              <a:gd name="T86" fmla="*/ 10 w 7265"/>
              <a:gd name="T87" fmla="*/ 6600 h 7511"/>
              <a:gd name="T88" fmla="*/ 7 w 7265"/>
              <a:gd name="T89" fmla="*/ 6752 h 7511"/>
              <a:gd name="T90" fmla="*/ 6 w 7265"/>
              <a:gd name="T91" fmla="*/ 6904 h 7511"/>
              <a:gd name="T92" fmla="*/ 4 w 7265"/>
              <a:gd name="T93" fmla="*/ 7056 h 7511"/>
              <a:gd name="T94" fmla="*/ 2 w 7265"/>
              <a:gd name="T95" fmla="*/ 7207 h 7511"/>
              <a:gd name="T96" fmla="*/ 1 w 7265"/>
              <a:gd name="T97" fmla="*/ 7359 h 7511"/>
              <a:gd name="T98" fmla="*/ 0 w 7265"/>
              <a:gd name="T99" fmla="*/ 7511 h 7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65" h="7511">
                <a:moveTo>
                  <a:pt x="7265" y="0"/>
                </a:moveTo>
                <a:lnTo>
                  <a:pt x="6773" y="76"/>
                </a:lnTo>
                <a:lnTo>
                  <a:pt x="6314" y="152"/>
                </a:lnTo>
                <a:lnTo>
                  <a:pt x="5887" y="227"/>
                </a:lnTo>
                <a:lnTo>
                  <a:pt x="5488" y="303"/>
                </a:lnTo>
                <a:lnTo>
                  <a:pt x="5117" y="379"/>
                </a:lnTo>
                <a:lnTo>
                  <a:pt x="4770" y="455"/>
                </a:lnTo>
                <a:lnTo>
                  <a:pt x="4447" y="531"/>
                </a:lnTo>
                <a:lnTo>
                  <a:pt x="4146" y="607"/>
                </a:lnTo>
                <a:lnTo>
                  <a:pt x="3865" y="683"/>
                </a:lnTo>
                <a:lnTo>
                  <a:pt x="3603" y="759"/>
                </a:lnTo>
                <a:lnTo>
                  <a:pt x="3360" y="834"/>
                </a:lnTo>
                <a:lnTo>
                  <a:pt x="3133" y="910"/>
                </a:lnTo>
                <a:lnTo>
                  <a:pt x="2921" y="986"/>
                </a:lnTo>
                <a:lnTo>
                  <a:pt x="2722" y="1062"/>
                </a:lnTo>
                <a:lnTo>
                  <a:pt x="2538" y="1138"/>
                </a:lnTo>
                <a:lnTo>
                  <a:pt x="2366" y="1214"/>
                </a:lnTo>
                <a:lnTo>
                  <a:pt x="2206" y="1290"/>
                </a:lnTo>
                <a:lnTo>
                  <a:pt x="2056" y="1365"/>
                </a:lnTo>
                <a:lnTo>
                  <a:pt x="1916" y="1441"/>
                </a:lnTo>
                <a:lnTo>
                  <a:pt x="1786" y="1517"/>
                </a:lnTo>
                <a:lnTo>
                  <a:pt x="1665" y="1593"/>
                </a:lnTo>
                <a:lnTo>
                  <a:pt x="1553" y="1669"/>
                </a:lnTo>
                <a:lnTo>
                  <a:pt x="1447" y="1745"/>
                </a:lnTo>
                <a:lnTo>
                  <a:pt x="1349" y="1821"/>
                </a:lnTo>
                <a:lnTo>
                  <a:pt x="1257" y="1897"/>
                </a:lnTo>
                <a:lnTo>
                  <a:pt x="1172" y="1972"/>
                </a:lnTo>
                <a:lnTo>
                  <a:pt x="1092" y="2048"/>
                </a:lnTo>
                <a:lnTo>
                  <a:pt x="1018" y="2124"/>
                </a:lnTo>
                <a:lnTo>
                  <a:pt x="949" y="2200"/>
                </a:lnTo>
                <a:lnTo>
                  <a:pt x="884" y="2276"/>
                </a:lnTo>
                <a:lnTo>
                  <a:pt x="824" y="2352"/>
                </a:lnTo>
                <a:lnTo>
                  <a:pt x="767" y="2428"/>
                </a:lnTo>
                <a:lnTo>
                  <a:pt x="715" y="2503"/>
                </a:lnTo>
                <a:lnTo>
                  <a:pt x="667" y="2579"/>
                </a:lnTo>
                <a:lnTo>
                  <a:pt x="621" y="2655"/>
                </a:lnTo>
                <a:lnTo>
                  <a:pt x="578" y="2731"/>
                </a:lnTo>
                <a:lnTo>
                  <a:pt x="539" y="2807"/>
                </a:lnTo>
                <a:lnTo>
                  <a:pt x="502" y="2883"/>
                </a:lnTo>
                <a:lnTo>
                  <a:pt x="468" y="2959"/>
                </a:lnTo>
                <a:lnTo>
                  <a:pt x="435" y="3035"/>
                </a:lnTo>
                <a:lnTo>
                  <a:pt x="406" y="3110"/>
                </a:lnTo>
                <a:lnTo>
                  <a:pt x="378" y="3186"/>
                </a:lnTo>
                <a:lnTo>
                  <a:pt x="352" y="3262"/>
                </a:lnTo>
                <a:lnTo>
                  <a:pt x="327" y="3338"/>
                </a:lnTo>
                <a:lnTo>
                  <a:pt x="305" y="3414"/>
                </a:lnTo>
                <a:lnTo>
                  <a:pt x="284" y="3490"/>
                </a:lnTo>
                <a:lnTo>
                  <a:pt x="264" y="3566"/>
                </a:lnTo>
                <a:lnTo>
                  <a:pt x="246" y="3641"/>
                </a:lnTo>
                <a:lnTo>
                  <a:pt x="229" y="3717"/>
                </a:lnTo>
                <a:lnTo>
                  <a:pt x="213" y="3793"/>
                </a:lnTo>
                <a:lnTo>
                  <a:pt x="198" y="3869"/>
                </a:lnTo>
                <a:lnTo>
                  <a:pt x="184" y="3945"/>
                </a:lnTo>
                <a:lnTo>
                  <a:pt x="171" y="4021"/>
                </a:lnTo>
                <a:lnTo>
                  <a:pt x="159" y="4097"/>
                </a:lnTo>
                <a:lnTo>
                  <a:pt x="148" y="4173"/>
                </a:lnTo>
                <a:lnTo>
                  <a:pt x="138" y="4248"/>
                </a:lnTo>
                <a:lnTo>
                  <a:pt x="127" y="4324"/>
                </a:lnTo>
                <a:lnTo>
                  <a:pt x="119" y="4400"/>
                </a:lnTo>
                <a:lnTo>
                  <a:pt x="110" y="4476"/>
                </a:lnTo>
                <a:lnTo>
                  <a:pt x="102" y="4552"/>
                </a:lnTo>
                <a:lnTo>
                  <a:pt x="95" y="4628"/>
                </a:lnTo>
                <a:lnTo>
                  <a:pt x="89" y="4704"/>
                </a:lnTo>
                <a:lnTo>
                  <a:pt x="81" y="4779"/>
                </a:lnTo>
                <a:lnTo>
                  <a:pt x="75" y="4855"/>
                </a:lnTo>
                <a:lnTo>
                  <a:pt x="70" y="4931"/>
                </a:lnTo>
                <a:lnTo>
                  <a:pt x="65" y="5007"/>
                </a:lnTo>
                <a:lnTo>
                  <a:pt x="61" y="5083"/>
                </a:lnTo>
                <a:lnTo>
                  <a:pt x="56" y="5159"/>
                </a:lnTo>
                <a:lnTo>
                  <a:pt x="51" y="5235"/>
                </a:lnTo>
                <a:lnTo>
                  <a:pt x="47" y="5311"/>
                </a:lnTo>
                <a:lnTo>
                  <a:pt x="44" y="5386"/>
                </a:lnTo>
                <a:lnTo>
                  <a:pt x="40" y="5462"/>
                </a:lnTo>
                <a:lnTo>
                  <a:pt x="38" y="5538"/>
                </a:lnTo>
                <a:lnTo>
                  <a:pt x="34" y="5614"/>
                </a:lnTo>
                <a:lnTo>
                  <a:pt x="32" y="5690"/>
                </a:lnTo>
                <a:lnTo>
                  <a:pt x="29" y="5766"/>
                </a:lnTo>
                <a:lnTo>
                  <a:pt x="27" y="5842"/>
                </a:lnTo>
                <a:lnTo>
                  <a:pt x="24" y="5918"/>
                </a:lnTo>
                <a:lnTo>
                  <a:pt x="22" y="5993"/>
                </a:lnTo>
                <a:lnTo>
                  <a:pt x="21" y="6069"/>
                </a:lnTo>
                <a:lnTo>
                  <a:pt x="18" y="6145"/>
                </a:lnTo>
                <a:lnTo>
                  <a:pt x="17" y="6221"/>
                </a:lnTo>
                <a:lnTo>
                  <a:pt x="15" y="6297"/>
                </a:lnTo>
                <a:lnTo>
                  <a:pt x="13" y="6373"/>
                </a:lnTo>
                <a:lnTo>
                  <a:pt x="12" y="6449"/>
                </a:lnTo>
                <a:lnTo>
                  <a:pt x="11" y="6524"/>
                </a:lnTo>
                <a:lnTo>
                  <a:pt x="10" y="6600"/>
                </a:lnTo>
                <a:lnTo>
                  <a:pt x="9" y="6676"/>
                </a:lnTo>
                <a:lnTo>
                  <a:pt x="7" y="6752"/>
                </a:lnTo>
                <a:lnTo>
                  <a:pt x="7" y="6828"/>
                </a:lnTo>
                <a:lnTo>
                  <a:pt x="6" y="6904"/>
                </a:lnTo>
                <a:lnTo>
                  <a:pt x="5" y="6980"/>
                </a:lnTo>
                <a:lnTo>
                  <a:pt x="4" y="7056"/>
                </a:lnTo>
                <a:lnTo>
                  <a:pt x="4" y="7131"/>
                </a:lnTo>
                <a:lnTo>
                  <a:pt x="2" y="7207"/>
                </a:lnTo>
                <a:lnTo>
                  <a:pt x="2" y="7283"/>
                </a:lnTo>
                <a:lnTo>
                  <a:pt x="1" y="7359"/>
                </a:lnTo>
                <a:lnTo>
                  <a:pt x="1" y="7435"/>
                </a:lnTo>
                <a:lnTo>
                  <a:pt x="0" y="7511"/>
                </a:lnTo>
              </a:path>
            </a:pathLst>
          </a:custGeom>
          <a:noFill/>
          <a:ln w="1905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 name="Freeform 62"/>
          <p:cNvSpPr>
            <a:spLocks/>
          </p:cNvSpPr>
          <p:nvPr/>
        </p:nvSpPr>
        <p:spPr bwMode="auto">
          <a:xfrm>
            <a:off x="6389688" y="2997200"/>
            <a:ext cx="2309812" cy="2981325"/>
          </a:xfrm>
          <a:custGeom>
            <a:avLst/>
            <a:gdLst>
              <a:gd name="T0" fmla="*/ 4410 w 7272"/>
              <a:gd name="T1" fmla="*/ 76 h 7511"/>
              <a:gd name="T2" fmla="*/ 1623 w 7272"/>
              <a:gd name="T3" fmla="*/ 227 h 7511"/>
              <a:gd name="T4" fmla="*/ 597 w 7272"/>
              <a:gd name="T5" fmla="*/ 379 h 7511"/>
              <a:gd name="T6" fmla="*/ 220 w 7272"/>
              <a:gd name="T7" fmla="*/ 531 h 7511"/>
              <a:gd name="T8" fmla="*/ 81 w 7272"/>
              <a:gd name="T9" fmla="*/ 683 h 7511"/>
              <a:gd name="T10" fmla="*/ 30 w 7272"/>
              <a:gd name="T11" fmla="*/ 834 h 7511"/>
              <a:gd name="T12" fmla="*/ 12 w 7272"/>
              <a:gd name="T13" fmla="*/ 986 h 7511"/>
              <a:gd name="T14" fmla="*/ 5 w 7272"/>
              <a:gd name="T15" fmla="*/ 1138 h 7511"/>
              <a:gd name="T16" fmla="*/ 2 w 7272"/>
              <a:gd name="T17" fmla="*/ 1290 h 7511"/>
              <a:gd name="T18" fmla="*/ 1 w 7272"/>
              <a:gd name="T19" fmla="*/ 1441 h 7511"/>
              <a:gd name="T20" fmla="*/ 1 w 7272"/>
              <a:gd name="T21" fmla="*/ 1593 h 7511"/>
              <a:gd name="T22" fmla="*/ 1 w 7272"/>
              <a:gd name="T23" fmla="*/ 1745 h 7511"/>
              <a:gd name="T24" fmla="*/ 1 w 7272"/>
              <a:gd name="T25" fmla="*/ 1897 h 7511"/>
              <a:gd name="T26" fmla="*/ 1 w 7272"/>
              <a:gd name="T27" fmla="*/ 2048 h 7511"/>
              <a:gd name="T28" fmla="*/ 1 w 7272"/>
              <a:gd name="T29" fmla="*/ 2200 h 7511"/>
              <a:gd name="T30" fmla="*/ 1 w 7272"/>
              <a:gd name="T31" fmla="*/ 2352 h 7511"/>
              <a:gd name="T32" fmla="*/ 0 w 7272"/>
              <a:gd name="T33" fmla="*/ 2503 h 7511"/>
              <a:gd name="T34" fmla="*/ 0 w 7272"/>
              <a:gd name="T35" fmla="*/ 2655 h 7511"/>
              <a:gd name="T36" fmla="*/ 0 w 7272"/>
              <a:gd name="T37" fmla="*/ 2807 h 7511"/>
              <a:gd name="T38" fmla="*/ 0 w 7272"/>
              <a:gd name="T39" fmla="*/ 2959 h 7511"/>
              <a:gd name="T40" fmla="*/ 0 w 7272"/>
              <a:gd name="T41" fmla="*/ 3110 h 7511"/>
              <a:gd name="T42" fmla="*/ 0 w 7272"/>
              <a:gd name="T43" fmla="*/ 3262 h 7511"/>
              <a:gd name="T44" fmla="*/ 0 w 7272"/>
              <a:gd name="T45" fmla="*/ 3414 h 7511"/>
              <a:gd name="T46" fmla="*/ 0 w 7272"/>
              <a:gd name="T47" fmla="*/ 3566 h 7511"/>
              <a:gd name="T48" fmla="*/ 0 w 7272"/>
              <a:gd name="T49" fmla="*/ 3717 h 7511"/>
              <a:gd name="T50" fmla="*/ 0 w 7272"/>
              <a:gd name="T51" fmla="*/ 3869 h 7511"/>
              <a:gd name="T52" fmla="*/ 0 w 7272"/>
              <a:gd name="T53" fmla="*/ 4021 h 7511"/>
              <a:gd name="T54" fmla="*/ 0 w 7272"/>
              <a:gd name="T55" fmla="*/ 4173 h 7511"/>
              <a:gd name="T56" fmla="*/ 0 w 7272"/>
              <a:gd name="T57" fmla="*/ 4324 h 7511"/>
              <a:gd name="T58" fmla="*/ 0 w 7272"/>
              <a:gd name="T59" fmla="*/ 4476 h 7511"/>
              <a:gd name="T60" fmla="*/ 0 w 7272"/>
              <a:gd name="T61" fmla="*/ 4628 h 7511"/>
              <a:gd name="T62" fmla="*/ 0 w 7272"/>
              <a:gd name="T63" fmla="*/ 4779 h 7511"/>
              <a:gd name="T64" fmla="*/ 0 w 7272"/>
              <a:gd name="T65" fmla="*/ 4931 h 7511"/>
              <a:gd name="T66" fmla="*/ 0 w 7272"/>
              <a:gd name="T67" fmla="*/ 5083 h 7511"/>
              <a:gd name="T68" fmla="*/ 0 w 7272"/>
              <a:gd name="T69" fmla="*/ 5235 h 7511"/>
              <a:gd name="T70" fmla="*/ 0 w 7272"/>
              <a:gd name="T71" fmla="*/ 5386 h 7511"/>
              <a:gd name="T72" fmla="*/ 0 w 7272"/>
              <a:gd name="T73" fmla="*/ 5538 h 7511"/>
              <a:gd name="T74" fmla="*/ 0 w 7272"/>
              <a:gd name="T75" fmla="*/ 5690 h 7511"/>
              <a:gd name="T76" fmla="*/ 0 w 7272"/>
              <a:gd name="T77" fmla="*/ 5842 h 7511"/>
              <a:gd name="T78" fmla="*/ 0 w 7272"/>
              <a:gd name="T79" fmla="*/ 5993 h 7511"/>
              <a:gd name="T80" fmla="*/ 0 w 7272"/>
              <a:gd name="T81" fmla="*/ 6145 h 7511"/>
              <a:gd name="T82" fmla="*/ 0 w 7272"/>
              <a:gd name="T83" fmla="*/ 6297 h 7511"/>
              <a:gd name="T84" fmla="*/ 0 w 7272"/>
              <a:gd name="T85" fmla="*/ 6449 h 7511"/>
              <a:gd name="T86" fmla="*/ 0 w 7272"/>
              <a:gd name="T87" fmla="*/ 6600 h 7511"/>
              <a:gd name="T88" fmla="*/ 0 w 7272"/>
              <a:gd name="T89" fmla="*/ 6752 h 7511"/>
              <a:gd name="T90" fmla="*/ 0 w 7272"/>
              <a:gd name="T91" fmla="*/ 6904 h 7511"/>
              <a:gd name="T92" fmla="*/ 0 w 7272"/>
              <a:gd name="T93" fmla="*/ 7056 h 7511"/>
              <a:gd name="T94" fmla="*/ 0 w 7272"/>
              <a:gd name="T95" fmla="*/ 7207 h 7511"/>
              <a:gd name="T96" fmla="*/ 0 w 7272"/>
              <a:gd name="T97" fmla="*/ 7359 h 7511"/>
              <a:gd name="T98" fmla="*/ 0 w 7272"/>
              <a:gd name="T99" fmla="*/ 7511 h 7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72" h="7511">
                <a:moveTo>
                  <a:pt x="7272" y="0"/>
                </a:moveTo>
                <a:lnTo>
                  <a:pt x="4410" y="76"/>
                </a:lnTo>
                <a:lnTo>
                  <a:pt x="2676" y="152"/>
                </a:lnTo>
                <a:lnTo>
                  <a:pt x="1623" y="227"/>
                </a:lnTo>
                <a:lnTo>
                  <a:pt x="985" y="303"/>
                </a:lnTo>
                <a:lnTo>
                  <a:pt x="597" y="379"/>
                </a:lnTo>
                <a:lnTo>
                  <a:pt x="362" y="455"/>
                </a:lnTo>
                <a:lnTo>
                  <a:pt x="220" y="531"/>
                </a:lnTo>
                <a:lnTo>
                  <a:pt x="133" y="607"/>
                </a:lnTo>
                <a:lnTo>
                  <a:pt x="81" y="683"/>
                </a:lnTo>
                <a:lnTo>
                  <a:pt x="49" y="759"/>
                </a:lnTo>
                <a:lnTo>
                  <a:pt x="30" y="834"/>
                </a:lnTo>
                <a:lnTo>
                  <a:pt x="18" y="910"/>
                </a:lnTo>
                <a:lnTo>
                  <a:pt x="12" y="986"/>
                </a:lnTo>
                <a:lnTo>
                  <a:pt x="7" y="1062"/>
                </a:lnTo>
                <a:lnTo>
                  <a:pt x="5" y="1138"/>
                </a:lnTo>
                <a:lnTo>
                  <a:pt x="3" y="1214"/>
                </a:lnTo>
                <a:lnTo>
                  <a:pt x="2" y="1290"/>
                </a:lnTo>
                <a:lnTo>
                  <a:pt x="1" y="1365"/>
                </a:lnTo>
                <a:lnTo>
                  <a:pt x="1" y="1441"/>
                </a:lnTo>
                <a:lnTo>
                  <a:pt x="1" y="1517"/>
                </a:lnTo>
                <a:lnTo>
                  <a:pt x="1" y="1593"/>
                </a:lnTo>
                <a:lnTo>
                  <a:pt x="1" y="1669"/>
                </a:lnTo>
                <a:lnTo>
                  <a:pt x="1" y="1745"/>
                </a:lnTo>
                <a:lnTo>
                  <a:pt x="1" y="1821"/>
                </a:lnTo>
                <a:lnTo>
                  <a:pt x="1" y="1897"/>
                </a:lnTo>
                <a:lnTo>
                  <a:pt x="1" y="1972"/>
                </a:lnTo>
                <a:lnTo>
                  <a:pt x="1" y="2048"/>
                </a:lnTo>
                <a:lnTo>
                  <a:pt x="1" y="2124"/>
                </a:lnTo>
                <a:lnTo>
                  <a:pt x="1" y="2200"/>
                </a:lnTo>
                <a:lnTo>
                  <a:pt x="1" y="2276"/>
                </a:lnTo>
                <a:lnTo>
                  <a:pt x="1" y="2352"/>
                </a:lnTo>
                <a:lnTo>
                  <a:pt x="0" y="2428"/>
                </a:lnTo>
                <a:lnTo>
                  <a:pt x="0" y="2503"/>
                </a:lnTo>
                <a:lnTo>
                  <a:pt x="0" y="2579"/>
                </a:lnTo>
                <a:lnTo>
                  <a:pt x="0" y="2655"/>
                </a:lnTo>
                <a:lnTo>
                  <a:pt x="0" y="2731"/>
                </a:lnTo>
                <a:lnTo>
                  <a:pt x="0" y="2807"/>
                </a:lnTo>
                <a:lnTo>
                  <a:pt x="0" y="2883"/>
                </a:lnTo>
                <a:lnTo>
                  <a:pt x="0" y="2959"/>
                </a:lnTo>
                <a:lnTo>
                  <a:pt x="0" y="3035"/>
                </a:lnTo>
                <a:lnTo>
                  <a:pt x="0" y="3110"/>
                </a:lnTo>
                <a:lnTo>
                  <a:pt x="0" y="3186"/>
                </a:lnTo>
                <a:lnTo>
                  <a:pt x="0" y="3262"/>
                </a:lnTo>
                <a:lnTo>
                  <a:pt x="0" y="3338"/>
                </a:lnTo>
                <a:lnTo>
                  <a:pt x="0" y="3414"/>
                </a:lnTo>
                <a:lnTo>
                  <a:pt x="0" y="3490"/>
                </a:lnTo>
                <a:lnTo>
                  <a:pt x="0" y="3566"/>
                </a:lnTo>
                <a:lnTo>
                  <a:pt x="0" y="3641"/>
                </a:lnTo>
                <a:lnTo>
                  <a:pt x="0" y="3717"/>
                </a:lnTo>
                <a:lnTo>
                  <a:pt x="0" y="3793"/>
                </a:lnTo>
                <a:lnTo>
                  <a:pt x="0" y="3869"/>
                </a:lnTo>
                <a:lnTo>
                  <a:pt x="0" y="3945"/>
                </a:lnTo>
                <a:lnTo>
                  <a:pt x="0" y="4021"/>
                </a:lnTo>
                <a:lnTo>
                  <a:pt x="0" y="4097"/>
                </a:lnTo>
                <a:lnTo>
                  <a:pt x="0" y="4173"/>
                </a:lnTo>
                <a:lnTo>
                  <a:pt x="0" y="4248"/>
                </a:lnTo>
                <a:lnTo>
                  <a:pt x="0" y="4324"/>
                </a:lnTo>
                <a:lnTo>
                  <a:pt x="0" y="4400"/>
                </a:lnTo>
                <a:lnTo>
                  <a:pt x="0" y="4476"/>
                </a:lnTo>
                <a:lnTo>
                  <a:pt x="0" y="4552"/>
                </a:lnTo>
                <a:lnTo>
                  <a:pt x="0" y="4628"/>
                </a:lnTo>
                <a:lnTo>
                  <a:pt x="0" y="4704"/>
                </a:lnTo>
                <a:lnTo>
                  <a:pt x="0" y="4779"/>
                </a:lnTo>
                <a:lnTo>
                  <a:pt x="0" y="4855"/>
                </a:lnTo>
                <a:lnTo>
                  <a:pt x="0" y="4931"/>
                </a:lnTo>
                <a:lnTo>
                  <a:pt x="0" y="5007"/>
                </a:lnTo>
                <a:lnTo>
                  <a:pt x="0" y="5083"/>
                </a:lnTo>
                <a:lnTo>
                  <a:pt x="0" y="5159"/>
                </a:lnTo>
                <a:lnTo>
                  <a:pt x="0" y="5235"/>
                </a:lnTo>
                <a:lnTo>
                  <a:pt x="0" y="5311"/>
                </a:lnTo>
                <a:lnTo>
                  <a:pt x="0" y="5386"/>
                </a:lnTo>
                <a:lnTo>
                  <a:pt x="0" y="5462"/>
                </a:lnTo>
                <a:lnTo>
                  <a:pt x="0" y="5538"/>
                </a:lnTo>
                <a:lnTo>
                  <a:pt x="0" y="5614"/>
                </a:lnTo>
                <a:lnTo>
                  <a:pt x="0" y="5690"/>
                </a:lnTo>
                <a:lnTo>
                  <a:pt x="0" y="5766"/>
                </a:lnTo>
                <a:lnTo>
                  <a:pt x="0" y="5842"/>
                </a:lnTo>
                <a:lnTo>
                  <a:pt x="0" y="5918"/>
                </a:lnTo>
                <a:lnTo>
                  <a:pt x="0" y="5993"/>
                </a:lnTo>
                <a:lnTo>
                  <a:pt x="0" y="6069"/>
                </a:lnTo>
                <a:lnTo>
                  <a:pt x="0" y="6145"/>
                </a:lnTo>
                <a:lnTo>
                  <a:pt x="0" y="6221"/>
                </a:lnTo>
                <a:lnTo>
                  <a:pt x="0" y="6297"/>
                </a:lnTo>
                <a:lnTo>
                  <a:pt x="0" y="6373"/>
                </a:lnTo>
                <a:lnTo>
                  <a:pt x="0" y="6449"/>
                </a:lnTo>
                <a:lnTo>
                  <a:pt x="0" y="6524"/>
                </a:lnTo>
                <a:lnTo>
                  <a:pt x="0" y="6600"/>
                </a:lnTo>
                <a:lnTo>
                  <a:pt x="0" y="6676"/>
                </a:lnTo>
                <a:lnTo>
                  <a:pt x="0" y="6752"/>
                </a:lnTo>
                <a:lnTo>
                  <a:pt x="0" y="6828"/>
                </a:lnTo>
                <a:lnTo>
                  <a:pt x="0" y="6904"/>
                </a:lnTo>
                <a:lnTo>
                  <a:pt x="0" y="6980"/>
                </a:lnTo>
                <a:lnTo>
                  <a:pt x="0" y="7056"/>
                </a:lnTo>
                <a:lnTo>
                  <a:pt x="0" y="7131"/>
                </a:lnTo>
                <a:lnTo>
                  <a:pt x="0" y="7207"/>
                </a:lnTo>
                <a:lnTo>
                  <a:pt x="0" y="7283"/>
                </a:lnTo>
                <a:lnTo>
                  <a:pt x="0" y="7359"/>
                </a:lnTo>
                <a:lnTo>
                  <a:pt x="0" y="7435"/>
                </a:lnTo>
                <a:lnTo>
                  <a:pt x="0" y="7511"/>
                </a:lnTo>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809047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7"/>
          <p:cNvPicPr>
            <a:picLocks noChangeAspect="1"/>
          </p:cNvPicPr>
          <p:nvPr/>
        </p:nvPicPr>
        <p:blipFill>
          <a:blip r:embed="rId2"/>
          <a:srcRect/>
          <a:stretch>
            <a:fillRect/>
          </a:stretch>
        </p:blipFill>
        <p:spPr bwMode="auto">
          <a:xfrm>
            <a:off x="-220663" y="0"/>
            <a:ext cx="9382126" cy="6254750"/>
          </a:xfrm>
          <a:prstGeom prst="rect">
            <a:avLst/>
          </a:prstGeom>
          <a:noFill/>
          <a:ln w="9525">
            <a:noFill/>
            <a:miter lim="800000"/>
            <a:headEnd/>
            <a:tailEnd/>
          </a:ln>
        </p:spPr>
      </p:pic>
      <p:grpSp>
        <p:nvGrpSpPr>
          <p:cNvPr id="2" name="Group 9"/>
          <p:cNvGrpSpPr>
            <a:grpSpLocks/>
          </p:cNvGrpSpPr>
          <p:nvPr/>
        </p:nvGrpSpPr>
        <p:grpSpPr bwMode="auto">
          <a:xfrm>
            <a:off x="4708525" y="871538"/>
            <a:ext cx="4240213" cy="5114925"/>
            <a:chOff x="4805890" y="1127131"/>
            <a:chExt cx="3784610" cy="4349727"/>
          </a:xfrm>
        </p:grpSpPr>
        <p:pic>
          <p:nvPicPr>
            <p:cNvPr id="26630" name="Picture 2" descr="op_fig02"/>
            <p:cNvPicPr>
              <a:picLocks noChangeAspect="1" noChangeArrowheads="1"/>
            </p:cNvPicPr>
            <p:nvPr/>
          </p:nvPicPr>
          <p:blipFill>
            <a:blip r:embed="rId3"/>
            <a:srcRect/>
            <a:stretch>
              <a:fillRect/>
            </a:stretch>
          </p:blipFill>
          <p:spPr bwMode="auto">
            <a:xfrm>
              <a:off x="4805890" y="1127131"/>
              <a:ext cx="3784610" cy="4349727"/>
            </a:xfrm>
            <a:prstGeom prst="rect">
              <a:avLst/>
            </a:prstGeom>
            <a:noFill/>
            <a:ln w="9525">
              <a:noFill/>
              <a:miter lim="800000"/>
              <a:headEnd/>
              <a:tailEnd/>
            </a:ln>
          </p:spPr>
        </p:pic>
        <p:sp>
          <p:nvSpPr>
            <p:cNvPr id="26631" name="Text Box 3"/>
            <p:cNvSpPr txBox="1">
              <a:spLocks noChangeArrowheads="1"/>
            </p:cNvSpPr>
            <p:nvPr/>
          </p:nvSpPr>
          <p:spPr bwMode="auto">
            <a:xfrm>
              <a:off x="5627039" y="1380404"/>
              <a:ext cx="2441694" cy="235580"/>
            </a:xfrm>
            <a:prstGeom prst="rect">
              <a:avLst/>
            </a:prstGeom>
            <a:noFill/>
            <a:ln w="9525">
              <a:noFill/>
              <a:miter lim="800000"/>
              <a:headEnd/>
              <a:tailEnd/>
            </a:ln>
          </p:spPr>
          <p:txBody>
            <a:bodyPr>
              <a:prstTxWarp prst="textNoShape">
                <a:avLst/>
              </a:prstTxWarp>
              <a:spAutoFit/>
            </a:bodyPr>
            <a:lstStyle/>
            <a:p>
              <a:r>
                <a:rPr lang="en-US" sz="1200"/>
                <a:t>From John T. O. Kirk’s billabongs</a:t>
              </a:r>
            </a:p>
          </p:txBody>
        </p:sp>
      </p:grpSp>
      <p:sp>
        <p:nvSpPr>
          <p:cNvPr id="26628" name="TextBox 6"/>
          <p:cNvSpPr txBox="1">
            <a:spLocks noChangeArrowheads="1"/>
          </p:cNvSpPr>
          <p:nvPr/>
        </p:nvSpPr>
        <p:spPr bwMode="auto">
          <a:xfrm>
            <a:off x="549275" y="307975"/>
            <a:ext cx="3752850" cy="369888"/>
          </a:xfrm>
          <a:prstGeom prst="rect">
            <a:avLst/>
          </a:prstGeom>
          <a:noFill/>
          <a:ln w="9525">
            <a:noFill/>
            <a:miter lim="800000"/>
            <a:headEnd/>
            <a:tailEnd/>
          </a:ln>
        </p:spPr>
        <p:txBody>
          <a:bodyPr wrap="none">
            <a:prstTxWarp prst="textNoShape">
              <a:avLst/>
            </a:prstTxWarp>
            <a:spAutoFit/>
          </a:bodyPr>
          <a:lstStyle/>
          <a:p>
            <a:r>
              <a:rPr lang="en-US">
                <a:solidFill>
                  <a:srgbClr val="FFFF00"/>
                </a:solidFill>
              </a:rPr>
              <a:t>Measuring the light into the system</a:t>
            </a:r>
          </a:p>
        </p:txBody>
      </p:sp>
      <p:pic>
        <p:nvPicPr>
          <p:cNvPr id="26629" name="Picture 8"/>
          <p:cNvPicPr>
            <a:picLocks noChangeAspect="1"/>
          </p:cNvPicPr>
          <p:nvPr/>
        </p:nvPicPr>
        <p:blipFill>
          <a:blip r:embed="rId4"/>
          <a:srcRect/>
          <a:stretch>
            <a:fillRect/>
          </a:stretch>
        </p:blipFill>
        <p:spPr bwMode="auto">
          <a:xfrm>
            <a:off x="465138" y="820738"/>
            <a:ext cx="3836987" cy="51149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131020"/>
            <a:ext cx="4072467" cy="4726545"/>
          </a:xfrm>
          <a:prstGeom prst="rect">
            <a:avLst/>
          </a:prstGeom>
        </p:spPr>
      </p:pic>
      <p:grpSp>
        <p:nvGrpSpPr>
          <p:cNvPr id="153" name="Group 152"/>
          <p:cNvGrpSpPr/>
          <p:nvPr/>
        </p:nvGrpSpPr>
        <p:grpSpPr>
          <a:xfrm>
            <a:off x="592667" y="131020"/>
            <a:ext cx="8042664" cy="5376333"/>
            <a:chOff x="592667" y="131020"/>
            <a:chExt cx="8042664" cy="5376333"/>
          </a:xfrm>
        </p:grpSpPr>
        <p:pic>
          <p:nvPicPr>
            <p:cNvPr id="151" name="Picture 150"/>
            <p:cNvPicPr>
              <a:picLocks noChangeAspect="1"/>
            </p:cNvPicPr>
            <p:nvPr/>
          </p:nvPicPr>
          <p:blipFill>
            <a:blip r:embed="rId3"/>
            <a:stretch>
              <a:fillRect/>
            </a:stretch>
          </p:blipFill>
          <p:spPr>
            <a:xfrm>
              <a:off x="4533900" y="131020"/>
              <a:ext cx="4101431" cy="5376333"/>
            </a:xfrm>
            <a:prstGeom prst="rect">
              <a:avLst/>
            </a:prstGeom>
          </p:spPr>
        </p:pic>
        <p:sp>
          <p:nvSpPr>
            <p:cNvPr id="152" name="Oval 151"/>
            <p:cNvSpPr/>
            <p:nvPr/>
          </p:nvSpPr>
          <p:spPr>
            <a:xfrm>
              <a:off x="592667" y="2794000"/>
              <a:ext cx="304800" cy="22013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4" name="TextBox 153"/>
          <p:cNvSpPr txBox="1"/>
          <p:nvPr/>
        </p:nvSpPr>
        <p:spPr>
          <a:xfrm>
            <a:off x="115841" y="5107243"/>
            <a:ext cx="4540826" cy="400110"/>
          </a:xfrm>
          <a:prstGeom prst="rect">
            <a:avLst/>
          </a:prstGeom>
          <a:noFill/>
        </p:spPr>
        <p:txBody>
          <a:bodyPr wrap="none" rtlCol="0">
            <a:spAutoFit/>
          </a:bodyPr>
          <a:lstStyle/>
          <a:p>
            <a:r>
              <a:rPr lang="en-US" sz="2000" dirty="0" err="1" smtClean="0"/>
              <a:t>Reflectance(</a:t>
            </a:r>
            <a:r>
              <a:rPr lang="en-US" sz="2000" dirty="0" err="1" smtClean="0">
                <a:latin typeface="Symbol" charset="2"/>
                <a:cs typeface="Symbol" charset="2"/>
              </a:rPr>
              <a:t>l</a:t>
            </a:r>
            <a:r>
              <a:rPr lang="en-US" sz="2000" dirty="0" smtClean="0"/>
              <a:t>) = G* </a:t>
            </a:r>
            <a:r>
              <a:rPr lang="en-US" sz="2000" dirty="0" err="1" smtClean="0"/>
              <a:t>b</a:t>
            </a:r>
            <a:r>
              <a:rPr lang="en-US" sz="2000" baseline="-25000" dirty="0" err="1" smtClean="0"/>
              <a:t>b</a:t>
            </a:r>
            <a:r>
              <a:rPr lang="en-US" sz="2000" dirty="0" err="1" smtClean="0"/>
              <a:t>(</a:t>
            </a:r>
            <a:r>
              <a:rPr lang="en-US" sz="2000" dirty="0" err="1" smtClean="0">
                <a:latin typeface="Symbol" charset="2"/>
                <a:cs typeface="Symbol" charset="2"/>
              </a:rPr>
              <a:t>l</a:t>
            </a:r>
            <a:r>
              <a:rPr lang="en-US" sz="2000" dirty="0" err="1" smtClean="0"/>
              <a:t>)/{b</a:t>
            </a:r>
            <a:r>
              <a:rPr lang="en-US" sz="2000" baseline="-25000" dirty="0" err="1" smtClean="0"/>
              <a:t>b</a:t>
            </a:r>
            <a:r>
              <a:rPr lang="en-US" sz="2000" dirty="0" err="1" smtClean="0"/>
              <a:t>(</a:t>
            </a:r>
            <a:r>
              <a:rPr lang="en-US" sz="2000" dirty="0" err="1" smtClean="0">
                <a:latin typeface="Symbol" charset="2"/>
                <a:cs typeface="Symbol" charset="2"/>
              </a:rPr>
              <a:t>l</a:t>
            </a:r>
            <a:r>
              <a:rPr lang="en-US" sz="2000" dirty="0" smtClean="0"/>
              <a:t>) +</a:t>
            </a:r>
            <a:r>
              <a:rPr lang="en-US" sz="2000" dirty="0" err="1" smtClean="0"/>
              <a:t>a(</a:t>
            </a:r>
            <a:r>
              <a:rPr lang="en-US" sz="2000" dirty="0" err="1" smtClean="0">
                <a:latin typeface="Symbol" charset="2"/>
                <a:cs typeface="Symbol" charset="2"/>
              </a:rPr>
              <a:t>l</a:t>
            </a:r>
            <a:r>
              <a:rPr lang="en-US" sz="2000" dirty="0" smtClean="0"/>
              <a:t>)}</a:t>
            </a:r>
            <a:endParaRPr lang="en-US" sz="20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dissolve">
                                      <p:cBhvr>
                                        <p:cTn id="7"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1614</TotalTime>
  <Words>2382</Words>
  <Application>Microsoft Macintosh PowerPoint</Application>
  <PresentationFormat>On-screen Show (4:3)</PresentationFormat>
  <Paragraphs>705</Paragraphs>
  <Slides>65</Slides>
  <Notes>1</Notes>
  <HiddenSlides>0</HiddenSlides>
  <MMClips>0</MMClips>
  <ScaleCrop>false</ScaleCrop>
  <HeadingPairs>
    <vt:vector size="8" baseType="variant">
      <vt:variant>
        <vt:lpstr>Theme</vt:lpstr>
      </vt:variant>
      <vt:variant>
        <vt:i4>2</vt:i4>
      </vt:variant>
      <vt:variant>
        <vt:lpstr>Links</vt:lpstr>
      </vt:variant>
      <vt:variant>
        <vt:i4>2</vt:i4>
      </vt:variant>
      <vt:variant>
        <vt:lpstr>Embedded OLE Servers</vt:lpstr>
      </vt:variant>
      <vt:variant>
        <vt:i4>2</vt:i4>
      </vt:variant>
      <vt:variant>
        <vt:lpstr>Slide Titles</vt:lpstr>
      </vt:variant>
      <vt:variant>
        <vt:i4>65</vt:i4>
      </vt:variant>
    </vt:vector>
  </HeadingPairs>
  <TitlesOfParts>
    <vt:vector size="71" baseType="lpstr">
      <vt:lpstr>Default Design</vt:lpstr>
      <vt:lpstr>Office Theme</vt:lpstr>
      <vt:lpstr>Macintosh HD:Users:oscar:Library:Mail:IMAP-oscar@mail.marine.rutgers.edu:INBOX.imapmbox:Attachments:435712:2:Chengyi's Thesis.doc!OLE_LINK3</vt:lpstr>
      <vt:lpstr>Macintosh HD:Users:oscar:Library:Mail:IMAP-oscar@mail.marine.rutgers.edu:INBOX.imapmbox:Attachments:435712:2:Chengyi's Thesis.doc!OLE_LINK4</vt:lpstr>
      <vt:lpstr>Equation</vt:lpstr>
      <vt:lpstr>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Scattering – Case I waters  </vt:lpstr>
      <vt:lpstr>Particle backscattering</vt:lpstr>
      <vt:lpstr>POC – Scattering (Case I waters)</vt:lpstr>
      <vt:lpstr>POC-Scattering</vt:lpstr>
      <vt:lpstr>PowerPoint Presentation</vt:lpstr>
      <vt:lpstr>PowerPoint Presentation</vt:lpstr>
      <vt:lpstr>PowerPoint Presentation</vt:lpstr>
      <vt:lpstr>PowerPoint Presentation</vt:lpstr>
      <vt:lpstr>Chl-specific phytoplankton absorption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Chlorophyll a - Fate of photons absorbed by an isolated molecule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rutgers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Kohut</dc:creator>
  <cp:lastModifiedBy>Oscar Schofield</cp:lastModifiedBy>
  <cp:revision>181</cp:revision>
  <dcterms:created xsi:type="dcterms:W3CDTF">2011-06-29T18:48:16Z</dcterms:created>
  <dcterms:modified xsi:type="dcterms:W3CDTF">2012-07-04T02:24:53Z</dcterms:modified>
</cp:coreProperties>
</file>