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80" r:id="rId4"/>
    <p:sldId id="258" r:id="rId5"/>
    <p:sldId id="259" r:id="rId6"/>
    <p:sldId id="281" r:id="rId7"/>
    <p:sldId id="261" r:id="rId8"/>
    <p:sldId id="282" r:id="rId9"/>
    <p:sldId id="263" r:id="rId10"/>
    <p:sldId id="264" r:id="rId11"/>
    <p:sldId id="265" r:id="rId12"/>
    <p:sldId id="266" r:id="rId13"/>
    <p:sldId id="283" r:id="rId14"/>
    <p:sldId id="285" r:id="rId15"/>
    <p:sldId id="269" r:id="rId16"/>
    <p:sldId id="287" r:id="rId17"/>
    <p:sldId id="288" r:id="rId18"/>
    <p:sldId id="286" r:id="rId19"/>
    <p:sldId id="270" r:id="rId20"/>
    <p:sldId id="290" r:id="rId21"/>
    <p:sldId id="272" r:id="rId22"/>
    <p:sldId id="273" r:id="rId23"/>
    <p:sldId id="292" r:id="rId24"/>
    <p:sldId id="293" r:id="rId25"/>
    <p:sldId id="294" r:id="rId26"/>
    <p:sldId id="277" r:id="rId27"/>
    <p:sldId id="295" r:id="rId28"/>
    <p:sldId id="296" r:id="rId29"/>
    <p:sldId id="297" r:id="rId30"/>
    <p:sldId id="276" r:id="rId31"/>
    <p:sldId id="279" r:id="rId32"/>
    <p:sldId id="28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73" autoAdjust="0"/>
  </p:normalViewPr>
  <p:slideViewPr>
    <p:cSldViewPr snapToGrid="0" snapToObjects="1">
      <p:cViewPr varScale="1">
        <p:scale>
          <a:sx n="160" d="100"/>
          <a:sy n="160" d="100"/>
        </p:scale>
        <p:origin x="-192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seroka:Research:Irene:general_stats_060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Maximum Sustained Wind</a:t>
            </a:r>
            <a:r>
              <a:rPr lang="en-US" baseline="0"/>
              <a:t> Speed (10m)</a:t>
            </a:r>
            <a:endParaRPr lang="en-US"/>
          </a:p>
        </c:rich>
      </c:tx>
      <c:layout/>
      <c:overlay val="0"/>
    </c:title>
    <c:autoTitleDeleted val="0"/>
    <c:plotArea>
      <c:layout/>
      <c:lineChart>
        <c:grouping val="standard"/>
        <c:varyColors val="0"/>
        <c:ser>
          <c:idx val="0"/>
          <c:order val="0"/>
          <c:tx>
            <c:v>NHC Best Track</c:v>
          </c:tx>
          <c:spPr>
            <a:ln>
              <a:solidFill>
                <a:schemeClr val="tx1"/>
              </a:solidFill>
            </a:ln>
          </c:spPr>
          <c:marker>
            <c:symbol val="square"/>
            <c:size val="9"/>
            <c:spPr>
              <a:solidFill>
                <a:schemeClr val="tx1"/>
              </a:solidFill>
              <a:ln>
                <a:solidFill>
                  <a:schemeClr val="tx1"/>
                </a:solidFill>
              </a:ln>
            </c:spPr>
          </c:marker>
          <c:cat>
            <c:strRef>
              <c:f>Data!$A$5:$A$12</c:f>
              <c:strCache>
                <c:ptCount val="8"/>
                <c:pt idx="0">
                  <c:v>27/1200</c:v>
                </c:pt>
                <c:pt idx="1">
                  <c:v>27/1800</c:v>
                </c:pt>
                <c:pt idx="2">
                  <c:v>28/0000</c:v>
                </c:pt>
                <c:pt idx="3">
                  <c:v>28/0600</c:v>
                </c:pt>
                <c:pt idx="4">
                  <c:v>28/1200</c:v>
                </c:pt>
                <c:pt idx="5">
                  <c:v>28/1800</c:v>
                </c:pt>
                <c:pt idx="6">
                  <c:v>29/0000</c:v>
                </c:pt>
                <c:pt idx="7">
                  <c:v>29/0600</c:v>
                </c:pt>
              </c:strCache>
            </c:strRef>
          </c:cat>
          <c:val>
            <c:numRef>
              <c:f>Data!$E$5:$E$12</c:f>
              <c:numCache>
                <c:formatCode>General</c:formatCode>
                <c:ptCount val="8"/>
                <c:pt idx="0">
                  <c:v>75.0</c:v>
                </c:pt>
                <c:pt idx="1">
                  <c:v>65.0</c:v>
                </c:pt>
                <c:pt idx="2">
                  <c:v>65.0</c:v>
                </c:pt>
                <c:pt idx="3">
                  <c:v>65.0</c:v>
                </c:pt>
                <c:pt idx="4">
                  <c:v>55.0</c:v>
                </c:pt>
                <c:pt idx="5">
                  <c:v>50.0</c:v>
                </c:pt>
                <c:pt idx="6">
                  <c:v>45.0</c:v>
                </c:pt>
                <c:pt idx="7">
                  <c:v>40.0</c:v>
                </c:pt>
              </c:numCache>
            </c:numRef>
          </c:val>
          <c:smooth val="0"/>
        </c:ser>
        <c:ser>
          <c:idx val="1"/>
          <c:order val="1"/>
          <c:tx>
            <c:v>NHC Forecast</c:v>
          </c:tx>
          <c:spPr>
            <a:ln>
              <a:solidFill>
                <a:srgbClr val="008000"/>
              </a:solidFill>
            </a:ln>
          </c:spPr>
          <c:marker>
            <c:symbol val="square"/>
            <c:size val="9"/>
            <c:spPr>
              <a:solidFill>
                <a:srgbClr val="008000"/>
              </a:solidFill>
              <a:ln>
                <a:solidFill>
                  <a:srgbClr val="008000"/>
                </a:solidFill>
              </a:ln>
            </c:spPr>
          </c:marker>
          <c:cat>
            <c:strRef>
              <c:f>Data!$A$5:$A$12</c:f>
              <c:strCache>
                <c:ptCount val="8"/>
                <c:pt idx="0">
                  <c:v>27/1200</c:v>
                </c:pt>
                <c:pt idx="1">
                  <c:v>27/1800</c:v>
                </c:pt>
                <c:pt idx="2">
                  <c:v>28/0000</c:v>
                </c:pt>
                <c:pt idx="3">
                  <c:v>28/0600</c:v>
                </c:pt>
                <c:pt idx="4">
                  <c:v>28/1200</c:v>
                </c:pt>
                <c:pt idx="5">
                  <c:v>28/1800</c:v>
                </c:pt>
                <c:pt idx="6">
                  <c:v>29/0000</c:v>
                </c:pt>
                <c:pt idx="7">
                  <c:v>29/0600</c:v>
                </c:pt>
              </c:strCache>
            </c:strRef>
          </c:cat>
          <c:val>
            <c:numRef>
              <c:f>Data!$I$5:$I$12</c:f>
              <c:numCache>
                <c:formatCode>General</c:formatCode>
                <c:ptCount val="8"/>
                <c:pt idx="0">
                  <c:v>80.0</c:v>
                </c:pt>
                <c:pt idx="1">
                  <c:v>75.0</c:v>
                </c:pt>
                <c:pt idx="2">
                  <c:v>75.0</c:v>
                </c:pt>
                <c:pt idx="3">
                  <c:v>70.0</c:v>
                </c:pt>
                <c:pt idx="4">
                  <c:v>70.0</c:v>
                </c:pt>
                <c:pt idx="5">
                  <c:v>65.0</c:v>
                </c:pt>
                <c:pt idx="6">
                  <c:v>60.0</c:v>
                </c:pt>
                <c:pt idx="7">
                  <c:v>50.0</c:v>
                </c:pt>
              </c:numCache>
            </c:numRef>
          </c:val>
          <c:smooth val="0"/>
        </c:ser>
        <c:ser>
          <c:idx val="5"/>
          <c:order val="2"/>
          <c:tx>
            <c:v>GFS 0.5 deg</c:v>
          </c:tx>
          <c:spPr>
            <a:ln>
              <a:solidFill>
                <a:schemeClr val="bg1">
                  <a:lumMod val="75000"/>
                </a:schemeClr>
              </a:solidFill>
            </a:ln>
          </c:spPr>
          <c:marker>
            <c:symbol val="square"/>
            <c:size val="9"/>
            <c:spPr>
              <a:solidFill>
                <a:schemeClr val="bg1">
                  <a:lumMod val="75000"/>
                </a:schemeClr>
              </a:solidFill>
              <a:ln>
                <a:solidFill>
                  <a:schemeClr val="bg1">
                    <a:lumMod val="75000"/>
                  </a:schemeClr>
                </a:solidFill>
              </a:ln>
            </c:spPr>
          </c:marker>
          <c:cat>
            <c:strRef>
              <c:f>Data!$A$5:$A$12</c:f>
              <c:strCache>
                <c:ptCount val="8"/>
                <c:pt idx="0">
                  <c:v>27/1200</c:v>
                </c:pt>
                <c:pt idx="1">
                  <c:v>27/1800</c:v>
                </c:pt>
                <c:pt idx="2">
                  <c:v>28/0000</c:v>
                </c:pt>
                <c:pt idx="3">
                  <c:v>28/0600</c:v>
                </c:pt>
                <c:pt idx="4">
                  <c:v>28/1200</c:v>
                </c:pt>
                <c:pt idx="5">
                  <c:v>28/1800</c:v>
                </c:pt>
                <c:pt idx="6">
                  <c:v>29/0000</c:v>
                </c:pt>
                <c:pt idx="7">
                  <c:v>29/0600</c:v>
                </c:pt>
              </c:strCache>
            </c:strRef>
          </c:cat>
          <c:val>
            <c:numRef>
              <c:f>Data!$D$22:$D$29</c:f>
              <c:numCache>
                <c:formatCode>General</c:formatCode>
                <c:ptCount val="8"/>
                <c:pt idx="0">
                  <c:v>67.4</c:v>
                </c:pt>
                <c:pt idx="1">
                  <c:v>66.46</c:v>
                </c:pt>
                <c:pt idx="2">
                  <c:v>65.08</c:v>
                </c:pt>
                <c:pt idx="3">
                  <c:v>66.25</c:v>
                </c:pt>
                <c:pt idx="4">
                  <c:v>56.44</c:v>
                </c:pt>
                <c:pt idx="5">
                  <c:v>51.35</c:v>
                </c:pt>
                <c:pt idx="6">
                  <c:v>49.46</c:v>
                </c:pt>
                <c:pt idx="7">
                  <c:v>47.3</c:v>
                </c:pt>
              </c:numCache>
            </c:numRef>
          </c:val>
          <c:smooth val="0"/>
        </c:ser>
        <c:ser>
          <c:idx val="3"/>
          <c:order val="3"/>
          <c:tx>
            <c:v>Warm SST (RTG only)</c:v>
          </c:tx>
          <c:spPr>
            <a:ln>
              <a:solidFill>
                <a:srgbClr val="FF0000"/>
              </a:solidFill>
            </a:ln>
          </c:spPr>
          <c:marker>
            <c:spPr>
              <a:solidFill>
                <a:srgbClr val="FF0000"/>
              </a:solidFill>
              <a:ln>
                <a:solidFill>
                  <a:srgbClr val="FF0000"/>
                </a:solidFill>
              </a:ln>
            </c:spPr>
          </c:marker>
          <c:val>
            <c:numRef>
              <c:f>Data!$Q$35:$Q$42</c:f>
              <c:numCache>
                <c:formatCode>General</c:formatCode>
                <c:ptCount val="8"/>
                <c:pt idx="0">
                  <c:v>57.78</c:v>
                </c:pt>
                <c:pt idx="1">
                  <c:v>69.1</c:v>
                </c:pt>
                <c:pt idx="2">
                  <c:v>66.39</c:v>
                </c:pt>
                <c:pt idx="3">
                  <c:v>63.8</c:v>
                </c:pt>
                <c:pt idx="4">
                  <c:v>57.39</c:v>
                </c:pt>
                <c:pt idx="5">
                  <c:v>54.97</c:v>
                </c:pt>
                <c:pt idx="6">
                  <c:v>48.62</c:v>
                </c:pt>
                <c:pt idx="7">
                  <c:v>50.48</c:v>
                </c:pt>
              </c:numCache>
            </c:numRef>
          </c:val>
          <c:smooth val="0"/>
        </c:ser>
        <c:dLbls>
          <c:showLegendKey val="0"/>
          <c:showVal val="0"/>
          <c:showCatName val="0"/>
          <c:showSerName val="0"/>
          <c:showPercent val="0"/>
          <c:showBubbleSize val="0"/>
        </c:dLbls>
        <c:marker val="1"/>
        <c:smooth val="0"/>
        <c:axId val="599539816"/>
        <c:axId val="599546744"/>
      </c:lineChart>
      <c:catAx>
        <c:axId val="599539816"/>
        <c:scaling>
          <c:orientation val="minMax"/>
        </c:scaling>
        <c:delete val="0"/>
        <c:axPos val="b"/>
        <c:title>
          <c:tx>
            <c:rich>
              <a:bodyPr/>
              <a:lstStyle/>
              <a:p>
                <a:pPr>
                  <a:defRPr/>
                </a:pPr>
                <a:r>
                  <a:rPr lang="en-US"/>
                  <a:t>Date</a:t>
                </a:r>
              </a:p>
            </c:rich>
          </c:tx>
          <c:layout/>
          <c:overlay val="0"/>
        </c:title>
        <c:majorTickMark val="out"/>
        <c:minorTickMark val="none"/>
        <c:tickLblPos val="nextTo"/>
        <c:crossAx val="599546744"/>
        <c:crosses val="autoZero"/>
        <c:auto val="1"/>
        <c:lblAlgn val="ctr"/>
        <c:lblOffset val="100"/>
        <c:noMultiLvlLbl val="0"/>
      </c:catAx>
      <c:valAx>
        <c:axId val="599546744"/>
        <c:scaling>
          <c:orientation val="minMax"/>
          <c:min val="35.0"/>
        </c:scaling>
        <c:delete val="0"/>
        <c:axPos val="l"/>
        <c:majorGridlines/>
        <c:title>
          <c:tx>
            <c:rich>
              <a:bodyPr rot="-5400000" vert="horz"/>
              <a:lstStyle/>
              <a:p>
                <a:pPr>
                  <a:defRPr/>
                </a:pPr>
                <a:r>
                  <a:rPr lang="en-US"/>
                  <a:t>Wind Speed (kts)</a:t>
                </a:r>
              </a:p>
            </c:rich>
          </c:tx>
          <c:layout/>
          <c:overlay val="0"/>
        </c:title>
        <c:numFmt formatCode="General" sourceLinked="1"/>
        <c:majorTickMark val="out"/>
        <c:minorTickMark val="none"/>
        <c:tickLblPos val="nextTo"/>
        <c:crossAx val="599539816"/>
        <c:crosses val="autoZero"/>
        <c:crossBetween val="between"/>
      </c:valAx>
    </c:plotArea>
    <c:legend>
      <c:legendPos val="r"/>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3E22BB-0610-0B49-B102-C54802A9BA13}" type="datetimeFigureOut">
              <a:rPr lang="en-US" smtClean="0"/>
              <a:t>3/2/12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AB3969-630A-004A-8FB3-13FF518E6831}" type="slidenum">
              <a:rPr lang="en-US" smtClean="0"/>
              <a:t>‹#›</a:t>
            </a:fld>
            <a:endParaRPr lang="en-US"/>
          </a:p>
        </p:txBody>
      </p:sp>
    </p:spTree>
    <p:extLst>
      <p:ext uri="{BB962C8B-B14F-4D97-AF65-F5344CB8AC3E}">
        <p14:creationId xmlns:p14="http://schemas.microsoft.com/office/powerpoint/2010/main" val="3311457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-third landfall near Little Egg Inlet, winds confined to the waters</a:t>
            </a:r>
            <a:r>
              <a:rPr lang="en-US" baseline="0" dirty="0" smtClean="0"/>
              <a:t> </a:t>
            </a:r>
            <a:r>
              <a:rPr lang="en-US" dirty="0" smtClean="0"/>
              <a:t>well to the east of the track of the center</a:t>
            </a:r>
          </a:p>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a:t>
            </a:fld>
            <a:endParaRPr lang="en-US"/>
          </a:p>
        </p:txBody>
      </p:sp>
    </p:spTree>
    <p:extLst>
      <p:ext uri="{BB962C8B-B14F-4D97-AF65-F5344CB8AC3E}">
        <p14:creationId xmlns:p14="http://schemas.microsoft.com/office/powerpoint/2010/main" val="1203832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-atmospheric</a:t>
            </a:r>
            <a:r>
              <a:rPr lang="en-US" baseline="0" dirty="0" smtClean="0"/>
              <a:t> models do not capture SST change well (non-coupled to ocean)- use the “Real-Time Global” product pre-storm (24C!), and if do capture SST change (using 1D ocean mixed layer model in HWRF), too slow in mixing and not throughout water depth (esp. bottom stress, bottom turbulence, mixing!)</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13</a:t>
            </a:fld>
            <a:endParaRPr lang="en-US"/>
          </a:p>
        </p:txBody>
      </p:sp>
    </p:spTree>
    <p:extLst>
      <p:ext uri="{BB962C8B-B14F-4D97-AF65-F5344CB8AC3E}">
        <p14:creationId xmlns:p14="http://schemas.microsoft.com/office/powerpoint/2010/main" val="2787226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a:t>
            </a:r>
            <a:r>
              <a:rPr lang="en-US" baseline="0" dirty="0" smtClean="0"/>
              <a:t> Research and Forecasting (WRF) atmospheric model</a:t>
            </a:r>
          </a:p>
          <a:p>
            <a:r>
              <a:rPr lang="en-US" baseline="0" dirty="0" smtClean="0"/>
              <a:t>-chose initialization to produce best track and timing (including landfall timing and location) in order to facilitate intensity comparison across sensitivity runs</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15</a:t>
            </a:fld>
            <a:endParaRPr lang="en-US"/>
          </a:p>
        </p:txBody>
      </p:sp>
    </p:spTree>
    <p:extLst>
      <p:ext uri="{BB962C8B-B14F-4D97-AF65-F5344CB8AC3E}">
        <p14:creationId xmlns:p14="http://schemas.microsoft.com/office/powerpoint/2010/main" val="4181579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16</a:t>
            </a:fld>
            <a:endParaRPr lang="en-US"/>
          </a:p>
        </p:txBody>
      </p:sp>
    </p:spTree>
    <p:extLst>
      <p:ext uri="{BB962C8B-B14F-4D97-AF65-F5344CB8AC3E}">
        <p14:creationId xmlns:p14="http://schemas.microsoft.com/office/powerpoint/2010/main" val="4181579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-Spin-up</a:t>
            </a:r>
            <a:r>
              <a:rPr lang="en-US" baseline="0" dirty="0" smtClean="0"/>
              <a:t> issues 27/1200 but Warm SST (RTG only) run consistently high bias for wind</a:t>
            </a:r>
          </a:p>
          <a:p>
            <a:r>
              <a:rPr lang="en-US" baseline="0" dirty="0" smtClean="0"/>
              <a:t>-NHC forecast way over-forecasted wind speed</a:t>
            </a:r>
          </a:p>
          <a:p>
            <a:r>
              <a:rPr lang="en-US" baseline="0" dirty="0" smtClean="0"/>
              <a:t>-GFS was consistently too high as well</a:t>
            </a:r>
          </a:p>
          <a:p>
            <a:r>
              <a:rPr lang="en-US" baseline="0" dirty="0" smtClean="0"/>
              <a:t>-All these use the real-time global product</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17</a:t>
            </a:fld>
            <a:endParaRPr lang="en-US"/>
          </a:p>
        </p:txBody>
      </p:sp>
    </p:spTree>
    <p:extLst>
      <p:ext uri="{BB962C8B-B14F-4D97-AF65-F5344CB8AC3E}">
        <p14:creationId xmlns:p14="http://schemas.microsoft.com/office/powerpoint/2010/main" val="418148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18</a:t>
            </a:fld>
            <a:endParaRPr lang="en-US"/>
          </a:p>
        </p:txBody>
      </p:sp>
    </p:spTree>
    <p:extLst>
      <p:ext uri="{BB962C8B-B14F-4D97-AF65-F5344CB8AC3E}">
        <p14:creationId xmlns:p14="http://schemas.microsoft.com/office/powerpoint/2010/main" val="4181579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-spatial resolution</a:t>
            </a:r>
            <a:r>
              <a:rPr lang="en-US" baseline="0" dirty="0" smtClean="0"/>
              <a:t> low</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19</a:t>
            </a:fld>
            <a:endParaRPr lang="en-US"/>
          </a:p>
        </p:txBody>
      </p:sp>
    </p:spTree>
    <p:extLst>
      <p:ext uri="{BB962C8B-B14F-4D97-AF65-F5344CB8AC3E}">
        <p14:creationId xmlns:p14="http://schemas.microsoft.com/office/powerpoint/2010/main" val="3968571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 resolution</a:t>
            </a:r>
            <a:r>
              <a:rPr lang="en-US" baseline="0" dirty="0" smtClean="0"/>
              <a:t> is low (cannot capture upwelling, mixing response from storms)</a:t>
            </a:r>
          </a:p>
          <a:p>
            <a:r>
              <a:rPr lang="en-US" baseline="0" dirty="0" smtClean="0"/>
              <a:t>-weighted based on quality and latency</a:t>
            </a:r>
          </a:p>
          <a:p>
            <a:r>
              <a:rPr lang="en-US" baseline="0" dirty="0" smtClean="0"/>
              <a:t>Operational SST and Sea Ice Analysis (OSTIA) (UK MET)</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20</a:t>
            </a:fld>
            <a:endParaRPr lang="en-US"/>
          </a:p>
        </p:txBody>
      </p:sp>
    </p:spTree>
    <p:extLst>
      <p:ext uri="{BB962C8B-B14F-4D97-AF65-F5344CB8AC3E}">
        <p14:creationId xmlns:p14="http://schemas.microsoft.com/office/powerpoint/2010/main" val="1971308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-coldest</a:t>
            </a:r>
            <a:r>
              <a:rPr lang="en-US" baseline="0" dirty="0" smtClean="0"/>
              <a:t> pixel composite with </a:t>
            </a:r>
            <a:r>
              <a:rPr lang="en-US" baseline="0" dirty="0" err="1" smtClean="0"/>
              <a:t>SPoRT</a:t>
            </a:r>
            <a:r>
              <a:rPr lang="en-US" baseline="0" dirty="0" smtClean="0"/>
              <a:t> retains upwelling and storm mixing</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21</a:t>
            </a:fld>
            <a:endParaRPr lang="en-US"/>
          </a:p>
        </p:txBody>
      </p:sp>
    </p:spTree>
    <p:extLst>
      <p:ext uri="{BB962C8B-B14F-4D97-AF65-F5344CB8AC3E}">
        <p14:creationId xmlns:p14="http://schemas.microsoft.com/office/powerpoint/2010/main" val="2096156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-atmospheric</a:t>
            </a:r>
            <a:r>
              <a:rPr lang="en-US" baseline="0" dirty="0" smtClean="0"/>
              <a:t> models do not capture SST change well (non-coupled to ocean)- use the “Real-Time Global” product pre-storm (24C!), and if do capture SST change (using 1D ocean mixed layer model in HWRF), too slow in mixing and not throughout water depth (esp. bottom stress, bottom turbulence, mixing!)</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23</a:t>
            </a:fld>
            <a:endParaRPr lang="en-US"/>
          </a:p>
        </p:txBody>
      </p:sp>
    </p:spTree>
    <p:extLst>
      <p:ext uri="{BB962C8B-B14F-4D97-AF65-F5344CB8AC3E}">
        <p14:creationId xmlns:p14="http://schemas.microsoft.com/office/powerpoint/2010/main" val="2787226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-little</a:t>
            </a:r>
            <a:r>
              <a:rPr lang="en-US" baseline="0" dirty="0" smtClean="0"/>
              <a:t> change in track (still good!)</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25</a:t>
            </a:fld>
            <a:endParaRPr lang="en-US"/>
          </a:p>
        </p:txBody>
      </p:sp>
    </p:spTree>
    <p:extLst>
      <p:ext uri="{BB962C8B-B14F-4D97-AF65-F5344CB8AC3E}">
        <p14:creationId xmlns:p14="http://schemas.microsoft.com/office/powerpoint/2010/main" val="2808467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-Rivers:</a:t>
            </a:r>
            <a:r>
              <a:rPr lang="en-US" baseline="0" dirty="0" smtClean="0"/>
              <a:t> NJ (8), NY (14), Vermont (4)</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***Raritan River flood record broken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-Miami Herald: “Irene seemed to defy some basic hurricane rules. With warm water and light wind shear in its path, there was time and fuel to strengthen. Instead, Franklin said, it began an eye wall replacement cycle that will typically temporarily weaken a hurricane before a new eye forms and contracts, rebuilding wind strength.</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But Irene’s wall simply collapsed, turning the hurricane into weaker, but still formidable mess of rain bands. Other factors might have come into play – dry air or upwelling of deeper, cooler ocean water might have seeped into its core.”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-NY Times: “Hurricanes also tend to strengthen over water that is warm and deep, and Irene may have passed over areas that are a bit shallower. ‘There are some peculiar aspects to the water in that part of the Atlantic,’ Mr. </a:t>
            </a:r>
            <a:r>
              <a:rPr lang="en-US" dirty="0" err="1" smtClean="0"/>
              <a:t>Kimberlain</a:t>
            </a:r>
            <a:r>
              <a:rPr lang="en-US" dirty="0" smtClean="0"/>
              <a:t> said. But it is very hard to know how the water may have affected Irene ‘because we don’t have observations everywhere.’”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-Rutger</a:t>
            </a:r>
            <a:r>
              <a:rPr lang="en-US" baseline="0" dirty="0" smtClean="0"/>
              <a:t>s (RU COOL)</a:t>
            </a:r>
            <a:r>
              <a:rPr lang="en-US" dirty="0" smtClean="0"/>
              <a:t> had gliders out there, models running, CODAR operating</a:t>
            </a:r>
          </a:p>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3</a:t>
            </a:fld>
            <a:endParaRPr lang="en-US"/>
          </a:p>
        </p:txBody>
      </p:sp>
    </p:spTree>
    <p:extLst>
      <p:ext uri="{BB962C8B-B14F-4D97-AF65-F5344CB8AC3E}">
        <p14:creationId xmlns:p14="http://schemas.microsoft.com/office/powerpoint/2010/main" val="120383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-RMSE</a:t>
            </a:r>
            <a:r>
              <a:rPr lang="en-US" baseline="0" dirty="0" smtClean="0"/>
              <a:t> much better than NHC forecast, better than Warm RTG only, Warm RTG w/ OML, and comparable to GFS</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30</a:t>
            </a:fld>
            <a:endParaRPr lang="en-US"/>
          </a:p>
        </p:txBody>
      </p:sp>
    </p:spTree>
    <p:extLst>
      <p:ext uri="{BB962C8B-B14F-4D97-AF65-F5344CB8AC3E}">
        <p14:creationId xmlns:p14="http://schemas.microsoft.com/office/powerpoint/2010/main" val="4248445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4</a:t>
            </a:fld>
            <a:endParaRPr lang="en-US"/>
          </a:p>
        </p:txBody>
      </p:sp>
    </p:spTree>
    <p:extLst>
      <p:ext uri="{BB962C8B-B14F-4D97-AF65-F5344CB8AC3E}">
        <p14:creationId xmlns:p14="http://schemas.microsoft.com/office/powerpoint/2010/main" val="317166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-mixed</a:t>
            </a:r>
            <a:r>
              <a:rPr lang="en-US" baseline="0" dirty="0" smtClean="0"/>
              <a:t> much more quickly than anyone imagined (reference of mixing time?)</a:t>
            </a:r>
          </a:p>
          <a:p>
            <a:r>
              <a:rPr lang="en-US" baseline="0" dirty="0" smtClean="0"/>
              <a:t>-24-18C</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5</a:t>
            </a:fld>
            <a:endParaRPr lang="en-US"/>
          </a:p>
        </p:txBody>
      </p:sp>
    </p:spTree>
    <p:extLst>
      <p:ext uri="{BB962C8B-B14F-4D97-AF65-F5344CB8AC3E}">
        <p14:creationId xmlns:p14="http://schemas.microsoft.com/office/powerpoint/2010/main" val="2787226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a:t>
            </a:r>
            <a:r>
              <a:rPr lang="en-US" baseline="0" dirty="0" smtClean="0"/>
              <a:t> high vertical velocities during mixing time</a:t>
            </a:r>
          </a:p>
          <a:p>
            <a:r>
              <a:rPr lang="en-US" baseline="0" dirty="0" smtClean="0"/>
              <a:t>-both positive and negative velocities are high (negative may be hidden)</a:t>
            </a:r>
            <a:r>
              <a:rPr lang="en-US" baseline="0" dirty="0" smtClean="0">
                <a:sym typeface="Wingdings"/>
              </a:rPr>
              <a:t> much more turbulence during mixing phase</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6</a:t>
            </a:fld>
            <a:endParaRPr lang="en-US"/>
          </a:p>
        </p:txBody>
      </p:sp>
    </p:spTree>
    <p:extLst>
      <p:ext uri="{BB962C8B-B14F-4D97-AF65-F5344CB8AC3E}">
        <p14:creationId xmlns:p14="http://schemas.microsoft.com/office/powerpoint/2010/main" val="278722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7</a:t>
            </a:fld>
            <a:endParaRPr lang="en-US"/>
          </a:p>
        </p:txBody>
      </p:sp>
    </p:spTree>
    <p:extLst>
      <p:ext uri="{BB962C8B-B14F-4D97-AF65-F5344CB8AC3E}">
        <p14:creationId xmlns:p14="http://schemas.microsoft.com/office/powerpoint/2010/main" val="1310211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a:t>
            </a:r>
            <a:r>
              <a:rPr lang="en-US" baseline="0" dirty="0" smtClean="0"/>
              <a:t> from blue, go to red (8/27 09Z to 8/29 01Z)</a:t>
            </a:r>
          </a:p>
          <a:p>
            <a:r>
              <a:rPr lang="en-US" baseline="0" dirty="0" smtClean="0"/>
              <a:t>-each profile is ~2 hours (1 segment is dive and resurface)</a:t>
            </a:r>
          </a:p>
          <a:p>
            <a:r>
              <a:rPr lang="en-US" baseline="0" dirty="0" smtClean="0"/>
              <a:t>-each profile is standard deviation of w’ (smoothed)</a:t>
            </a:r>
          </a:p>
          <a:p>
            <a:r>
              <a:rPr lang="en-US" baseline="0" dirty="0" smtClean="0"/>
              <a:t>-bottom stress influencing mixing at bottom, not at where wind is inputting surface stress!</a:t>
            </a:r>
          </a:p>
        </p:txBody>
      </p:sp>
      <p:sp>
        <p:nvSpPr>
          <p:cNvPr id="4" name="Slide Number Placeholder 3"/>
          <p:cNvSpPr>
            <a:spLocks noGrp="1"/>
          </p:cNvSpPr>
          <p:nvPr>
            <p:ph type="sldNum" sz="quarter" idx="10"/>
          </p:nvPr>
        </p:nvSpPr>
        <p:spPr/>
        <p:txBody>
          <a:bodyPr/>
          <a:lstStyle/>
          <a:p>
            <a:fld id="{A4AB3969-630A-004A-8FB3-13FF518E6831}" type="slidenum">
              <a:rPr lang="en-US" smtClean="0"/>
              <a:t>8</a:t>
            </a:fld>
            <a:endParaRPr lang="en-US"/>
          </a:p>
        </p:txBody>
      </p:sp>
    </p:spTree>
    <p:extLst>
      <p:ext uri="{BB962C8B-B14F-4D97-AF65-F5344CB8AC3E}">
        <p14:creationId xmlns:p14="http://schemas.microsoft.com/office/powerpoint/2010/main" val="3622240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the current boundary layer; dashed line is law of the wall, profile of eddy viscosity</a:t>
            </a:r>
            <a:r>
              <a:rPr lang="en-US" baseline="0" dirty="0" smtClean="0"/>
              <a:t> decreases exponentially away from wall, goes to zero at wall</a:t>
            </a:r>
            <a:endParaRPr lang="en-US" dirty="0" smtClean="0"/>
          </a:p>
          <a:p>
            <a:r>
              <a:rPr lang="en-US" dirty="0" err="1" smtClean="0"/>
              <a:t>u’w’bar</a:t>
            </a:r>
            <a:r>
              <a:rPr lang="en-US" dirty="0" smtClean="0"/>
              <a:t> = -k</a:t>
            </a:r>
            <a:r>
              <a:rPr lang="en-US" baseline="0" dirty="0" smtClean="0"/>
              <a:t> (</a:t>
            </a:r>
            <a:r>
              <a:rPr lang="en-US" baseline="0" dirty="0" err="1" smtClean="0"/>
              <a:t>dubar</a:t>
            </a:r>
            <a:r>
              <a:rPr lang="en-US" baseline="0" dirty="0" smtClean="0"/>
              <a:t>/</a:t>
            </a:r>
            <a:r>
              <a:rPr lang="en-US" baseline="0" dirty="0" err="1" smtClean="0"/>
              <a:t>dz</a:t>
            </a:r>
            <a:r>
              <a:rPr lang="en-US" baseline="0" dirty="0" smtClean="0"/>
              <a:t>) </a:t>
            </a:r>
            <a:r>
              <a:rPr lang="en-US" baseline="0" dirty="0" smtClean="0">
                <a:sym typeface="Wingdings"/>
              </a:rPr>
              <a:t> turbulence is related to eddy viscosity</a:t>
            </a:r>
            <a:endParaRPr lang="en-US" dirty="0" smtClean="0"/>
          </a:p>
          <a:p>
            <a:r>
              <a:rPr lang="en-US" dirty="0" smtClean="0"/>
              <a:t>Eddy viscosity is a function of the flow, not of the fluid. It is greater for flows with more turbulence.</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9</a:t>
            </a:fld>
            <a:endParaRPr lang="en-US"/>
          </a:p>
        </p:txBody>
      </p:sp>
    </p:spTree>
    <p:extLst>
      <p:ext uri="{BB962C8B-B14F-4D97-AF65-F5344CB8AC3E}">
        <p14:creationId xmlns:p14="http://schemas.microsoft.com/office/powerpoint/2010/main" val="4077936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-wave-current interaction,</a:t>
            </a:r>
            <a:r>
              <a:rPr lang="en-US" baseline="0" dirty="0" smtClean="0"/>
              <a:t> esp. on continental shelf</a:t>
            </a:r>
            <a:r>
              <a:rPr lang="en-US" baseline="0" dirty="0" smtClean="0">
                <a:sym typeface="Wingdings"/>
              </a:rPr>
              <a:t> increased mixing decreased SST, which is not picked up by models</a:t>
            </a:r>
            <a:endParaRPr lang="en-US" dirty="0"/>
          </a:p>
        </p:txBody>
      </p:sp>
      <p:sp>
        <p:nvSpPr>
          <p:cNvPr id="4" name="Slide Number Placeholder 3"/>
          <p:cNvSpPr>
            <a:spLocks noGrp="1"/>
          </p:cNvSpPr>
          <p:nvPr>
            <p:ph type="sldNum" sz="quarter" idx="10"/>
          </p:nvPr>
        </p:nvSpPr>
        <p:spPr/>
        <p:txBody>
          <a:bodyPr/>
          <a:lstStyle/>
          <a:p>
            <a:fld id="{A4AB3969-630A-004A-8FB3-13FF518E6831}" type="slidenum">
              <a:rPr lang="en-US" smtClean="0"/>
              <a:t>12</a:t>
            </a:fld>
            <a:endParaRPr lang="en-US"/>
          </a:p>
        </p:txBody>
      </p:sp>
    </p:spTree>
    <p:extLst>
      <p:ext uri="{BB962C8B-B14F-4D97-AF65-F5344CB8AC3E}">
        <p14:creationId xmlns:p14="http://schemas.microsoft.com/office/powerpoint/2010/main" val="1293597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F918FAF-3EC1-434B-B1D7-303B0329BB86}"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3874888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18FAF-3EC1-434B-B1D7-303B0329BB86}"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214064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18FAF-3EC1-434B-B1D7-303B0329BB86}"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83385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918FAF-3EC1-434B-B1D7-303B0329BB86}"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319375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918FAF-3EC1-434B-B1D7-303B0329BB86}" type="datetimeFigureOut">
              <a:rPr lang="en-US" smtClean="0"/>
              <a:t>3/2/12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2018785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F918FAF-3EC1-434B-B1D7-303B0329BB86}" type="datetimeFigureOut">
              <a:rPr lang="en-US" smtClean="0"/>
              <a:t>3/2/12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2546046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F918FAF-3EC1-434B-B1D7-303B0329BB86}" type="datetimeFigureOut">
              <a:rPr lang="en-US" smtClean="0"/>
              <a:t>3/2/12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290900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F918FAF-3EC1-434B-B1D7-303B0329BB86}" type="datetimeFigureOut">
              <a:rPr lang="en-US" smtClean="0"/>
              <a:t>3/2/12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847716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918FAF-3EC1-434B-B1D7-303B0329BB86}" type="datetimeFigureOut">
              <a:rPr lang="en-US" smtClean="0"/>
              <a:t>3/2/12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19217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18FAF-3EC1-434B-B1D7-303B0329BB86}" type="datetimeFigureOut">
              <a:rPr lang="en-US" smtClean="0"/>
              <a:t>3/2/12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2555107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918FAF-3EC1-434B-B1D7-303B0329BB86}" type="datetimeFigureOut">
              <a:rPr lang="en-US" smtClean="0"/>
              <a:t>3/2/12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51741-7BBB-8943-B626-78EDC96FE0A3}" type="slidenum">
              <a:rPr lang="en-US" smtClean="0"/>
              <a:t>‹#›</a:t>
            </a:fld>
            <a:endParaRPr lang="en-US"/>
          </a:p>
        </p:txBody>
      </p:sp>
    </p:spTree>
    <p:extLst>
      <p:ext uri="{BB962C8B-B14F-4D97-AF65-F5344CB8AC3E}">
        <p14:creationId xmlns:p14="http://schemas.microsoft.com/office/powerpoint/2010/main" val="29145228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18FAF-3EC1-434B-B1D7-303B0329BB86}" type="datetimeFigureOut">
              <a:rPr lang="en-US" smtClean="0"/>
              <a:t>3/2/12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51741-7BBB-8943-B626-78EDC96FE0A3}" type="slidenum">
              <a:rPr lang="en-US" smtClean="0"/>
              <a:t>‹#›</a:t>
            </a:fld>
            <a:endParaRPr lang="en-US"/>
          </a:p>
        </p:txBody>
      </p:sp>
    </p:spTree>
    <p:extLst>
      <p:ext uri="{BB962C8B-B14F-4D97-AF65-F5344CB8AC3E}">
        <p14:creationId xmlns:p14="http://schemas.microsoft.com/office/powerpoint/2010/main" val="412308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media/media1.mov"/><Relationship Id="rId2" Type="http://schemas.openxmlformats.org/officeDocument/2006/relationships/video" Target="../media/media1.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20.png"/><Relationship Id="rId1" Type="http://schemas.microsoft.com/office/2007/relationships/media" Target="../media/media2.mov"/><Relationship Id="rId2" Type="http://schemas.openxmlformats.org/officeDocument/2006/relationships/video" Target="../media/media2.mov"/></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tellite.png"/>
          <p:cNvPicPr>
            <a:picLocks noChangeAspect="1"/>
          </p:cNvPicPr>
          <p:nvPr/>
        </p:nvPicPr>
        <p:blipFill rotWithShape="1">
          <a:blip r:embed="rId2">
            <a:alphaModFix amt="70000"/>
            <a:extLst>
              <a:ext uri="{28A0092B-C50C-407E-A947-70E740481C1C}">
                <a14:useLocalDpi xmlns:a14="http://schemas.microsoft.com/office/drawing/2010/main" val="0"/>
              </a:ext>
            </a:extLst>
          </a:blip>
          <a:srcRect b="2797"/>
          <a:stretch/>
        </p:blipFill>
        <p:spPr>
          <a:xfrm>
            <a:off x="0" y="-28221"/>
            <a:ext cx="9144000" cy="6886222"/>
          </a:xfrm>
          <a:prstGeom prst="rect">
            <a:avLst/>
          </a:prstGeom>
        </p:spPr>
      </p:pic>
      <p:sp>
        <p:nvSpPr>
          <p:cNvPr id="2" name="Title 1"/>
          <p:cNvSpPr>
            <a:spLocks noGrp="1"/>
          </p:cNvSpPr>
          <p:nvPr>
            <p:ph type="ctrTitle"/>
          </p:nvPr>
        </p:nvSpPr>
        <p:spPr>
          <a:xfrm>
            <a:off x="685800" y="1754127"/>
            <a:ext cx="7772400" cy="1470025"/>
          </a:xfrm>
        </p:spPr>
        <p:txBody>
          <a:bodyPr>
            <a:normAutofit/>
          </a:bodyPr>
          <a:lstStyle/>
          <a:p>
            <a:r>
              <a:rPr lang="en-US" dirty="0" smtClean="0">
                <a:solidFill>
                  <a:srgbClr val="000000"/>
                </a:solidFill>
              </a:rPr>
              <a:t>Hurricane Irene: Turbulent Mixing and SST Sensitivity</a:t>
            </a:r>
            <a:endParaRPr lang="en-US" dirty="0">
              <a:solidFill>
                <a:srgbClr val="000000"/>
              </a:solidFill>
            </a:endParaRPr>
          </a:p>
        </p:txBody>
      </p:sp>
      <p:sp>
        <p:nvSpPr>
          <p:cNvPr id="3" name="Subtitle 2"/>
          <p:cNvSpPr>
            <a:spLocks noGrp="1"/>
          </p:cNvSpPr>
          <p:nvPr>
            <p:ph type="subTitle" idx="1"/>
          </p:nvPr>
        </p:nvSpPr>
        <p:spPr>
          <a:xfrm>
            <a:off x="1371600" y="3773309"/>
            <a:ext cx="6400800" cy="1752600"/>
          </a:xfrm>
        </p:spPr>
        <p:txBody>
          <a:bodyPr/>
          <a:lstStyle/>
          <a:p>
            <a:r>
              <a:rPr lang="en-US" dirty="0" smtClean="0">
                <a:solidFill>
                  <a:srgbClr val="000000"/>
                </a:solidFill>
              </a:rPr>
              <a:t>Greg Seroka</a:t>
            </a:r>
          </a:p>
          <a:p>
            <a:r>
              <a:rPr lang="en-US" dirty="0" smtClean="0">
                <a:solidFill>
                  <a:srgbClr val="000000"/>
                </a:solidFill>
              </a:rPr>
              <a:t>2/20/2012</a:t>
            </a:r>
            <a:endParaRPr lang="en-US" dirty="0">
              <a:solidFill>
                <a:srgbClr val="000000"/>
              </a:solidFill>
            </a:endParaRPr>
          </a:p>
        </p:txBody>
      </p:sp>
    </p:spTree>
    <p:extLst>
      <p:ext uri="{BB962C8B-B14F-4D97-AF65-F5344CB8AC3E}">
        <p14:creationId xmlns:p14="http://schemas.microsoft.com/office/powerpoint/2010/main" val="26931706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u16_2011_221_6_327_wAnomalyMeanTemperatur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22463" y="0"/>
            <a:ext cx="5299075" cy="6858000"/>
          </a:xfrm>
          <a:prstGeom prst="rect">
            <a:avLst/>
          </a:prstGeom>
        </p:spPr>
      </p:pic>
      <p:sp>
        <p:nvSpPr>
          <p:cNvPr id="2" name="TextBox 1"/>
          <p:cNvSpPr txBox="1"/>
          <p:nvPr/>
        </p:nvSpPr>
        <p:spPr>
          <a:xfrm>
            <a:off x="2674152" y="278760"/>
            <a:ext cx="2044333" cy="369332"/>
          </a:xfrm>
          <a:prstGeom prst="rect">
            <a:avLst/>
          </a:prstGeom>
          <a:noFill/>
        </p:spPr>
        <p:txBody>
          <a:bodyPr wrap="square" rtlCol="0">
            <a:spAutoFit/>
          </a:bodyPr>
          <a:lstStyle/>
          <a:p>
            <a:r>
              <a:rPr lang="en-US" dirty="0" smtClean="0">
                <a:solidFill>
                  <a:srgbClr val="0000FF"/>
                </a:solidFill>
              </a:rPr>
              <a:t>w’ anomaly</a:t>
            </a:r>
            <a:endParaRPr lang="en-US" dirty="0">
              <a:solidFill>
                <a:srgbClr val="0000FF"/>
              </a:solidFill>
            </a:endParaRPr>
          </a:p>
        </p:txBody>
      </p:sp>
      <p:sp>
        <p:nvSpPr>
          <p:cNvPr id="5" name="TextBox 4"/>
          <p:cNvSpPr txBox="1"/>
          <p:nvPr/>
        </p:nvSpPr>
        <p:spPr>
          <a:xfrm>
            <a:off x="5978123" y="1608143"/>
            <a:ext cx="2044333" cy="369332"/>
          </a:xfrm>
          <a:prstGeom prst="rect">
            <a:avLst/>
          </a:prstGeom>
          <a:noFill/>
        </p:spPr>
        <p:txBody>
          <a:bodyPr wrap="square" rtlCol="0">
            <a:spAutoFit/>
          </a:bodyPr>
          <a:lstStyle/>
          <a:p>
            <a:r>
              <a:rPr lang="en-US" dirty="0" smtClean="0">
                <a:solidFill>
                  <a:srgbClr val="FF0000"/>
                </a:solidFill>
              </a:rPr>
              <a:t>temperature</a:t>
            </a:r>
            <a:endParaRPr lang="en-US" dirty="0">
              <a:solidFill>
                <a:srgbClr val="FF0000"/>
              </a:solidFill>
            </a:endParaRPr>
          </a:p>
        </p:txBody>
      </p:sp>
    </p:spTree>
    <p:extLst>
      <p:ext uri="{BB962C8B-B14F-4D97-AF65-F5344CB8AC3E}">
        <p14:creationId xmlns:p14="http://schemas.microsoft.com/office/powerpoint/2010/main" val="42819204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16-221_temperatureT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700" y="0"/>
            <a:ext cx="5299363" cy="6858000"/>
          </a:xfrm>
          <a:prstGeom prst="rect">
            <a:avLst/>
          </a:prstGeom>
        </p:spPr>
      </p:pic>
      <p:sp>
        <p:nvSpPr>
          <p:cNvPr id="2" name="TextBox 1"/>
          <p:cNvSpPr txBox="1"/>
          <p:nvPr/>
        </p:nvSpPr>
        <p:spPr>
          <a:xfrm>
            <a:off x="433648" y="1526841"/>
            <a:ext cx="1783476" cy="646331"/>
          </a:xfrm>
          <a:prstGeom prst="rect">
            <a:avLst/>
          </a:prstGeom>
          <a:noFill/>
        </p:spPr>
        <p:txBody>
          <a:bodyPr wrap="square" rtlCol="0">
            <a:spAutoFit/>
          </a:bodyPr>
          <a:lstStyle/>
          <a:p>
            <a:r>
              <a:rPr lang="en-US" dirty="0" smtClean="0"/>
              <a:t>Depth of </a:t>
            </a:r>
          </a:p>
          <a:p>
            <a:r>
              <a:rPr lang="en-US" dirty="0" smtClean="0"/>
              <a:t>thermocline (m)</a:t>
            </a:r>
            <a:endParaRPr lang="en-US" dirty="0"/>
          </a:p>
        </p:txBody>
      </p:sp>
      <p:sp>
        <p:nvSpPr>
          <p:cNvPr id="5" name="TextBox 4"/>
          <p:cNvSpPr txBox="1"/>
          <p:nvPr/>
        </p:nvSpPr>
        <p:spPr>
          <a:xfrm>
            <a:off x="1011843" y="4710982"/>
            <a:ext cx="1053140" cy="369332"/>
          </a:xfrm>
          <a:prstGeom prst="rect">
            <a:avLst/>
          </a:prstGeom>
          <a:noFill/>
        </p:spPr>
        <p:txBody>
          <a:bodyPr wrap="square" rtlCol="0">
            <a:spAutoFit/>
          </a:bodyPr>
          <a:lstStyle/>
          <a:p>
            <a:r>
              <a:rPr lang="en-US" dirty="0" smtClean="0"/>
              <a:t>SST (C)</a:t>
            </a:r>
            <a:endParaRPr lang="en-US" dirty="0"/>
          </a:p>
        </p:txBody>
      </p:sp>
    </p:spTree>
    <p:extLst>
      <p:ext uri="{BB962C8B-B14F-4D97-AF65-F5344CB8AC3E}">
        <p14:creationId xmlns:p14="http://schemas.microsoft.com/office/powerpoint/2010/main" val="26474140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tion44009_windsWav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5060" cy="6858000"/>
          </a:xfrm>
          <a:prstGeom prst="rect">
            <a:avLst/>
          </a:prstGeom>
        </p:spPr>
      </p:pic>
      <p:sp>
        <p:nvSpPr>
          <p:cNvPr id="3" name="TextBox 2"/>
          <p:cNvSpPr txBox="1"/>
          <p:nvPr/>
        </p:nvSpPr>
        <p:spPr>
          <a:xfrm>
            <a:off x="1775884" y="1608143"/>
            <a:ext cx="2044333" cy="369332"/>
          </a:xfrm>
          <a:prstGeom prst="rect">
            <a:avLst/>
          </a:prstGeom>
          <a:noFill/>
        </p:spPr>
        <p:txBody>
          <a:bodyPr wrap="square" rtlCol="0">
            <a:spAutoFit/>
          </a:bodyPr>
          <a:lstStyle/>
          <a:p>
            <a:r>
              <a:rPr lang="en-US" dirty="0" smtClean="0">
                <a:solidFill>
                  <a:srgbClr val="0000FF"/>
                </a:solidFill>
              </a:rPr>
              <a:t>Wind speed (m/s)</a:t>
            </a:r>
            <a:endParaRPr lang="en-US" dirty="0">
              <a:solidFill>
                <a:srgbClr val="0000FF"/>
              </a:solidFill>
            </a:endParaRPr>
          </a:p>
        </p:txBody>
      </p:sp>
      <p:sp>
        <p:nvSpPr>
          <p:cNvPr id="4" name="TextBox 3"/>
          <p:cNvSpPr txBox="1"/>
          <p:nvPr/>
        </p:nvSpPr>
        <p:spPr>
          <a:xfrm>
            <a:off x="4718483" y="3707522"/>
            <a:ext cx="2044333" cy="369332"/>
          </a:xfrm>
          <a:prstGeom prst="rect">
            <a:avLst/>
          </a:prstGeom>
          <a:noFill/>
        </p:spPr>
        <p:txBody>
          <a:bodyPr wrap="square" rtlCol="0">
            <a:spAutoFit/>
          </a:bodyPr>
          <a:lstStyle/>
          <a:p>
            <a:r>
              <a:rPr lang="en-US" dirty="0" smtClean="0">
                <a:solidFill>
                  <a:srgbClr val="008000"/>
                </a:solidFill>
              </a:rPr>
              <a:t>Wave height (m)</a:t>
            </a:r>
            <a:endParaRPr lang="en-US" dirty="0">
              <a:solidFill>
                <a:srgbClr val="008000"/>
              </a:solidFill>
            </a:endParaRPr>
          </a:p>
        </p:txBody>
      </p:sp>
      <p:cxnSp>
        <p:nvCxnSpPr>
          <p:cNvPr id="6" name="Straight Connector 5"/>
          <p:cNvCxnSpPr/>
          <p:nvPr/>
        </p:nvCxnSpPr>
        <p:spPr>
          <a:xfrm flipV="1">
            <a:off x="5286355" y="536870"/>
            <a:ext cx="0" cy="5533893"/>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20833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67"/>
          </a:xfrm>
        </p:spPr>
        <p:txBody>
          <a:bodyPr/>
          <a:lstStyle/>
          <a:p>
            <a:r>
              <a:rPr lang="en-US" dirty="0" smtClean="0"/>
              <a:t>RU16 Water Temperature</a:t>
            </a:r>
            <a:endParaRPr lang="en-US" dirty="0"/>
          </a:p>
        </p:txBody>
      </p:sp>
      <p:pic>
        <p:nvPicPr>
          <p:cNvPr id="6" name="Picture 5" descr="ru16_20110826T0000_20110903T0000_sea-water-temperature_all_crop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6" y="1190507"/>
            <a:ext cx="9024678" cy="4303419"/>
          </a:xfrm>
          <a:prstGeom prst="rect">
            <a:avLst/>
          </a:prstGeom>
        </p:spPr>
      </p:pic>
    </p:spTree>
    <p:extLst>
      <p:ext uri="{BB962C8B-B14F-4D97-AF65-F5344CB8AC3E}">
        <p14:creationId xmlns:p14="http://schemas.microsoft.com/office/powerpoint/2010/main" val="10477401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Weather Research and Forecasting (WRF) </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-Next generation (circa 2006) mesoscale numerical weather prediction system</a:t>
            </a:r>
          </a:p>
          <a:p>
            <a:pPr marL="0" indent="0">
              <a:buNone/>
            </a:pPr>
            <a:r>
              <a:rPr lang="en-US" dirty="0" smtClean="0"/>
              <a:t>-Purely atmospheric model</a:t>
            </a:r>
          </a:p>
          <a:p>
            <a:pPr marL="0" indent="0">
              <a:buNone/>
            </a:pPr>
            <a:r>
              <a:rPr lang="en-US" dirty="0" smtClean="0"/>
              <a:t>-Developed by National Center for Atmospheric Research (NCAR), others</a:t>
            </a:r>
          </a:p>
          <a:p>
            <a:pPr marL="0" indent="0">
              <a:buNone/>
            </a:pPr>
            <a:r>
              <a:rPr lang="en-US" dirty="0" smtClean="0"/>
              <a:t>-</a:t>
            </a:r>
            <a:r>
              <a:rPr lang="en-US" dirty="0" err="1" smtClean="0"/>
              <a:t>Nonhydrostatic</a:t>
            </a:r>
            <a:r>
              <a:rPr lang="en-US" dirty="0" smtClean="0"/>
              <a:t> Mesoscale Model (NMM) version operational at the National Centers for Environmental Prediction (NCEP)</a:t>
            </a:r>
          </a:p>
          <a:p>
            <a:pPr marL="0" indent="0">
              <a:buNone/>
            </a:pPr>
            <a:r>
              <a:rPr lang="en-US" dirty="0" smtClean="0"/>
              <a:t>-Advanced Research WRF (ARW) used here</a:t>
            </a:r>
          </a:p>
        </p:txBody>
      </p:sp>
      <p:sp>
        <p:nvSpPr>
          <p:cNvPr id="4" name="TextBox 3"/>
          <p:cNvSpPr txBox="1"/>
          <p:nvPr/>
        </p:nvSpPr>
        <p:spPr>
          <a:xfrm>
            <a:off x="6804117" y="6488668"/>
            <a:ext cx="2525732" cy="369332"/>
          </a:xfrm>
          <a:prstGeom prst="rect">
            <a:avLst/>
          </a:prstGeom>
          <a:noFill/>
        </p:spPr>
        <p:txBody>
          <a:bodyPr wrap="square" rtlCol="0">
            <a:spAutoFit/>
          </a:bodyPr>
          <a:lstStyle/>
          <a:p>
            <a:r>
              <a:rPr lang="en-US" dirty="0" err="1" smtClean="0"/>
              <a:t>Michalakes</a:t>
            </a:r>
            <a:r>
              <a:rPr lang="en-US" dirty="0" smtClean="0"/>
              <a:t> et al. (2001)</a:t>
            </a:r>
            <a:endParaRPr lang="en-US" dirty="0"/>
          </a:p>
        </p:txBody>
      </p:sp>
    </p:spTree>
    <p:extLst>
      <p:ext uri="{BB962C8B-B14F-4D97-AF65-F5344CB8AC3E}">
        <p14:creationId xmlns:p14="http://schemas.microsoft.com/office/powerpoint/2010/main" val="1912084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inds_RTG_only.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399" y="0"/>
            <a:ext cx="8572500" cy="6858000"/>
          </a:xfrm>
          <a:prstGeom prst="rect">
            <a:avLst/>
          </a:prstGeom>
        </p:spPr>
      </p:pic>
    </p:spTree>
    <p:extLst>
      <p:ext uri="{BB962C8B-B14F-4D97-AF65-F5344CB8AC3E}">
        <p14:creationId xmlns:p14="http://schemas.microsoft.com/office/powerpoint/2010/main" val="11980248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ck_map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 y="0"/>
            <a:ext cx="9006114" cy="6858000"/>
          </a:xfrm>
          <a:prstGeom prst="rect">
            <a:avLst/>
          </a:prstGeom>
        </p:spPr>
      </p:pic>
    </p:spTree>
    <p:extLst>
      <p:ext uri="{BB962C8B-B14F-4D97-AF65-F5344CB8AC3E}">
        <p14:creationId xmlns:p14="http://schemas.microsoft.com/office/powerpoint/2010/main" val="17888928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Grp="1"/>
          </p:cNvGraphicFramePr>
          <p:nvPr/>
        </p:nvGraphicFramePr>
        <p:xfrm>
          <a:off x="285750" y="516423"/>
          <a:ext cx="8572500" cy="58251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75240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tg_hr_08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0"/>
            <a:ext cx="8877670" cy="6858000"/>
          </a:xfrm>
          <a:prstGeom prst="rect">
            <a:avLst/>
          </a:prstGeom>
        </p:spPr>
      </p:pic>
      <p:sp>
        <p:nvSpPr>
          <p:cNvPr id="4" name="Oval 3"/>
          <p:cNvSpPr/>
          <p:nvPr/>
        </p:nvSpPr>
        <p:spPr>
          <a:xfrm rot="1455822">
            <a:off x="4666861" y="2870191"/>
            <a:ext cx="609169" cy="9498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2593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508"/>
            <a:ext cx="8229600" cy="794981"/>
          </a:xfrm>
        </p:spPr>
        <p:txBody>
          <a:bodyPr>
            <a:normAutofit/>
          </a:bodyPr>
          <a:lstStyle/>
          <a:p>
            <a:r>
              <a:rPr lang="en-US" dirty="0" smtClean="0"/>
              <a:t>Satellite SST Products</a:t>
            </a:r>
            <a:endParaRPr lang="en-US" dirty="0"/>
          </a:p>
        </p:txBody>
      </p:sp>
      <p:sp>
        <p:nvSpPr>
          <p:cNvPr id="3" name="Content Placeholder 2"/>
          <p:cNvSpPr>
            <a:spLocks noGrp="1"/>
          </p:cNvSpPr>
          <p:nvPr>
            <p:ph idx="1"/>
          </p:nvPr>
        </p:nvSpPr>
        <p:spPr>
          <a:xfrm>
            <a:off x="457200" y="1084053"/>
            <a:ext cx="8229600" cy="4525963"/>
          </a:xfrm>
        </p:spPr>
        <p:txBody>
          <a:bodyPr/>
          <a:lstStyle/>
          <a:p>
            <a:r>
              <a:rPr lang="en-US" dirty="0" smtClean="0"/>
              <a:t>Real-</a:t>
            </a:r>
            <a:r>
              <a:rPr lang="en-US" dirty="0"/>
              <a:t>T</a:t>
            </a:r>
            <a:r>
              <a:rPr lang="en-US" dirty="0" smtClean="0"/>
              <a:t>ime Global (RTG)</a:t>
            </a:r>
          </a:p>
          <a:p>
            <a:pPr lvl="1"/>
            <a:r>
              <a:rPr lang="en-US" dirty="0" smtClean="0"/>
              <a:t>1/12 degree (~9.25 km)</a:t>
            </a:r>
          </a:p>
          <a:p>
            <a:pPr lvl="1"/>
            <a:r>
              <a:rPr lang="en-US" dirty="0" smtClean="0"/>
              <a:t>Most recent 24 </a:t>
            </a:r>
            <a:r>
              <a:rPr lang="en-US" dirty="0" err="1" smtClean="0"/>
              <a:t>hrs</a:t>
            </a:r>
            <a:r>
              <a:rPr lang="en-US" dirty="0" smtClean="0"/>
              <a:t> of in situ (buoys, ships) and satellite (AVHRR and METOP) data</a:t>
            </a:r>
          </a:p>
        </p:txBody>
      </p:sp>
      <p:pic>
        <p:nvPicPr>
          <p:cNvPr id="4" name="Picture 3" descr="rtg_N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656" y="3035524"/>
            <a:ext cx="5096635" cy="3822476"/>
          </a:xfrm>
          <a:prstGeom prst="rect">
            <a:avLst/>
          </a:prstGeom>
        </p:spPr>
      </p:pic>
      <p:sp>
        <p:nvSpPr>
          <p:cNvPr id="5" name="TextBox 4"/>
          <p:cNvSpPr txBox="1"/>
          <p:nvPr/>
        </p:nvSpPr>
        <p:spPr>
          <a:xfrm>
            <a:off x="7082890" y="6494054"/>
            <a:ext cx="2312779" cy="369332"/>
          </a:xfrm>
          <a:prstGeom prst="rect">
            <a:avLst/>
          </a:prstGeom>
          <a:noFill/>
        </p:spPr>
        <p:txBody>
          <a:bodyPr wrap="square" rtlCol="0">
            <a:spAutoFit/>
          </a:bodyPr>
          <a:lstStyle/>
          <a:p>
            <a:r>
              <a:rPr lang="en-US" dirty="0" err="1" smtClean="0"/>
              <a:t>Gemmill</a:t>
            </a:r>
            <a:r>
              <a:rPr lang="en-US" dirty="0" smtClean="0"/>
              <a:t> et al. (2007)</a:t>
            </a:r>
            <a:endParaRPr lang="en-US" dirty="0"/>
          </a:p>
        </p:txBody>
      </p:sp>
    </p:spTree>
    <p:extLst>
      <p:ext uri="{BB962C8B-B14F-4D97-AF65-F5344CB8AC3E}">
        <p14:creationId xmlns:p14="http://schemas.microsoft.com/office/powerpoint/2010/main" val="222324487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72"/>
            <a:ext cx="8229600" cy="1143000"/>
          </a:xfrm>
        </p:spPr>
        <p:txBody>
          <a:bodyPr/>
          <a:lstStyle/>
          <a:p>
            <a:r>
              <a:rPr lang="en-US" dirty="0" smtClean="0"/>
              <a:t>Hurricane Irene Landfalls</a:t>
            </a:r>
            <a:endParaRPr lang="en-US" dirty="0"/>
          </a:p>
        </p:txBody>
      </p:sp>
      <p:sp>
        <p:nvSpPr>
          <p:cNvPr id="3" name="Content Placeholder 2"/>
          <p:cNvSpPr>
            <a:spLocks noGrp="1"/>
          </p:cNvSpPr>
          <p:nvPr>
            <p:ph idx="1"/>
          </p:nvPr>
        </p:nvSpPr>
        <p:spPr>
          <a:xfrm>
            <a:off x="457200" y="1012252"/>
            <a:ext cx="8229600" cy="5113912"/>
          </a:xfrm>
        </p:spPr>
        <p:txBody>
          <a:bodyPr/>
          <a:lstStyle/>
          <a:p>
            <a:r>
              <a:rPr lang="en-US" dirty="0" smtClean="0"/>
              <a:t>Bahamas landfall as Cat 3 hurricane (~105 </a:t>
            </a:r>
            <a:r>
              <a:rPr lang="en-US" dirty="0" err="1" smtClean="0"/>
              <a:t>kt</a:t>
            </a:r>
            <a:r>
              <a:rPr lang="en-US" dirty="0" smtClean="0"/>
              <a:t>) on August 24, 2011</a:t>
            </a:r>
          </a:p>
          <a:p>
            <a:r>
              <a:rPr lang="en-US" dirty="0" smtClean="0"/>
              <a:t>Second landfall near Cape Lookout, NC on August 28 as Cat 1 (75 </a:t>
            </a:r>
            <a:r>
              <a:rPr lang="en-US" dirty="0" err="1" smtClean="0"/>
              <a:t>kt</a:t>
            </a:r>
            <a:r>
              <a:rPr lang="en-US" dirty="0" smtClean="0"/>
              <a:t>)</a:t>
            </a:r>
          </a:p>
          <a:p>
            <a:r>
              <a:rPr lang="en-US" dirty="0" smtClean="0"/>
              <a:t>Third landfall very near Atlantic City, NJ as Tropical Storm (60 </a:t>
            </a:r>
            <a:r>
              <a:rPr lang="en-US" dirty="0" err="1" smtClean="0"/>
              <a:t>kt</a:t>
            </a:r>
            <a:r>
              <a:rPr lang="en-US" dirty="0" smtClean="0"/>
              <a:t>)</a:t>
            </a:r>
          </a:p>
          <a:p>
            <a:endParaRPr lang="en-US" dirty="0" smtClean="0"/>
          </a:p>
          <a:p>
            <a:endParaRPr lang="en-US" dirty="0" smtClean="0"/>
          </a:p>
          <a:p>
            <a:endParaRPr lang="en-US" dirty="0"/>
          </a:p>
        </p:txBody>
      </p:sp>
      <p:pic>
        <p:nvPicPr>
          <p:cNvPr id="4" name="Picture 3" descr="Irene_27-28Aug11_DOXlong.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926" y="1417152"/>
            <a:ext cx="5706449" cy="5230911"/>
          </a:xfrm>
          <a:prstGeom prst="rect">
            <a:avLst/>
          </a:prstGeom>
        </p:spPr>
      </p:pic>
    </p:spTree>
    <p:extLst>
      <p:ext uri="{BB962C8B-B14F-4D97-AF65-F5344CB8AC3E}">
        <p14:creationId xmlns:p14="http://schemas.microsoft.com/office/powerpoint/2010/main" val="624524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5508"/>
            <a:ext cx="8229600" cy="794981"/>
          </a:xfrm>
        </p:spPr>
        <p:txBody>
          <a:bodyPr>
            <a:normAutofit/>
          </a:bodyPr>
          <a:lstStyle/>
          <a:p>
            <a:r>
              <a:rPr lang="en-US" dirty="0" smtClean="0"/>
              <a:t>Satellite SST Products</a:t>
            </a:r>
            <a:endParaRPr lang="en-US" dirty="0"/>
          </a:p>
        </p:txBody>
      </p:sp>
      <p:sp>
        <p:nvSpPr>
          <p:cNvPr id="3" name="Content Placeholder 2"/>
          <p:cNvSpPr>
            <a:spLocks noGrp="1"/>
          </p:cNvSpPr>
          <p:nvPr>
            <p:ph idx="1"/>
          </p:nvPr>
        </p:nvSpPr>
        <p:spPr>
          <a:xfrm>
            <a:off x="457200" y="1084053"/>
            <a:ext cx="8229600" cy="4525963"/>
          </a:xfrm>
        </p:spPr>
        <p:txBody>
          <a:bodyPr/>
          <a:lstStyle/>
          <a:p>
            <a:r>
              <a:rPr lang="en-US" dirty="0" smtClean="0"/>
              <a:t>Short-term Prediction Research and Transition Center (</a:t>
            </a:r>
            <a:r>
              <a:rPr lang="en-US" dirty="0" err="1" smtClean="0"/>
              <a:t>SPoRT</a:t>
            </a:r>
            <a:r>
              <a:rPr lang="en-US" dirty="0" smtClean="0"/>
              <a:t>) SST</a:t>
            </a:r>
          </a:p>
          <a:p>
            <a:pPr lvl="1"/>
            <a:r>
              <a:rPr lang="en-US" dirty="0" smtClean="0"/>
              <a:t>1 km resolution</a:t>
            </a:r>
          </a:p>
          <a:p>
            <a:pPr lvl="1"/>
            <a:r>
              <a:rPr lang="en-US" dirty="0" smtClean="0"/>
              <a:t>Previous 14 days (weighted) of MODIS, AMSR-E, GOES/POES, OSTIA</a:t>
            </a:r>
          </a:p>
        </p:txBody>
      </p:sp>
      <p:pic>
        <p:nvPicPr>
          <p:cNvPr id="5" name="Picture 4" descr="sport_N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7907" y="3528416"/>
            <a:ext cx="4693962" cy="3329584"/>
          </a:xfrm>
          <a:prstGeom prst="rect">
            <a:avLst/>
          </a:prstGeom>
        </p:spPr>
      </p:pic>
      <p:sp>
        <p:nvSpPr>
          <p:cNvPr id="6" name="TextBox 5"/>
          <p:cNvSpPr txBox="1"/>
          <p:nvPr/>
        </p:nvSpPr>
        <p:spPr>
          <a:xfrm>
            <a:off x="7082890" y="6494054"/>
            <a:ext cx="2312779" cy="369332"/>
          </a:xfrm>
          <a:prstGeom prst="rect">
            <a:avLst/>
          </a:prstGeom>
          <a:noFill/>
        </p:spPr>
        <p:txBody>
          <a:bodyPr wrap="square" rtlCol="0">
            <a:spAutoFit/>
          </a:bodyPr>
          <a:lstStyle/>
          <a:p>
            <a:r>
              <a:rPr lang="en-US" dirty="0" smtClean="0"/>
              <a:t>Haines et al. (2007)</a:t>
            </a:r>
            <a:endParaRPr lang="en-US" dirty="0"/>
          </a:p>
        </p:txBody>
      </p:sp>
    </p:spTree>
    <p:extLst>
      <p:ext uri="{BB962C8B-B14F-4D97-AF65-F5344CB8AC3E}">
        <p14:creationId xmlns:p14="http://schemas.microsoft.com/office/powerpoint/2010/main" val="29898839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119"/>
            <a:ext cx="8229600" cy="819752"/>
          </a:xfrm>
        </p:spPr>
        <p:txBody>
          <a:bodyPr>
            <a:normAutofit fontScale="90000"/>
          </a:bodyPr>
          <a:lstStyle/>
          <a:p>
            <a:r>
              <a:rPr lang="en-US" dirty="0" smtClean="0"/>
              <a:t>Proposed </a:t>
            </a:r>
            <a:r>
              <a:rPr lang="en-US" dirty="0" err="1" smtClean="0"/>
              <a:t>AVHRR+SPoRT</a:t>
            </a:r>
            <a:r>
              <a:rPr lang="en-US" dirty="0" smtClean="0"/>
              <a:t> Composite</a:t>
            </a:r>
            <a:endParaRPr lang="en-US" dirty="0"/>
          </a:p>
        </p:txBody>
      </p:sp>
      <p:sp>
        <p:nvSpPr>
          <p:cNvPr id="3" name="Content Placeholder 2"/>
          <p:cNvSpPr>
            <a:spLocks noGrp="1"/>
          </p:cNvSpPr>
          <p:nvPr>
            <p:ph idx="1"/>
          </p:nvPr>
        </p:nvSpPr>
        <p:spPr>
          <a:xfrm>
            <a:off x="457200" y="1176986"/>
            <a:ext cx="8229600" cy="4949178"/>
          </a:xfrm>
        </p:spPr>
        <p:txBody>
          <a:bodyPr/>
          <a:lstStyle/>
          <a:p>
            <a:r>
              <a:rPr lang="en-US" dirty="0" smtClean="0"/>
              <a:t>AVHRR </a:t>
            </a:r>
            <a:r>
              <a:rPr lang="en-US" dirty="0" err="1"/>
              <a:t>d</a:t>
            </a:r>
            <a:r>
              <a:rPr lang="en-US" dirty="0" err="1" smtClean="0"/>
              <a:t>eclouding</a:t>
            </a:r>
            <a:r>
              <a:rPr lang="en-US" dirty="0" smtClean="0"/>
              <a:t> algorithm specific to Mid-Atlantic Bight, summer (for now)</a:t>
            </a:r>
          </a:p>
          <a:p>
            <a:pPr lvl="1"/>
            <a:r>
              <a:rPr lang="en-US" dirty="0" smtClean="0"/>
              <a:t>&lt;10°C removed (cloud)</a:t>
            </a:r>
          </a:p>
          <a:p>
            <a:pPr lvl="1"/>
            <a:r>
              <a:rPr lang="en-US" dirty="0" smtClean="0"/>
              <a:t>near IR albedo &gt;2.3% removed (clouds)</a:t>
            </a:r>
          </a:p>
          <a:p>
            <a:pPr lvl="1"/>
            <a:r>
              <a:rPr lang="en-US" dirty="0" smtClean="0"/>
              <a:t>Other tests on changes (within ~3km X 3km </a:t>
            </a:r>
            <a:r>
              <a:rPr lang="en-US" dirty="0"/>
              <a:t>grid boxes) of SST </a:t>
            </a:r>
            <a:r>
              <a:rPr lang="en-US" dirty="0" smtClean="0"/>
              <a:t>(1°C) and </a:t>
            </a:r>
            <a:r>
              <a:rPr lang="en-US" dirty="0"/>
              <a:t>near IR albedo </a:t>
            </a:r>
            <a:r>
              <a:rPr lang="en-US" dirty="0" smtClean="0"/>
              <a:t>(0.15%)</a:t>
            </a:r>
            <a:endParaRPr lang="en-US" dirty="0"/>
          </a:p>
          <a:p>
            <a:r>
              <a:rPr lang="en-US" dirty="0" smtClean="0"/>
              <a:t>Then, coldest pixel composite with </a:t>
            </a:r>
            <a:r>
              <a:rPr lang="en-US" dirty="0" err="1" smtClean="0"/>
              <a:t>SPoRT</a:t>
            </a:r>
            <a:endParaRPr lang="en-US" dirty="0" smtClean="0"/>
          </a:p>
        </p:txBody>
      </p:sp>
    </p:spTree>
    <p:extLst>
      <p:ext uri="{BB962C8B-B14F-4D97-AF65-F5344CB8AC3E}">
        <p14:creationId xmlns:p14="http://schemas.microsoft.com/office/powerpoint/2010/main" val="3816088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d_lisa.pdf"/>
          <p:cNvPicPr>
            <a:picLocks noChangeAspect="1"/>
          </p:cNvPicPr>
          <p:nvPr/>
        </p:nvPicPr>
        <p:blipFill rotWithShape="1">
          <a:blip r:embed="rId2">
            <a:extLst>
              <a:ext uri="{28A0092B-C50C-407E-A947-70E740481C1C}">
                <a14:useLocalDpi xmlns:a14="http://schemas.microsoft.com/office/drawing/2010/main" val="0"/>
              </a:ext>
            </a:extLst>
          </a:blip>
          <a:srcRect t="12496"/>
          <a:stretch/>
        </p:blipFill>
        <p:spPr>
          <a:xfrm>
            <a:off x="2108200" y="856926"/>
            <a:ext cx="4925833" cy="6001073"/>
          </a:xfrm>
          <a:prstGeom prst="rect">
            <a:avLst/>
          </a:prstGeom>
        </p:spPr>
      </p:pic>
      <p:sp>
        <p:nvSpPr>
          <p:cNvPr id="6" name="Title 1"/>
          <p:cNvSpPr>
            <a:spLocks noGrp="1"/>
          </p:cNvSpPr>
          <p:nvPr>
            <p:ph type="title"/>
          </p:nvPr>
        </p:nvSpPr>
        <p:spPr>
          <a:xfrm>
            <a:off x="457200" y="99119"/>
            <a:ext cx="8229600" cy="819752"/>
          </a:xfrm>
        </p:spPr>
        <p:txBody>
          <a:bodyPr>
            <a:normAutofit/>
          </a:bodyPr>
          <a:lstStyle/>
          <a:p>
            <a:r>
              <a:rPr lang="en-US" dirty="0" err="1" smtClean="0"/>
              <a:t>AVHRR+SPoRT</a:t>
            </a:r>
            <a:r>
              <a:rPr lang="en-US" dirty="0" smtClean="0"/>
              <a:t> Composite Example</a:t>
            </a:r>
            <a:endParaRPr lang="en-US" dirty="0"/>
          </a:p>
        </p:txBody>
      </p:sp>
    </p:spTree>
    <p:extLst>
      <p:ext uri="{BB962C8B-B14F-4D97-AF65-F5344CB8AC3E}">
        <p14:creationId xmlns:p14="http://schemas.microsoft.com/office/powerpoint/2010/main" val="230565003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67"/>
          </a:xfrm>
        </p:spPr>
        <p:txBody>
          <a:bodyPr/>
          <a:lstStyle/>
          <a:p>
            <a:r>
              <a:rPr lang="en-US" dirty="0" smtClean="0"/>
              <a:t>RU16 Water Temperature</a:t>
            </a:r>
            <a:endParaRPr lang="en-US" dirty="0"/>
          </a:p>
        </p:txBody>
      </p:sp>
      <p:pic>
        <p:nvPicPr>
          <p:cNvPr id="6" name="Picture 5" descr="ru16_20110826T0000_20110903T0000_sea-water-temperature_all_crop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6" y="1190507"/>
            <a:ext cx="9024678" cy="4303419"/>
          </a:xfrm>
          <a:prstGeom prst="rect">
            <a:avLst/>
          </a:prstGeom>
        </p:spPr>
      </p:pic>
      <p:cxnSp>
        <p:nvCxnSpPr>
          <p:cNvPr id="4" name="Straight Connector 3"/>
          <p:cNvCxnSpPr/>
          <p:nvPr/>
        </p:nvCxnSpPr>
        <p:spPr>
          <a:xfrm flipV="1">
            <a:off x="2736102" y="1404123"/>
            <a:ext cx="0" cy="4243338"/>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137257" y="5792003"/>
            <a:ext cx="1342238" cy="369332"/>
          </a:xfrm>
          <a:prstGeom prst="rect">
            <a:avLst/>
          </a:prstGeom>
          <a:noFill/>
        </p:spPr>
        <p:txBody>
          <a:bodyPr wrap="square" rtlCol="0">
            <a:spAutoFit/>
          </a:bodyPr>
          <a:lstStyle/>
          <a:p>
            <a:r>
              <a:rPr lang="en-US" dirty="0" smtClean="0">
                <a:solidFill>
                  <a:srgbClr val="FF0000"/>
                </a:solidFill>
              </a:rPr>
              <a:t>28/0600</a:t>
            </a:r>
            <a:endParaRPr lang="en-US" dirty="0">
              <a:solidFill>
                <a:srgbClr val="FF0000"/>
              </a:solidFill>
            </a:endParaRPr>
          </a:p>
        </p:txBody>
      </p:sp>
    </p:spTree>
    <p:extLst>
      <p:ext uri="{BB962C8B-B14F-4D97-AF65-F5344CB8AC3E}">
        <p14:creationId xmlns:p14="http://schemas.microsoft.com/office/powerpoint/2010/main" val="42401538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r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12" y="1228594"/>
            <a:ext cx="4064210" cy="5637137"/>
          </a:xfrm>
          <a:prstGeom prst="rect">
            <a:avLst/>
          </a:prstGeom>
        </p:spPr>
      </p:pic>
      <p:pic>
        <p:nvPicPr>
          <p:cNvPr id="6" name="Picture 5" descr="cold_avhrr.pdf"/>
          <p:cNvPicPr>
            <a:picLocks noChangeAspect="1"/>
          </p:cNvPicPr>
          <p:nvPr/>
        </p:nvPicPr>
        <p:blipFill rotWithShape="1">
          <a:blip r:embed="rId3">
            <a:extLst>
              <a:ext uri="{28A0092B-C50C-407E-A947-70E740481C1C}">
                <a14:useLocalDpi xmlns:a14="http://schemas.microsoft.com/office/drawing/2010/main" val="0"/>
              </a:ext>
            </a:extLst>
          </a:blip>
          <a:srcRect l="14346" t="3462" r="14929" b="22318"/>
          <a:stretch/>
        </p:blipFill>
        <p:spPr>
          <a:xfrm>
            <a:off x="4429385" y="1187297"/>
            <a:ext cx="4244185" cy="5763868"/>
          </a:xfrm>
          <a:prstGeom prst="rect">
            <a:avLst/>
          </a:prstGeom>
        </p:spPr>
      </p:pic>
      <p:sp>
        <p:nvSpPr>
          <p:cNvPr id="7" name="TextBox 6"/>
          <p:cNvSpPr txBox="1"/>
          <p:nvPr/>
        </p:nvSpPr>
        <p:spPr>
          <a:xfrm>
            <a:off x="1579481" y="720353"/>
            <a:ext cx="2106741" cy="369332"/>
          </a:xfrm>
          <a:prstGeom prst="rect">
            <a:avLst/>
          </a:prstGeom>
          <a:noFill/>
        </p:spPr>
        <p:txBody>
          <a:bodyPr wrap="square" rtlCol="0">
            <a:spAutoFit/>
          </a:bodyPr>
          <a:lstStyle/>
          <a:p>
            <a:r>
              <a:rPr lang="en-US" dirty="0" smtClean="0"/>
              <a:t>27/1200</a:t>
            </a:r>
            <a:r>
              <a:rPr lang="en-US" dirty="0" smtClean="0">
                <a:sym typeface="Wingdings"/>
              </a:rPr>
              <a:t></a:t>
            </a:r>
            <a:r>
              <a:rPr lang="en-US" dirty="0" smtClean="0">
                <a:solidFill>
                  <a:srgbClr val="FF0000"/>
                </a:solidFill>
                <a:sym typeface="Wingdings"/>
              </a:rPr>
              <a:t>28/0600</a:t>
            </a:r>
            <a:endParaRPr lang="en-US" dirty="0">
              <a:solidFill>
                <a:srgbClr val="FF0000"/>
              </a:solidFill>
            </a:endParaRPr>
          </a:p>
        </p:txBody>
      </p:sp>
      <p:sp>
        <p:nvSpPr>
          <p:cNvPr id="8" name="TextBox 7"/>
          <p:cNvSpPr txBox="1"/>
          <p:nvPr/>
        </p:nvSpPr>
        <p:spPr>
          <a:xfrm>
            <a:off x="5448850" y="736189"/>
            <a:ext cx="2106741" cy="369332"/>
          </a:xfrm>
          <a:prstGeom prst="rect">
            <a:avLst/>
          </a:prstGeom>
          <a:noFill/>
        </p:spPr>
        <p:txBody>
          <a:bodyPr wrap="square" rtlCol="0">
            <a:spAutoFit/>
          </a:bodyPr>
          <a:lstStyle/>
          <a:p>
            <a:r>
              <a:rPr lang="en-US" dirty="0" smtClean="0">
                <a:solidFill>
                  <a:srgbClr val="FF0000"/>
                </a:solidFill>
              </a:rPr>
              <a:t>28/0600</a:t>
            </a:r>
            <a:r>
              <a:rPr lang="en-US" dirty="0" smtClean="0">
                <a:sym typeface="Wingdings"/>
              </a:rPr>
              <a:t>29/0600</a:t>
            </a:r>
            <a:endParaRPr lang="en-US" dirty="0"/>
          </a:p>
        </p:txBody>
      </p:sp>
      <p:sp>
        <p:nvSpPr>
          <p:cNvPr id="9" name="Title 1"/>
          <p:cNvSpPr>
            <a:spLocks noGrp="1"/>
          </p:cNvSpPr>
          <p:nvPr>
            <p:ph type="title"/>
          </p:nvPr>
        </p:nvSpPr>
        <p:spPr>
          <a:xfrm>
            <a:off x="457200" y="0"/>
            <a:ext cx="8229600" cy="702061"/>
          </a:xfrm>
        </p:spPr>
        <p:txBody>
          <a:bodyPr>
            <a:normAutofit fontScale="90000"/>
          </a:bodyPr>
          <a:lstStyle/>
          <a:p>
            <a:r>
              <a:rPr lang="en-US" dirty="0" smtClean="0"/>
              <a:t>WRF Model Run: SST Update</a:t>
            </a:r>
            <a:endParaRPr lang="en-US" dirty="0"/>
          </a:p>
        </p:txBody>
      </p:sp>
      <p:sp>
        <p:nvSpPr>
          <p:cNvPr id="10" name="Oval 9"/>
          <p:cNvSpPr/>
          <p:nvPr/>
        </p:nvSpPr>
        <p:spPr>
          <a:xfrm rot="1455822">
            <a:off x="6588932" y="3128211"/>
            <a:ext cx="609169" cy="124989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70643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94210" y="1105521"/>
            <a:ext cx="2106741" cy="369332"/>
          </a:xfrm>
          <a:prstGeom prst="rect">
            <a:avLst/>
          </a:prstGeom>
          <a:noFill/>
        </p:spPr>
        <p:txBody>
          <a:bodyPr wrap="square" rtlCol="0">
            <a:spAutoFit/>
          </a:bodyPr>
          <a:lstStyle/>
          <a:p>
            <a:r>
              <a:rPr lang="en-US" dirty="0" smtClean="0"/>
              <a:t>WARM (RTG only)</a:t>
            </a:r>
            <a:endParaRPr lang="en-US" dirty="0">
              <a:solidFill>
                <a:srgbClr val="FF0000"/>
              </a:solidFill>
            </a:endParaRPr>
          </a:p>
        </p:txBody>
      </p:sp>
      <p:sp>
        <p:nvSpPr>
          <p:cNvPr id="8" name="TextBox 7"/>
          <p:cNvSpPr txBox="1"/>
          <p:nvPr/>
        </p:nvSpPr>
        <p:spPr>
          <a:xfrm>
            <a:off x="5172781" y="1105521"/>
            <a:ext cx="2767075" cy="369332"/>
          </a:xfrm>
          <a:prstGeom prst="rect">
            <a:avLst/>
          </a:prstGeom>
          <a:noFill/>
        </p:spPr>
        <p:txBody>
          <a:bodyPr wrap="square" rtlCol="0">
            <a:spAutoFit/>
          </a:bodyPr>
          <a:lstStyle/>
          <a:p>
            <a:r>
              <a:rPr lang="en-US" dirty="0" smtClean="0">
                <a:solidFill>
                  <a:srgbClr val="000000"/>
                </a:solidFill>
              </a:rPr>
              <a:t>COLD “Update” (AVHRR)</a:t>
            </a:r>
            <a:endParaRPr lang="en-US" dirty="0">
              <a:solidFill>
                <a:srgbClr val="000000"/>
              </a:solidFill>
            </a:endParaRPr>
          </a:p>
        </p:txBody>
      </p:sp>
      <p:sp>
        <p:nvSpPr>
          <p:cNvPr id="9" name="Title 1"/>
          <p:cNvSpPr>
            <a:spLocks noGrp="1"/>
          </p:cNvSpPr>
          <p:nvPr>
            <p:ph type="title"/>
          </p:nvPr>
        </p:nvSpPr>
        <p:spPr>
          <a:xfrm>
            <a:off x="457200" y="0"/>
            <a:ext cx="8229600" cy="702061"/>
          </a:xfrm>
        </p:spPr>
        <p:txBody>
          <a:bodyPr>
            <a:normAutofit fontScale="90000"/>
          </a:bodyPr>
          <a:lstStyle/>
          <a:p>
            <a:r>
              <a:rPr lang="en-US" dirty="0" smtClean="0"/>
              <a:t>Run Comparison</a:t>
            </a:r>
            <a:endParaRPr lang="en-US" dirty="0"/>
          </a:p>
        </p:txBody>
      </p:sp>
      <p:pic>
        <p:nvPicPr>
          <p:cNvPr id="2" name="Picture 1" descr="winds_kts_31_6km_warm.png"/>
          <p:cNvPicPr>
            <a:picLocks noChangeAspect="1"/>
          </p:cNvPicPr>
          <p:nvPr/>
        </p:nvPicPr>
        <p:blipFill rotWithShape="1">
          <a:blip r:embed="rId3">
            <a:extLst>
              <a:ext uri="{28A0092B-C50C-407E-A947-70E740481C1C}">
                <a14:useLocalDpi xmlns:a14="http://schemas.microsoft.com/office/drawing/2010/main" val="0"/>
              </a:ext>
            </a:extLst>
          </a:blip>
          <a:srcRect l="12880" t="2559" r="15863"/>
          <a:stretch/>
        </p:blipFill>
        <p:spPr>
          <a:xfrm>
            <a:off x="-598850" y="1662233"/>
            <a:ext cx="4749459" cy="5195767"/>
          </a:xfrm>
          <a:prstGeom prst="rect">
            <a:avLst/>
          </a:prstGeom>
        </p:spPr>
      </p:pic>
      <p:pic>
        <p:nvPicPr>
          <p:cNvPr id="3" name="Picture 2" descr="winds_kts_31_6km_cold.png"/>
          <p:cNvPicPr>
            <a:picLocks noChangeAspect="1"/>
          </p:cNvPicPr>
          <p:nvPr/>
        </p:nvPicPr>
        <p:blipFill rotWithShape="1">
          <a:blip r:embed="rId4">
            <a:extLst>
              <a:ext uri="{28A0092B-C50C-407E-A947-70E740481C1C}">
                <a14:useLocalDpi xmlns:a14="http://schemas.microsoft.com/office/drawing/2010/main" val="0"/>
              </a:ext>
            </a:extLst>
          </a:blip>
          <a:srcRect l="12760" t="3462" r="4376"/>
          <a:stretch/>
        </p:blipFill>
        <p:spPr>
          <a:xfrm>
            <a:off x="3569177" y="1662234"/>
            <a:ext cx="5574824" cy="5195766"/>
          </a:xfrm>
          <a:prstGeom prst="rect">
            <a:avLst/>
          </a:prstGeom>
        </p:spPr>
      </p:pic>
      <p:sp>
        <p:nvSpPr>
          <p:cNvPr id="10" name="Oval 9"/>
          <p:cNvSpPr/>
          <p:nvPr/>
        </p:nvSpPr>
        <p:spPr>
          <a:xfrm rot="1455822">
            <a:off x="6395503" y="2737059"/>
            <a:ext cx="820122" cy="1323978"/>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16793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1D Ocean Mixed-Layer </a:t>
            </a:r>
            <a:r>
              <a:rPr lang="en-US" dirty="0" smtClean="0"/>
              <a:t>Model</a:t>
            </a:r>
            <a:endParaRPr lang="en-US" dirty="0"/>
          </a:p>
        </p:txBody>
      </p:sp>
      <p:sp>
        <p:nvSpPr>
          <p:cNvPr id="3" name="Content Placeholder 2"/>
          <p:cNvSpPr>
            <a:spLocks noGrp="1"/>
          </p:cNvSpPr>
          <p:nvPr>
            <p:ph idx="1"/>
          </p:nvPr>
        </p:nvSpPr>
        <p:spPr/>
        <p:txBody>
          <a:bodyPr>
            <a:normAutofit lnSpcReduction="10000"/>
          </a:bodyPr>
          <a:lstStyle/>
          <a:p>
            <a:r>
              <a:rPr lang="en-US" dirty="0" smtClean="0"/>
              <a:t>1d </a:t>
            </a:r>
            <a:r>
              <a:rPr lang="en-US" dirty="0"/>
              <a:t>model based on Pollard, </a:t>
            </a:r>
            <a:r>
              <a:rPr lang="en-US" dirty="0" err="1"/>
              <a:t>Rhines</a:t>
            </a:r>
            <a:r>
              <a:rPr lang="en-US" dirty="0"/>
              <a:t> </a:t>
            </a:r>
            <a:r>
              <a:rPr lang="en-US" dirty="0" smtClean="0"/>
              <a:t>and Thompson </a:t>
            </a:r>
            <a:r>
              <a:rPr lang="en-US" dirty="0"/>
              <a:t>(1973) was added for </a:t>
            </a:r>
            <a:r>
              <a:rPr lang="en-US" dirty="0" smtClean="0"/>
              <a:t>hurricane forecasts</a:t>
            </a:r>
            <a:endParaRPr lang="en-US" dirty="0"/>
          </a:p>
          <a:p>
            <a:r>
              <a:rPr lang="en-US" dirty="0" smtClean="0"/>
              <a:t>Purpose </a:t>
            </a:r>
            <a:r>
              <a:rPr lang="en-US" dirty="0"/>
              <a:t>is to represent cooling of </a:t>
            </a:r>
            <a:r>
              <a:rPr lang="en-US" dirty="0" smtClean="0"/>
              <a:t>sea surface temperature </a:t>
            </a:r>
            <a:r>
              <a:rPr lang="en-US" dirty="0"/>
              <a:t>due to deep mixing </a:t>
            </a:r>
            <a:r>
              <a:rPr lang="en-US" dirty="0" smtClean="0"/>
              <a:t>of the </a:t>
            </a:r>
            <a:r>
              <a:rPr lang="en-US" dirty="0"/>
              <a:t>oceanic boundary layer with </a:t>
            </a:r>
            <a:r>
              <a:rPr lang="en-US" dirty="0" smtClean="0"/>
              <a:t>stably-stratified</a:t>
            </a:r>
            <a:r>
              <a:rPr lang="en-US" dirty="0"/>
              <a:t> </a:t>
            </a:r>
            <a:r>
              <a:rPr lang="en-US" dirty="0" smtClean="0"/>
              <a:t>cooler </a:t>
            </a:r>
            <a:r>
              <a:rPr lang="en-US" dirty="0"/>
              <a:t>water </a:t>
            </a:r>
            <a:r>
              <a:rPr lang="en-US" dirty="0" smtClean="0"/>
              <a:t>below</a:t>
            </a:r>
          </a:p>
          <a:p>
            <a:r>
              <a:rPr lang="en-US" dirty="0" smtClean="0"/>
              <a:t>This has a negative feedback on hurricanes which </a:t>
            </a:r>
            <a:r>
              <a:rPr lang="en-US" dirty="0"/>
              <a:t>helps to prevent over-prediction</a:t>
            </a:r>
            <a:endParaRPr lang="en-US" dirty="0" smtClean="0"/>
          </a:p>
        </p:txBody>
      </p:sp>
      <p:sp>
        <p:nvSpPr>
          <p:cNvPr id="4" name="TextBox 3"/>
          <p:cNvSpPr txBox="1"/>
          <p:nvPr/>
        </p:nvSpPr>
        <p:spPr>
          <a:xfrm>
            <a:off x="7540090" y="6468009"/>
            <a:ext cx="1603910" cy="369332"/>
          </a:xfrm>
          <a:prstGeom prst="rect">
            <a:avLst/>
          </a:prstGeom>
          <a:noFill/>
        </p:spPr>
        <p:txBody>
          <a:bodyPr wrap="square" rtlCol="0">
            <a:spAutoFit/>
          </a:bodyPr>
          <a:lstStyle/>
          <a:p>
            <a:r>
              <a:rPr lang="en-US" dirty="0" err="1" smtClean="0"/>
              <a:t>Dudhia</a:t>
            </a:r>
            <a:r>
              <a:rPr lang="en-US" dirty="0" smtClean="0"/>
              <a:t> (2011)</a:t>
            </a:r>
            <a:endParaRPr lang="en-US" dirty="0"/>
          </a:p>
        </p:txBody>
      </p:sp>
    </p:spTree>
    <p:extLst>
      <p:ext uri="{BB962C8B-B14F-4D97-AF65-F5344CB8AC3E}">
        <p14:creationId xmlns:p14="http://schemas.microsoft.com/office/powerpoint/2010/main" val="3743192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1D Ocean Mixed-Layer </a:t>
            </a:r>
            <a:r>
              <a:rPr lang="en-US" dirty="0" smtClean="0"/>
              <a:t>Model</a:t>
            </a:r>
            <a:endParaRPr lang="en-US" dirty="0"/>
          </a:p>
        </p:txBody>
      </p:sp>
      <p:sp>
        <p:nvSpPr>
          <p:cNvPr id="3" name="Content Placeholder 2"/>
          <p:cNvSpPr>
            <a:spLocks noGrp="1"/>
          </p:cNvSpPr>
          <p:nvPr>
            <p:ph idx="1"/>
          </p:nvPr>
        </p:nvSpPr>
        <p:spPr/>
        <p:txBody>
          <a:bodyPr>
            <a:normAutofit/>
          </a:bodyPr>
          <a:lstStyle/>
          <a:p>
            <a:r>
              <a:rPr lang="en-US" dirty="0"/>
              <a:t>Mechanism </a:t>
            </a:r>
            <a:endParaRPr lang="en-US" dirty="0" smtClean="0"/>
          </a:p>
          <a:p>
            <a:pPr lvl="1"/>
            <a:r>
              <a:rPr lang="en-US" dirty="0" smtClean="0"/>
              <a:t>Stress </a:t>
            </a:r>
            <a:r>
              <a:rPr lang="en-US" dirty="0"/>
              <a:t>from strong surface winds </a:t>
            </a:r>
            <a:r>
              <a:rPr lang="en-US" dirty="0" smtClean="0"/>
              <a:t>generates </a:t>
            </a:r>
            <a:r>
              <a:rPr lang="en-US" dirty="0"/>
              <a:t>currents in the oceanic mixed </a:t>
            </a:r>
            <a:r>
              <a:rPr lang="en-US" dirty="0" smtClean="0"/>
              <a:t>layer </a:t>
            </a:r>
            <a:r>
              <a:rPr lang="en-US" dirty="0"/>
              <a:t>(typically 30-100 m deep) </a:t>
            </a:r>
            <a:endParaRPr lang="en-US" dirty="0" smtClean="0"/>
          </a:p>
          <a:p>
            <a:pPr lvl="1"/>
            <a:r>
              <a:rPr lang="en-US" dirty="0" smtClean="0"/>
              <a:t>Currents </a:t>
            </a:r>
            <a:r>
              <a:rPr lang="en-US" dirty="0"/>
              <a:t>lead to mixing with cooler water </a:t>
            </a:r>
            <a:r>
              <a:rPr lang="en-US" dirty="0" smtClean="0"/>
              <a:t>below </a:t>
            </a:r>
            <a:r>
              <a:rPr lang="en-US" dirty="0"/>
              <a:t>when Richardson number becomes </a:t>
            </a:r>
            <a:r>
              <a:rPr lang="en-US" dirty="0" smtClean="0"/>
              <a:t>low enough</a:t>
            </a:r>
          </a:p>
          <a:p>
            <a:pPr lvl="1"/>
            <a:r>
              <a:rPr lang="en-US" dirty="0" smtClean="0"/>
              <a:t>This </a:t>
            </a:r>
            <a:r>
              <a:rPr lang="en-US" dirty="0"/>
              <a:t>cools the mixed layer, which changes </a:t>
            </a:r>
            <a:r>
              <a:rPr lang="en-US" dirty="0" smtClean="0"/>
              <a:t>the </a:t>
            </a:r>
            <a:r>
              <a:rPr lang="en-US" dirty="0"/>
              <a:t>SST and hence surface fluxes</a:t>
            </a:r>
            <a:endParaRPr lang="en-US" dirty="0" smtClean="0"/>
          </a:p>
        </p:txBody>
      </p:sp>
      <p:sp>
        <p:nvSpPr>
          <p:cNvPr id="5" name="TextBox 4"/>
          <p:cNvSpPr txBox="1"/>
          <p:nvPr/>
        </p:nvSpPr>
        <p:spPr>
          <a:xfrm>
            <a:off x="7540090" y="6468009"/>
            <a:ext cx="1603910" cy="369332"/>
          </a:xfrm>
          <a:prstGeom prst="rect">
            <a:avLst/>
          </a:prstGeom>
          <a:noFill/>
        </p:spPr>
        <p:txBody>
          <a:bodyPr wrap="square" rtlCol="0">
            <a:spAutoFit/>
          </a:bodyPr>
          <a:lstStyle/>
          <a:p>
            <a:r>
              <a:rPr lang="en-US" dirty="0" err="1" smtClean="0"/>
              <a:t>Dudhia</a:t>
            </a:r>
            <a:r>
              <a:rPr lang="en-US" dirty="0" smtClean="0"/>
              <a:t> (2011)</a:t>
            </a:r>
            <a:endParaRPr lang="en-US" dirty="0"/>
          </a:p>
        </p:txBody>
      </p:sp>
    </p:spTree>
    <p:extLst>
      <p:ext uri="{BB962C8B-B14F-4D97-AF65-F5344CB8AC3E}">
        <p14:creationId xmlns:p14="http://schemas.microsoft.com/office/powerpoint/2010/main" val="3081666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d_ocean_model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6720" cy="6858000"/>
          </a:xfrm>
          <a:prstGeom prst="rect">
            <a:avLst/>
          </a:prstGeom>
        </p:spPr>
      </p:pic>
      <p:sp>
        <p:nvSpPr>
          <p:cNvPr id="7" name="TextBox 6"/>
          <p:cNvSpPr txBox="1"/>
          <p:nvPr/>
        </p:nvSpPr>
        <p:spPr>
          <a:xfrm>
            <a:off x="7540090" y="6468009"/>
            <a:ext cx="1603910" cy="369332"/>
          </a:xfrm>
          <a:prstGeom prst="rect">
            <a:avLst/>
          </a:prstGeom>
          <a:noFill/>
        </p:spPr>
        <p:txBody>
          <a:bodyPr wrap="square" rtlCol="0">
            <a:spAutoFit/>
          </a:bodyPr>
          <a:lstStyle/>
          <a:p>
            <a:r>
              <a:rPr lang="en-US" dirty="0" err="1" smtClean="0"/>
              <a:t>Dudhia</a:t>
            </a:r>
            <a:r>
              <a:rPr lang="en-US" dirty="0" smtClean="0"/>
              <a:t> (2011)</a:t>
            </a:r>
            <a:endParaRPr lang="en-US" dirty="0"/>
          </a:p>
        </p:txBody>
      </p:sp>
    </p:spTree>
    <p:extLst>
      <p:ext uri="{BB962C8B-B14F-4D97-AF65-F5344CB8AC3E}">
        <p14:creationId xmlns:p14="http://schemas.microsoft.com/office/powerpoint/2010/main" val="868199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d_ocean_mode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2527"/>
          </a:xfrm>
          <a:prstGeom prst="rect">
            <a:avLst/>
          </a:prstGeom>
        </p:spPr>
      </p:pic>
      <p:sp>
        <p:nvSpPr>
          <p:cNvPr id="3" name="TextBox 2"/>
          <p:cNvSpPr txBox="1"/>
          <p:nvPr/>
        </p:nvSpPr>
        <p:spPr>
          <a:xfrm>
            <a:off x="7540090" y="6468009"/>
            <a:ext cx="1603910" cy="369332"/>
          </a:xfrm>
          <a:prstGeom prst="rect">
            <a:avLst/>
          </a:prstGeom>
          <a:noFill/>
        </p:spPr>
        <p:txBody>
          <a:bodyPr wrap="square" rtlCol="0">
            <a:spAutoFit/>
          </a:bodyPr>
          <a:lstStyle/>
          <a:p>
            <a:r>
              <a:rPr lang="en-US" dirty="0" err="1" smtClean="0"/>
              <a:t>Dudhia</a:t>
            </a:r>
            <a:r>
              <a:rPr lang="en-US" dirty="0" smtClean="0"/>
              <a:t> (2011)</a:t>
            </a:r>
            <a:endParaRPr lang="en-US" dirty="0"/>
          </a:p>
        </p:txBody>
      </p:sp>
    </p:spTree>
    <p:extLst>
      <p:ext uri="{BB962C8B-B14F-4D97-AF65-F5344CB8AC3E}">
        <p14:creationId xmlns:p14="http://schemas.microsoft.com/office/powerpoint/2010/main" val="3940651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772"/>
            <a:ext cx="8229600" cy="1143000"/>
          </a:xfrm>
        </p:spPr>
        <p:txBody>
          <a:bodyPr/>
          <a:lstStyle/>
          <a:p>
            <a:r>
              <a:rPr lang="en-US" dirty="0" smtClean="0"/>
              <a:t>Hurricane Irene Facts</a:t>
            </a:r>
            <a:endParaRPr lang="en-US" dirty="0"/>
          </a:p>
        </p:txBody>
      </p:sp>
      <p:sp>
        <p:nvSpPr>
          <p:cNvPr id="3" name="Content Placeholder 2"/>
          <p:cNvSpPr>
            <a:spLocks noGrp="1"/>
          </p:cNvSpPr>
          <p:nvPr>
            <p:ph idx="1"/>
          </p:nvPr>
        </p:nvSpPr>
        <p:spPr>
          <a:xfrm>
            <a:off x="457200" y="1012252"/>
            <a:ext cx="8229600" cy="5113912"/>
          </a:xfrm>
        </p:spPr>
        <p:txBody>
          <a:bodyPr/>
          <a:lstStyle/>
          <a:p>
            <a:r>
              <a:rPr lang="en-US" dirty="0" smtClean="0"/>
              <a:t>First tropical storm to threaten NYC since Hurricane Gloria in 1985</a:t>
            </a:r>
          </a:p>
          <a:p>
            <a:r>
              <a:rPr lang="en-US" dirty="0" smtClean="0"/>
              <a:t>Flooding records broken in 26 rivers</a:t>
            </a:r>
          </a:p>
          <a:p>
            <a:r>
              <a:rPr lang="en-US" dirty="0" smtClean="0"/>
              <a:t>Caused at least 56 deaths</a:t>
            </a:r>
          </a:p>
          <a:p>
            <a:r>
              <a:rPr lang="en-US" dirty="0" smtClean="0"/>
              <a:t>Damage nearly $8 billion</a:t>
            </a:r>
          </a:p>
          <a:p>
            <a:endParaRPr lang="en-US" dirty="0" smtClean="0"/>
          </a:p>
          <a:p>
            <a:endParaRPr lang="en-US" dirty="0" smtClean="0"/>
          </a:p>
          <a:p>
            <a:endParaRPr lang="en-US" dirty="0" smtClean="0"/>
          </a:p>
          <a:p>
            <a:endParaRPr lang="en-US" dirty="0"/>
          </a:p>
        </p:txBody>
      </p:sp>
      <p:pic>
        <p:nvPicPr>
          <p:cNvPr id="4" name="Picture 3" descr="bloomberg.png"/>
          <p:cNvPicPr>
            <a:picLocks noChangeAspect="1"/>
          </p:cNvPicPr>
          <p:nvPr/>
        </p:nvPicPr>
        <p:blipFill rotWithShape="1">
          <a:blip r:embed="rId3">
            <a:extLst>
              <a:ext uri="{28A0092B-C50C-407E-A947-70E740481C1C}">
                <a14:useLocalDpi xmlns:a14="http://schemas.microsoft.com/office/drawing/2010/main" val="0"/>
              </a:ext>
            </a:extLst>
          </a:blip>
          <a:srcRect l="12379"/>
          <a:stretch/>
        </p:blipFill>
        <p:spPr>
          <a:xfrm>
            <a:off x="138040" y="837894"/>
            <a:ext cx="8012072" cy="4176584"/>
          </a:xfrm>
          <a:prstGeom prst="rect">
            <a:avLst/>
          </a:prstGeom>
        </p:spPr>
      </p:pic>
      <p:pic>
        <p:nvPicPr>
          <p:cNvPr id="5" name="Picture 4" descr="miami_herald.png"/>
          <p:cNvPicPr>
            <a:picLocks noChangeAspect="1"/>
          </p:cNvPicPr>
          <p:nvPr/>
        </p:nvPicPr>
        <p:blipFill rotWithShape="1">
          <a:blip r:embed="rId4">
            <a:extLst>
              <a:ext uri="{28A0092B-C50C-407E-A947-70E740481C1C}">
                <a14:useLocalDpi xmlns:a14="http://schemas.microsoft.com/office/drawing/2010/main" val="0"/>
              </a:ext>
            </a:extLst>
          </a:blip>
          <a:srcRect l="4628"/>
          <a:stretch/>
        </p:blipFill>
        <p:spPr>
          <a:xfrm>
            <a:off x="457200" y="1327211"/>
            <a:ext cx="8636000" cy="5105400"/>
          </a:xfrm>
          <a:prstGeom prst="rect">
            <a:avLst/>
          </a:prstGeom>
        </p:spPr>
      </p:pic>
      <p:pic>
        <p:nvPicPr>
          <p:cNvPr id="6" name="Picture 5" descr="nytime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0018" y="-34727"/>
            <a:ext cx="6813982" cy="6858000"/>
          </a:xfrm>
          <a:prstGeom prst="rect">
            <a:avLst/>
          </a:prstGeom>
        </p:spPr>
      </p:pic>
    </p:spTree>
    <p:extLst>
      <p:ext uri="{BB962C8B-B14F-4D97-AF65-F5344CB8AC3E}">
        <p14:creationId xmlns:p14="http://schemas.microsoft.com/office/powerpoint/2010/main" val="3934428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Wind Speed Error</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065055029"/>
              </p:ext>
            </p:extLst>
          </p:nvPr>
        </p:nvGraphicFramePr>
        <p:xfrm>
          <a:off x="667247" y="1727778"/>
          <a:ext cx="8019553" cy="4126264"/>
        </p:xfrm>
        <a:graphic>
          <a:graphicData uri="http://schemas.openxmlformats.org/drawingml/2006/table">
            <a:tbl>
              <a:tblPr/>
              <a:tblGrid>
                <a:gridCol w="1490039"/>
                <a:gridCol w="1192031"/>
                <a:gridCol w="1111798"/>
                <a:gridCol w="1318111"/>
                <a:gridCol w="1467115"/>
                <a:gridCol w="1440459"/>
              </a:tblGrid>
              <a:tr h="859638">
                <a:tc>
                  <a:txBody>
                    <a:bodyPr/>
                    <a:lstStyle/>
                    <a:p>
                      <a:pPr algn="l" fontAlgn="b"/>
                      <a:r>
                        <a:rPr lang="en-US" sz="1800" b="0" i="0" u="none" strike="noStrike" dirty="0">
                          <a:solidFill>
                            <a:srgbClr val="000000"/>
                          </a:solidFill>
                          <a:effectLst/>
                          <a:latin typeface="Calibri"/>
                        </a:rPr>
                        <a:t>Date/Time (UTC</a:t>
                      </a:r>
                      <a:r>
                        <a:rPr lang="en-US" sz="1800" b="0" i="0" u="none" strike="noStrike" dirty="0" smtClean="0">
                          <a:solidFill>
                            <a:srgbClr val="000000"/>
                          </a:solidFill>
                          <a:effectLst/>
                          <a:latin typeface="Calibri"/>
                        </a:rPr>
                        <a:t>)</a:t>
                      </a:r>
                    </a:p>
                    <a:p>
                      <a:pPr algn="l" fontAlgn="b"/>
                      <a:endParaRPr lang="en-US" sz="1800" b="0" i="0" u="none" strike="noStrike" dirty="0">
                        <a:solidFill>
                          <a:srgbClr val="000000"/>
                        </a:solidFill>
                        <a:effectLst/>
                        <a:latin typeface="Calibri"/>
                      </a:endParaRP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1" i="1" u="none" strike="noStrike" dirty="0">
                          <a:solidFill>
                            <a:srgbClr val="000000"/>
                          </a:solidFill>
                          <a:effectLst/>
                          <a:latin typeface="Calibri"/>
                        </a:rPr>
                        <a:t>NHC </a:t>
                      </a:r>
                      <a:r>
                        <a:rPr lang="en-US" sz="1800" b="1" i="1" u="none" strike="noStrike" dirty="0" smtClean="0">
                          <a:solidFill>
                            <a:srgbClr val="000000"/>
                          </a:solidFill>
                          <a:effectLst/>
                          <a:latin typeface="Calibri"/>
                        </a:rPr>
                        <a:t>Forecast</a:t>
                      </a:r>
                    </a:p>
                    <a:p>
                      <a:pPr algn="l" fontAlgn="b"/>
                      <a:endParaRPr lang="en-US" sz="1800" b="1" i="1" u="none" strike="noStrike" dirty="0">
                        <a:solidFill>
                          <a:srgbClr val="000000"/>
                        </a:solidFill>
                        <a:effectLst/>
                        <a:latin typeface="Calibri"/>
                      </a:endParaRP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1" i="1" u="none" strike="noStrike" dirty="0" smtClean="0">
                          <a:solidFill>
                            <a:srgbClr val="000000"/>
                          </a:solidFill>
                          <a:effectLst/>
                          <a:latin typeface="Calibri"/>
                        </a:rPr>
                        <a:t>GFS</a:t>
                      </a:r>
                    </a:p>
                    <a:p>
                      <a:pPr algn="l" fontAlgn="b"/>
                      <a:endParaRPr lang="en-US" sz="1800" b="1" i="1" u="none" strike="noStrike" dirty="0" smtClean="0">
                        <a:solidFill>
                          <a:srgbClr val="000000"/>
                        </a:solidFill>
                        <a:effectLst/>
                        <a:latin typeface="Calibri"/>
                      </a:endParaRPr>
                    </a:p>
                    <a:p>
                      <a:pPr algn="l" fontAlgn="b"/>
                      <a:endParaRPr lang="en-US" sz="1800" b="1" i="1" u="none" strike="noStrike" dirty="0">
                        <a:solidFill>
                          <a:srgbClr val="000000"/>
                        </a:solidFill>
                        <a:effectLst/>
                        <a:latin typeface="Calibri"/>
                      </a:endParaRP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1" i="1" u="none" strike="noStrike" dirty="0">
                          <a:solidFill>
                            <a:srgbClr val="000000"/>
                          </a:solidFill>
                          <a:effectLst/>
                          <a:latin typeface="Calibri"/>
                        </a:rPr>
                        <a:t>Warm (RTG  only</a:t>
                      </a:r>
                      <a:r>
                        <a:rPr lang="en-US" sz="1800" b="1" i="1" u="none" strike="noStrike" dirty="0" smtClean="0">
                          <a:solidFill>
                            <a:srgbClr val="000000"/>
                          </a:solidFill>
                          <a:effectLst/>
                          <a:latin typeface="Calibri"/>
                        </a:rPr>
                        <a:t>)</a:t>
                      </a:r>
                    </a:p>
                    <a:p>
                      <a:pPr algn="l" fontAlgn="b"/>
                      <a:endParaRPr lang="en-US" sz="1800" b="1" i="1" u="none" strike="noStrike" dirty="0">
                        <a:solidFill>
                          <a:srgbClr val="000000"/>
                        </a:solidFill>
                        <a:effectLst/>
                        <a:latin typeface="Calibri"/>
                      </a:endParaRP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1" i="1" u="none" strike="noStrike">
                          <a:solidFill>
                            <a:srgbClr val="000000"/>
                          </a:solidFill>
                          <a:effectLst/>
                          <a:latin typeface="Calibri"/>
                        </a:rPr>
                        <a:t>Warm (RTG only, OML Model)</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1" i="1" u="none" strike="noStrike" dirty="0">
                          <a:solidFill>
                            <a:srgbClr val="000000"/>
                          </a:solidFill>
                          <a:effectLst/>
                          <a:latin typeface="Calibri"/>
                        </a:rPr>
                        <a:t>Cold “Update</a:t>
                      </a:r>
                      <a:r>
                        <a:rPr lang="en-US" sz="1800" b="1" i="1" u="none" strike="noStrike" dirty="0" smtClean="0">
                          <a:solidFill>
                            <a:srgbClr val="000000"/>
                          </a:solidFill>
                          <a:effectLst/>
                          <a:latin typeface="Calibri"/>
                        </a:rPr>
                        <a:t>”</a:t>
                      </a:r>
                    </a:p>
                    <a:p>
                      <a:pPr algn="l" fontAlgn="b"/>
                      <a:r>
                        <a:rPr lang="en-US" sz="1800" b="1" i="1" u="none" strike="noStrike" dirty="0" smtClean="0">
                          <a:solidFill>
                            <a:srgbClr val="000000"/>
                          </a:solidFill>
                          <a:effectLst/>
                          <a:latin typeface="Calibri"/>
                        </a:rPr>
                        <a:t>(</a:t>
                      </a:r>
                      <a:r>
                        <a:rPr lang="en-US" sz="1800" b="1" i="1" u="none" strike="noStrike" dirty="0">
                          <a:solidFill>
                            <a:srgbClr val="000000"/>
                          </a:solidFill>
                          <a:effectLst/>
                          <a:latin typeface="Calibri"/>
                        </a:rPr>
                        <a:t>AVHRR</a:t>
                      </a:r>
                      <a:r>
                        <a:rPr lang="en-US" sz="1800" b="1" i="1" u="none" strike="noStrike" dirty="0" smtClean="0">
                          <a:solidFill>
                            <a:srgbClr val="000000"/>
                          </a:solidFill>
                          <a:effectLst/>
                          <a:latin typeface="Calibri"/>
                        </a:rPr>
                        <a:t>)</a:t>
                      </a:r>
                    </a:p>
                    <a:p>
                      <a:pPr algn="l" fontAlgn="b"/>
                      <a:endParaRPr lang="en-US" sz="1800" b="1" i="1" u="none" strike="noStrike" dirty="0">
                        <a:solidFill>
                          <a:srgbClr val="000000"/>
                        </a:solidFill>
                        <a:effectLst/>
                        <a:latin typeface="Calibri"/>
                      </a:endParaRP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27/1200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5</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-7.6</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-17.22</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-17.23</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-6.17</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27/1800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10</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1.46</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4.1</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4.2</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5.88</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28/0000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10</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0.08</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1.39</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-2.14</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3.96</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28/0600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5</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1.25</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-1.2</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-1.04</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-1.21</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28/1200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15</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1.44</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2.39</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4.79</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0.5</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28/1800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15</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1.35</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4.97</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3.51</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-2.67</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29/0000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15</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4.46</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3.62</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1.93</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-0.89</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0" i="0" u="none" strike="noStrike">
                          <a:solidFill>
                            <a:srgbClr val="000000"/>
                          </a:solidFill>
                          <a:effectLst/>
                          <a:latin typeface="Calibri"/>
                        </a:rPr>
                        <a:t>29/0600</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10</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7.3</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10.48</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9.84</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4.52</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584554">
                <a:tc>
                  <a:txBody>
                    <a:bodyPr/>
                    <a:lstStyle/>
                    <a:p>
                      <a:pPr algn="l" fontAlgn="b"/>
                      <a:r>
                        <a:rPr lang="en-US" sz="1800" b="1" i="0" u="none" strike="noStrike">
                          <a:solidFill>
                            <a:srgbClr val="000000"/>
                          </a:solidFill>
                          <a:effectLst/>
                          <a:latin typeface="Calibri"/>
                        </a:rPr>
                        <a:t>Sum of Squares</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800</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119</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457</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452</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1800" b="0" i="0" u="none" strike="noStrike">
                          <a:solidFill>
                            <a:srgbClr val="000000"/>
                          </a:solidFill>
                          <a:effectLst/>
                          <a:latin typeface="Calibri"/>
                        </a:rPr>
                        <a:t>118</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98008">
                <a:tc>
                  <a:txBody>
                    <a:bodyPr/>
                    <a:lstStyle/>
                    <a:p>
                      <a:pPr algn="l" fontAlgn="b"/>
                      <a:r>
                        <a:rPr lang="en-US" sz="1800" b="1" i="1" u="none" strike="noStrike">
                          <a:solidFill>
                            <a:srgbClr val="000000"/>
                          </a:solidFill>
                          <a:effectLst/>
                          <a:latin typeface="Calibri"/>
                        </a:rPr>
                        <a:t>RMSE</a:t>
                      </a:r>
                    </a:p>
                  </a:txBody>
                  <a:tcPr marL="11462" marR="11462" marT="11462"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800" b="1" i="0" u="none" strike="noStrike">
                          <a:solidFill>
                            <a:srgbClr val="FF0000"/>
                          </a:solidFill>
                          <a:effectLst/>
                          <a:latin typeface="Calibri"/>
                        </a:rPr>
                        <a:t>9.43</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800" b="1" i="0" u="none" strike="noStrike">
                          <a:solidFill>
                            <a:srgbClr val="FF0000"/>
                          </a:solidFill>
                          <a:effectLst/>
                          <a:latin typeface="Calibri"/>
                        </a:rPr>
                        <a:t>3.63</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FF0000"/>
                          </a:solidFill>
                          <a:effectLst/>
                          <a:latin typeface="Calibri"/>
                        </a:rPr>
                        <a:t>7.13</a:t>
                      </a:r>
                    </a:p>
                  </a:txBody>
                  <a:tcPr marL="11462" marR="11462" marT="1146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800" b="1" i="0" u="none" strike="noStrike">
                          <a:solidFill>
                            <a:srgbClr val="FF0000"/>
                          </a:solidFill>
                          <a:effectLst/>
                          <a:latin typeface="Calibri"/>
                        </a:rPr>
                        <a:t>7.09</a:t>
                      </a:r>
                    </a:p>
                  </a:txBody>
                  <a:tcPr marL="11462" marR="11462" marT="11462"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r" fontAlgn="b"/>
                      <a:r>
                        <a:rPr lang="en-US" sz="1800" b="1" i="0" u="none" strike="noStrike" dirty="0">
                          <a:solidFill>
                            <a:srgbClr val="FF0000"/>
                          </a:solidFill>
                          <a:effectLst/>
                          <a:latin typeface="Calibri"/>
                        </a:rPr>
                        <a:t>3.61</a:t>
                      </a:r>
                    </a:p>
                  </a:txBody>
                  <a:tcPr marL="11462" marR="11462" marT="11462"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42781726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Next steps</a:t>
            </a:r>
            <a:endParaRPr lang="en-US" dirty="0"/>
          </a:p>
        </p:txBody>
      </p:sp>
      <p:sp>
        <p:nvSpPr>
          <p:cNvPr id="3" name="Content Placeholder 2"/>
          <p:cNvSpPr>
            <a:spLocks noGrp="1"/>
          </p:cNvSpPr>
          <p:nvPr>
            <p:ph idx="1"/>
          </p:nvPr>
        </p:nvSpPr>
        <p:spPr>
          <a:xfrm>
            <a:off x="330397" y="1600200"/>
            <a:ext cx="8528377" cy="4525963"/>
          </a:xfrm>
        </p:spPr>
        <p:txBody>
          <a:bodyPr/>
          <a:lstStyle/>
          <a:p>
            <a:r>
              <a:rPr lang="en-US" dirty="0" smtClean="0"/>
              <a:t>Cold “update” (AVHRR) run with OML model on</a:t>
            </a:r>
          </a:p>
          <a:p>
            <a:r>
              <a:rPr lang="en-US" dirty="0" smtClean="0"/>
              <a:t>Gradual SST switchover run</a:t>
            </a:r>
          </a:p>
          <a:p>
            <a:r>
              <a:rPr lang="en-US" dirty="0" smtClean="0"/>
              <a:t>Comparison with more models (e.g. GFDL, ECMWF</a:t>
            </a:r>
            <a:r>
              <a:rPr lang="en-US" dirty="0"/>
              <a:t>)</a:t>
            </a:r>
            <a:endParaRPr lang="en-US" dirty="0" smtClean="0"/>
          </a:p>
          <a:p>
            <a:r>
              <a:rPr lang="en-US" dirty="0" smtClean="0"/>
              <a:t>More robust</a:t>
            </a:r>
            <a:r>
              <a:rPr lang="en-US" dirty="0"/>
              <a:t> </a:t>
            </a:r>
            <a:r>
              <a:rPr lang="en-US" dirty="0" smtClean="0"/>
              <a:t>statistics</a:t>
            </a:r>
            <a:endParaRPr lang="en-US" dirty="0"/>
          </a:p>
          <a:p>
            <a:pPr lvl="1"/>
            <a:r>
              <a:rPr lang="en-US" dirty="0" smtClean="0"/>
              <a:t>gridded statistical comparisons</a:t>
            </a:r>
          </a:p>
          <a:p>
            <a:pPr lvl="1"/>
            <a:r>
              <a:rPr lang="en-US" dirty="0" smtClean="0"/>
              <a:t>multiple point statistics</a:t>
            </a:r>
          </a:p>
        </p:txBody>
      </p:sp>
    </p:spTree>
    <p:extLst>
      <p:ext uri="{BB962C8B-B14F-4D97-AF65-F5344CB8AC3E}">
        <p14:creationId xmlns:p14="http://schemas.microsoft.com/office/powerpoint/2010/main" val="4077745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References</a:t>
            </a:r>
            <a:endParaRPr lang="en-US" dirty="0"/>
          </a:p>
        </p:txBody>
      </p:sp>
      <p:sp>
        <p:nvSpPr>
          <p:cNvPr id="3" name="Content Placeholder 2"/>
          <p:cNvSpPr>
            <a:spLocks noGrp="1"/>
          </p:cNvSpPr>
          <p:nvPr>
            <p:ph idx="1"/>
          </p:nvPr>
        </p:nvSpPr>
        <p:spPr/>
        <p:txBody>
          <a:bodyPr/>
          <a:lstStyle/>
          <a:p>
            <a:pPr marL="0" indent="0">
              <a:buNone/>
            </a:pPr>
            <a:r>
              <a:rPr lang="en-US" sz="1400" dirty="0" err="1" smtClean="0"/>
              <a:t>Dudhia</a:t>
            </a:r>
            <a:r>
              <a:rPr lang="en-US" sz="1400" dirty="0" smtClean="0"/>
              <a:t>, J (2011): Advanced Hurricane WRF (AHW) Physics. WRF Tutorial 2011, MMM Division NCAR.</a:t>
            </a:r>
          </a:p>
          <a:p>
            <a:pPr marL="0" indent="0">
              <a:buNone/>
            </a:pPr>
            <a:endParaRPr lang="en-US" sz="1400" dirty="0" smtClean="0"/>
          </a:p>
          <a:p>
            <a:pPr marL="0" indent="0">
              <a:buNone/>
            </a:pPr>
            <a:r>
              <a:rPr lang="en-US" sz="1400" dirty="0" err="1" smtClean="0"/>
              <a:t>Gemmill</a:t>
            </a:r>
            <a:r>
              <a:rPr lang="en-US" sz="1400" dirty="0"/>
              <a:t>, William, Bert Katz and </a:t>
            </a:r>
            <a:r>
              <a:rPr lang="en-US" sz="1400" dirty="0" err="1"/>
              <a:t>Xu</a:t>
            </a:r>
            <a:r>
              <a:rPr lang="en-US" sz="1400" dirty="0"/>
              <a:t> Li, 2007: Daily Real-Time Global Sea Surface Temperature - High Resolution Analysis at NOAA/NCEP. NOAA / NWS / NCEP / MMAB Office Note Nr. 260, 39 </a:t>
            </a:r>
            <a:r>
              <a:rPr lang="en-US" sz="1400" dirty="0" err="1" smtClean="0"/>
              <a:t>pp</a:t>
            </a:r>
            <a:endParaRPr lang="en-US" sz="1400" dirty="0" smtClean="0"/>
          </a:p>
          <a:p>
            <a:pPr marL="0" indent="0">
              <a:buNone/>
            </a:pPr>
            <a:endParaRPr lang="en-US" sz="1400" dirty="0"/>
          </a:p>
          <a:p>
            <a:pPr marL="0" indent="0">
              <a:buNone/>
            </a:pPr>
            <a:r>
              <a:rPr lang="en-US" sz="1400" dirty="0" smtClean="0"/>
              <a:t>Glenn</a:t>
            </a:r>
            <a:r>
              <a:rPr lang="en-US" sz="1400" dirty="0"/>
              <a:t>, S. M. (1983) A continental shelf bottom boundary layer model: The effects of waves, currents, and a moveable bed. ScD thesis, Massachusetts Institute of </a:t>
            </a:r>
            <a:r>
              <a:rPr lang="en-US" sz="1400" dirty="0" smtClean="0"/>
              <a:t>Technology</a:t>
            </a:r>
          </a:p>
          <a:p>
            <a:pPr marL="0" indent="0">
              <a:buNone/>
            </a:pPr>
            <a:endParaRPr lang="en-US" sz="1400" dirty="0" smtClean="0"/>
          </a:p>
          <a:p>
            <a:pPr marL="0" indent="0">
              <a:buNone/>
            </a:pPr>
            <a:r>
              <a:rPr lang="en-US" sz="1400" dirty="0"/>
              <a:t>Haines, S. L., G. J. </a:t>
            </a:r>
            <a:r>
              <a:rPr lang="en-US" sz="1400" dirty="0" err="1"/>
              <a:t>Jedlovec</a:t>
            </a:r>
            <a:r>
              <a:rPr lang="en-US" sz="1400" dirty="0"/>
              <a:t>, and S. M. Lazarus, 2007: A MODIS sea surface temperature composite for regional applications. IEEE Trans. </a:t>
            </a:r>
            <a:r>
              <a:rPr lang="en-US" sz="1400" dirty="0" err="1"/>
              <a:t>Geosci</a:t>
            </a:r>
            <a:r>
              <a:rPr lang="en-US" sz="1400" dirty="0"/>
              <a:t>. Remote Sens., 45, 2919-2927</a:t>
            </a:r>
            <a:endParaRPr lang="en-US" sz="1400" dirty="0" smtClean="0"/>
          </a:p>
          <a:p>
            <a:pPr marL="0" indent="0">
              <a:buNone/>
            </a:pPr>
            <a:endParaRPr lang="en-US" sz="1400" dirty="0"/>
          </a:p>
          <a:p>
            <a:pPr marL="0" indent="0">
              <a:buNone/>
            </a:pPr>
            <a:r>
              <a:rPr lang="en-US" sz="1400" dirty="0" err="1"/>
              <a:t>Michalakes</a:t>
            </a:r>
            <a:r>
              <a:rPr lang="en-US" sz="1400" dirty="0"/>
              <a:t>, J., S. Chen, J. </a:t>
            </a:r>
            <a:r>
              <a:rPr lang="en-US" sz="1400" dirty="0" err="1"/>
              <a:t>Dudhia</a:t>
            </a:r>
            <a:r>
              <a:rPr lang="en-US" sz="1400" dirty="0"/>
              <a:t>, L. Hart, J. </a:t>
            </a:r>
            <a:r>
              <a:rPr lang="en-US" sz="1400" dirty="0" err="1"/>
              <a:t>Klemp</a:t>
            </a:r>
            <a:r>
              <a:rPr lang="en-US" sz="1400" dirty="0"/>
              <a:t>, J. </a:t>
            </a:r>
            <a:r>
              <a:rPr lang="en-US" sz="1400" dirty="0" err="1"/>
              <a:t>Middlecoff</a:t>
            </a:r>
            <a:r>
              <a:rPr lang="en-US" sz="1400" dirty="0"/>
              <a:t>, and W. </a:t>
            </a:r>
            <a:r>
              <a:rPr lang="en-US" sz="1400" dirty="0" err="1"/>
              <a:t>Skamarock</a:t>
            </a:r>
            <a:r>
              <a:rPr lang="en-US" sz="1400" dirty="0"/>
              <a:t>, 2001: Development of a next-generation regional weather research and forecast model. Developments in </a:t>
            </a:r>
            <a:r>
              <a:rPr lang="en-US" sz="1400" dirty="0" err="1"/>
              <a:t>Teracomputing</a:t>
            </a:r>
            <a:r>
              <a:rPr lang="en-US" sz="1400" dirty="0"/>
              <a:t>, W. </a:t>
            </a:r>
            <a:r>
              <a:rPr lang="en-US" sz="1400" dirty="0" err="1"/>
              <a:t>Zwieflhafer</a:t>
            </a:r>
            <a:r>
              <a:rPr lang="en-US" sz="1400" dirty="0"/>
              <a:t> and N. </a:t>
            </a:r>
            <a:r>
              <a:rPr lang="en-US" sz="1400" dirty="0" err="1"/>
              <a:t>Kreitz</a:t>
            </a:r>
            <a:r>
              <a:rPr lang="en-US" sz="1400" dirty="0"/>
              <a:t>, Eds., World Scientific, 269–296</a:t>
            </a:r>
            <a:r>
              <a:rPr lang="en-US" sz="1400" dirty="0" smtClean="0"/>
              <a:t>.</a:t>
            </a:r>
          </a:p>
          <a:p>
            <a:pPr marL="0" indent="0">
              <a:buNone/>
            </a:pPr>
            <a:endParaRPr lang="en-US" sz="1400" dirty="0" smtClean="0"/>
          </a:p>
          <a:p>
            <a:pPr marL="0" indent="0">
              <a:buNone/>
            </a:pPr>
            <a:r>
              <a:rPr lang="en-US" sz="1400" dirty="0"/>
              <a:t>Pollard, R. T.,  P. B. </a:t>
            </a:r>
            <a:r>
              <a:rPr lang="en-US" sz="1400" dirty="0" err="1"/>
              <a:t>Rhines</a:t>
            </a:r>
            <a:r>
              <a:rPr lang="en-US" sz="1400" dirty="0"/>
              <a:t>, and R. O. R. Y.  Thompson, The deepening of the wind mixed layer, </a:t>
            </a:r>
            <a:r>
              <a:rPr lang="en-US" sz="1400" dirty="0" err="1"/>
              <a:t>Geophys</a:t>
            </a:r>
            <a:r>
              <a:rPr lang="en-US" sz="1400" dirty="0"/>
              <a:t>. Fluid </a:t>
            </a:r>
            <a:r>
              <a:rPr lang="en-US" sz="1400" dirty="0" err="1"/>
              <a:t>Dyn</a:t>
            </a:r>
            <a:r>
              <a:rPr lang="en-US" sz="1400" dirty="0"/>
              <a:t>., 4,  381-404,  1973.</a:t>
            </a:r>
            <a:endParaRPr lang="en-US" sz="1400" dirty="0" smtClean="0"/>
          </a:p>
          <a:p>
            <a:pPr marL="0" indent="0">
              <a:buNone/>
            </a:pPr>
            <a:endParaRPr lang="en-US" sz="1400" dirty="0"/>
          </a:p>
          <a:p>
            <a:pPr marL="0" indent="0">
              <a:buNone/>
            </a:pPr>
            <a:endParaRPr lang="en-US" sz="1400" dirty="0" smtClean="0"/>
          </a:p>
        </p:txBody>
      </p:sp>
    </p:spTree>
    <p:extLst>
      <p:ext uri="{BB962C8B-B14F-4D97-AF65-F5344CB8AC3E}">
        <p14:creationId xmlns:p14="http://schemas.microsoft.com/office/powerpoint/2010/main" val="208071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u16_map.jpg"/>
          <p:cNvPicPr>
            <a:picLocks noChangeAspect="1"/>
          </p:cNvPicPr>
          <p:nvPr/>
        </p:nvPicPr>
        <p:blipFill rotWithShape="1">
          <a:blip r:embed="rId3">
            <a:extLst>
              <a:ext uri="{28A0092B-C50C-407E-A947-70E740481C1C}">
                <a14:useLocalDpi xmlns:a14="http://schemas.microsoft.com/office/drawing/2010/main" val="0"/>
              </a:ext>
            </a:extLst>
          </a:blip>
          <a:srcRect t="2469"/>
          <a:stretch/>
        </p:blipFill>
        <p:spPr>
          <a:xfrm>
            <a:off x="4359" y="9407"/>
            <a:ext cx="9178113" cy="6857999"/>
          </a:xfrm>
          <a:prstGeom prst="rect">
            <a:avLst/>
          </a:prstGeom>
        </p:spPr>
      </p:pic>
      <p:sp>
        <p:nvSpPr>
          <p:cNvPr id="2" name="Title 1"/>
          <p:cNvSpPr>
            <a:spLocks noGrp="1"/>
          </p:cNvSpPr>
          <p:nvPr>
            <p:ph type="title"/>
          </p:nvPr>
        </p:nvSpPr>
        <p:spPr>
          <a:xfrm>
            <a:off x="4844816" y="1364074"/>
            <a:ext cx="4092222" cy="3518370"/>
          </a:xfrm>
        </p:spPr>
        <p:txBody>
          <a:bodyPr>
            <a:normAutofit fontScale="90000"/>
          </a:bodyPr>
          <a:lstStyle/>
          <a:p>
            <a:r>
              <a:rPr lang="en-US" b="1" dirty="0" smtClean="0"/>
              <a:t>RU16 Glider Track</a:t>
            </a:r>
            <a:r>
              <a:rPr lang="en-US" dirty="0" smtClean="0"/>
              <a:t/>
            </a:r>
            <a:br>
              <a:rPr lang="en-US" dirty="0" smtClean="0"/>
            </a:br>
            <a:r>
              <a:rPr lang="en-US" dirty="0" smtClean="0"/>
              <a:t>August 10-September 9, 2011</a:t>
            </a:r>
            <a:br>
              <a:rPr lang="en-US" dirty="0" smtClean="0"/>
            </a:br>
            <a:endParaRPr lang="en-US" dirty="0"/>
          </a:p>
        </p:txBody>
      </p:sp>
    </p:spTree>
    <p:extLst>
      <p:ext uri="{BB962C8B-B14F-4D97-AF65-F5344CB8AC3E}">
        <p14:creationId xmlns:p14="http://schemas.microsoft.com/office/powerpoint/2010/main" val="4770397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67"/>
          </a:xfrm>
        </p:spPr>
        <p:txBody>
          <a:bodyPr/>
          <a:lstStyle/>
          <a:p>
            <a:r>
              <a:rPr lang="en-US" dirty="0" smtClean="0"/>
              <a:t>RU16 Water Temperature</a:t>
            </a:r>
            <a:endParaRPr lang="en-US" dirty="0"/>
          </a:p>
        </p:txBody>
      </p:sp>
      <p:pic>
        <p:nvPicPr>
          <p:cNvPr id="6" name="Picture 5" descr="ru16_20110826T0000_20110903T0000_sea-water-temperature_all_crop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6" y="1190507"/>
            <a:ext cx="9024678" cy="4303419"/>
          </a:xfrm>
          <a:prstGeom prst="rect">
            <a:avLst/>
          </a:prstGeom>
        </p:spPr>
      </p:pic>
    </p:spTree>
    <p:extLst>
      <p:ext uri="{BB962C8B-B14F-4D97-AF65-F5344CB8AC3E}">
        <p14:creationId xmlns:p14="http://schemas.microsoft.com/office/powerpoint/2010/main" val="11390291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46667"/>
          </a:xfrm>
        </p:spPr>
        <p:txBody>
          <a:bodyPr/>
          <a:lstStyle/>
          <a:p>
            <a:r>
              <a:rPr lang="en-US" dirty="0" smtClean="0"/>
              <a:t>RU16 Vertical Velocity</a:t>
            </a:r>
            <a:endParaRPr lang="en-US" dirty="0"/>
          </a:p>
        </p:txBody>
      </p:sp>
      <p:pic>
        <p:nvPicPr>
          <p:cNvPr id="3" name="Picture 2" descr="ru16_20110826T0000_20110903T0000_vertical-velocity_all_crop_circ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5" y="1246951"/>
            <a:ext cx="8989248" cy="4247809"/>
          </a:xfrm>
          <a:prstGeom prst="rect">
            <a:avLst/>
          </a:prstGeom>
        </p:spPr>
      </p:pic>
    </p:spTree>
    <p:extLst>
      <p:ext uri="{BB962C8B-B14F-4D97-AF65-F5344CB8AC3E}">
        <p14:creationId xmlns:p14="http://schemas.microsoft.com/office/powerpoint/2010/main" val="10056808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4379"/>
          </a:xfrm>
        </p:spPr>
        <p:txBody>
          <a:bodyPr>
            <a:normAutofit fontScale="90000"/>
          </a:bodyPr>
          <a:lstStyle/>
          <a:p>
            <a:r>
              <a:rPr lang="en-US" dirty="0" smtClean="0"/>
              <a:t>STDEV of vertical velocity anomalies (w’)</a:t>
            </a:r>
            <a:endParaRPr lang="en-US" dirty="0"/>
          </a:p>
        </p:txBody>
      </p:sp>
      <p:pic>
        <p:nvPicPr>
          <p:cNvPr id="5" name="Picture 4" descr="ru16-221_verticalVelocityAnomalies_unsmoothed.png"/>
          <p:cNvPicPr>
            <a:picLocks noChangeAspect="1"/>
          </p:cNvPicPr>
          <p:nvPr/>
        </p:nvPicPr>
        <p:blipFill rotWithShape="1">
          <a:blip r:embed="rId3">
            <a:extLst>
              <a:ext uri="{28A0092B-C50C-407E-A947-70E740481C1C}">
                <a14:useLocalDpi xmlns:a14="http://schemas.microsoft.com/office/drawing/2010/main" val="0"/>
              </a:ext>
            </a:extLst>
          </a:blip>
          <a:srcRect t="1235" b="9465"/>
          <a:stretch/>
        </p:blipFill>
        <p:spPr>
          <a:xfrm>
            <a:off x="1917700" y="733778"/>
            <a:ext cx="5299363" cy="6124222"/>
          </a:xfrm>
          <a:prstGeom prst="rect">
            <a:avLst/>
          </a:prstGeom>
        </p:spPr>
      </p:pic>
    </p:spTree>
    <p:extLst>
      <p:ext uri="{BB962C8B-B14F-4D97-AF65-F5344CB8AC3E}">
        <p14:creationId xmlns:p14="http://schemas.microsoft.com/office/powerpoint/2010/main" val="200734846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4379"/>
          </a:xfrm>
        </p:spPr>
        <p:txBody>
          <a:bodyPr>
            <a:normAutofit/>
          </a:bodyPr>
          <a:lstStyle/>
          <a:p>
            <a:r>
              <a:rPr lang="en-US" dirty="0" smtClean="0"/>
              <a:t>Smoothed STDEV of w’</a:t>
            </a:r>
            <a:endParaRPr lang="en-US" dirty="0"/>
          </a:p>
        </p:txBody>
      </p:sp>
      <p:pic>
        <p:nvPicPr>
          <p:cNvPr id="3" name="Picture 2" descr="ru16-221_verticalVelocityAnomalies_smoothed-5passes.png"/>
          <p:cNvPicPr>
            <a:picLocks noChangeAspect="1"/>
          </p:cNvPicPr>
          <p:nvPr/>
        </p:nvPicPr>
        <p:blipFill rotWithShape="1">
          <a:blip r:embed="rId3">
            <a:extLst>
              <a:ext uri="{28A0092B-C50C-407E-A947-70E740481C1C}">
                <a14:useLocalDpi xmlns:a14="http://schemas.microsoft.com/office/drawing/2010/main" val="0"/>
              </a:ext>
            </a:extLst>
          </a:blip>
          <a:srcRect l="5884" t="1509" r="4113" b="9052"/>
          <a:stretch/>
        </p:blipFill>
        <p:spPr>
          <a:xfrm>
            <a:off x="2229556" y="724370"/>
            <a:ext cx="4769555" cy="6133630"/>
          </a:xfrm>
          <a:prstGeom prst="rect">
            <a:avLst/>
          </a:prstGeom>
        </p:spPr>
      </p:pic>
      <p:pic>
        <p:nvPicPr>
          <p:cNvPr id="4" name="Picture 3" descr="continental_shelf+track_zoomout.jpg"/>
          <p:cNvPicPr>
            <a:picLocks noChangeAspect="1"/>
          </p:cNvPicPr>
          <p:nvPr/>
        </p:nvPicPr>
        <p:blipFill rotWithShape="1">
          <a:blip r:embed="rId4">
            <a:extLst>
              <a:ext uri="{28A0092B-C50C-407E-A947-70E740481C1C}">
                <a14:useLocalDpi xmlns:a14="http://schemas.microsoft.com/office/drawing/2010/main" val="0"/>
              </a:ext>
            </a:extLst>
          </a:blip>
          <a:srcRect l="14598" r="38274"/>
          <a:stretch/>
        </p:blipFill>
        <p:spPr>
          <a:xfrm>
            <a:off x="5527352" y="966239"/>
            <a:ext cx="3616648" cy="5879318"/>
          </a:xfrm>
          <a:prstGeom prst="rect">
            <a:avLst/>
          </a:prstGeom>
        </p:spPr>
      </p:pic>
      <p:sp>
        <p:nvSpPr>
          <p:cNvPr id="5" name="TextBox 4"/>
          <p:cNvSpPr txBox="1"/>
          <p:nvPr/>
        </p:nvSpPr>
        <p:spPr>
          <a:xfrm>
            <a:off x="7692060" y="2333320"/>
            <a:ext cx="1352564" cy="646331"/>
          </a:xfrm>
          <a:prstGeom prst="rect">
            <a:avLst/>
          </a:prstGeom>
          <a:noFill/>
        </p:spPr>
        <p:txBody>
          <a:bodyPr wrap="square" rtlCol="0">
            <a:spAutoFit/>
          </a:bodyPr>
          <a:lstStyle/>
          <a:p>
            <a:r>
              <a:rPr lang="en-US" dirty="0" smtClean="0">
                <a:solidFill>
                  <a:schemeClr val="bg1"/>
                </a:solidFill>
              </a:rPr>
              <a:t>Continental shelf</a:t>
            </a:r>
            <a:endParaRPr lang="en-US" dirty="0">
              <a:solidFill>
                <a:schemeClr val="bg1"/>
              </a:solidFill>
            </a:endParaRPr>
          </a:p>
        </p:txBody>
      </p:sp>
      <p:sp>
        <p:nvSpPr>
          <p:cNvPr id="6" name="TextBox 5"/>
          <p:cNvSpPr txBox="1"/>
          <p:nvPr/>
        </p:nvSpPr>
        <p:spPr>
          <a:xfrm>
            <a:off x="7692060" y="4199574"/>
            <a:ext cx="1352564" cy="646331"/>
          </a:xfrm>
          <a:prstGeom prst="rect">
            <a:avLst/>
          </a:prstGeom>
          <a:noFill/>
        </p:spPr>
        <p:txBody>
          <a:bodyPr wrap="square" rtlCol="0">
            <a:spAutoFit/>
          </a:bodyPr>
          <a:lstStyle/>
          <a:p>
            <a:r>
              <a:rPr lang="en-US" dirty="0" smtClean="0">
                <a:solidFill>
                  <a:schemeClr val="bg1"/>
                </a:solidFill>
              </a:rPr>
              <a:t>Deeper water</a:t>
            </a:r>
            <a:endParaRPr lang="en-US" dirty="0">
              <a:solidFill>
                <a:schemeClr val="bg1"/>
              </a:solidFill>
            </a:endParaRPr>
          </a:p>
        </p:txBody>
      </p:sp>
    </p:spTree>
    <p:extLst>
      <p:ext uri="{BB962C8B-B14F-4D97-AF65-F5344CB8AC3E}">
        <p14:creationId xmlns:p14="http://schemas.microsoft.com/office/powerpoint/2010/main" val="3473599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Observations agree with theory </a:t>
            </a:r>
            <a:endParaRPr lang="en-US" dirty="0"/>
          </a:p>
        </p:txBody>
      </p:sp>
      <p:pic>
        <p:nvPicPr>
          <p:cNvPr id="4" name="Picture 3" descr="glenn_eddy_viscosity.pdf"/>
          <p:cNvPicPr>
            <a:picLocks noChangeAspect="1"/>
          </p:cNvPicPr>
          <p:nvPr/>
        </p:nvPicPr>
        <p:blipFill rotWithShape="1">
          <a:blip r:embed="rId3">
            <a:extLst>
              <a:ext uri="{28A0092B-C50C-407E-A947-70E740481C1C}">
                <a14:useLocalDpi xmlns:a14="http://schemas.microsoft.com/office/drawing/2010/main" val="0"/>
              </a:ext>
            </a:extLst>
          </a:blip>
          <a:srcRect l="22898" t="11220" r="22251" b="8267"/>
          <a:stretch/>
        </p:blipFill>
        <p:spPr>
          <a:xfrm rot="16200000">
            <a:off x="1805719" y="614538"/>
            <a:ext cx="5650199" cy="6408808"/>
          </a:xfrm>
          <a:prstGeom prst="rect">
            <a:avLst/>
          </a:prstGeom>
        </p:spPr>
      </p:pic>
      <p:sp>
        <p:nvSpPr>
          <p:cNvPr id="5" name="TextBox 4"/>
          <p:cNvSpPr txBox="1"/>
          <p:nvPr/>
        </p:nvSpPr>
        <p:spPr>
          <a:xfrm>
            <a:off x="7711835" y="6468578"/>
            <a:ext cx="1417222" cy="369332"/>
          </a:xfrm>
          <a:prstGeom prst="rect">
            <a:avLst/>
          </a:prstGeom>
          <a:noFill/>
        </p:spPr>
        <p:txBody>
          <a:bodyPr wrap="square" rtlCol="0">
            <a:spAutoFit/>
          </a:bodyPr>
          <a:lstStyle/>
          <a:p>
            <a:r>
              <a:rPr lang="en-US" dirty="0" smtClean="0"/>
              <a:t>Glenn (1983)</a:t>
            </a:r>
            <a:endParaRPr lang="en-US" dirty="0"/>
          </a:p>
        </p:txBody>
      </p:sp>
      <p:pic>
        <p:nvPicPr>
          <p:cNvPr id="6" name="Picture 5" descr="glenn_line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709" y="2728219"/>
            <a:ext cx="2463631" cy="556995"/>
          </a:xfrm>
          <a:prstGeom prst="rect">
            <a:avLst/>
          </a:prstGeom>
        </p:spPr>
      </p:pic>
      <p:pic>
        <p:nvPicPr>
          <p:cNvPr id="7" name="Picture 6" descr="glenn_linear_condi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5340" y="2728219"/>
            <a:ext cx="1260890" cy="554238"/>
          </a:xfrm>
          <a:prstGeom prst="rect">
            <a:avLst/>
          </a:prstGeom>
        </p:spPr>
      </p:pic>
      <p:pic>
        <p:nvPicPr>
          <p:cNvPr id="8" name="Picture 7" descr="glenn_ekman_length.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80" y="1616313"/>
            <a:ext cx="1610466" cy="813709"/>
          </a:xfrm>
          <a:prstGeom prst="rect">
            <a:avLst/>
          </a:prstGeom>
        </p:spPr>
      </p:pic>
      <p:pic>
        <p:nvPicPr>
          <p:cNvPr id="9" name="Picture 8" descr="glenn_eddy_viscosity.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905840"/>
            <a:ext cx="4334456" cy="758274"/>
          </a:xfrm>
          <a:prstGeom prst="rect">
            <a:avLst/>
          </a:prstGeom>
        </p:spPr>
      </p:pic>
      <p:sp>
        <p:nvSpPr>
          <p:cNvPr id="10" name="TextBox 9"/>
          <p:cNvSpPr txBox="1"/>
          <p:nvPr/>
        </p:nvSpPr>
        <p:spPr>
          <a:xfrm>
            <a:off x="7124354" y="2430022"/>
            <a:ext cx="791429" cy="369332"/>
          </a:xfrm>
          <a:prstGeom prst="rect">
            <a:avLst/>
          </a:prstGeom>
          <a:noFill/>
        </p:spPr>
        <p:txBody>
          <a:bodyPr wrap="square" rtlCol="0">
            <a:spAutoFit/>
          </a:bodyPr>
          <a:lstStyle/>
          <a:p>
            <a:r>
              <a:rPr lang="en-US" dirty="0" smtClean="0"/>
              <a:t>Linear</a:t>
            </a:r>
            <a:endParaRPr lang="en-US" dirty="0"/>
          </a:p>
        </p:txBody>
      </p:sp>
      <p:cxnSp>
        <p:nvCxnSpPr>
          <p:cNvPr id="12" name="Straight Arrow Connector 11"/>
          <p:cNvCxnSpPr/>
          <p:nvPr/>
        </p:nvCxnSpPr>
        <p:spPr>
          <a:xfrm flipH="1" flipV="1">
            <a:off x="6385162" y="2092021"/>
            <a:ext cx="627270" cy="49382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1306779" y="2364986"/>
            <a:ext cx="579767" cy="3632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76080" y="2358887"/>
            <a:ext cx="1297576" cy="923330"/>
          </a:xfrm>
          <a:prstGeom prst="rect">
            <a:avLst/>
          </a:prstGeom>
          <a:noFill/>
        </p:spPr>
        <p:txBody>
          <a:bodyPr wrap="square" rtlCol="0">
            <a:spAutoFit/>
          </a:bodyPr>
          <a:lstStyle/>
          <a:p>
            <a:r>
              <a:rPr lang="en-US" dirty="0" smtClean="0"/>
              <a:t>Ekman layer length scale</a:t>
            </a:r>
            <a:endParaRPr lang="en-US" dirty="0"/>
          </a:p>
        </p:txBody>
      </p:sp>
      <p:cxnSp>
        <p:nvCxnSpPr>
          <p:cNvPr id="20" name="Straight Arrow Connector 19"/>
          <p:cNvCxnSpPr/>
          <p:nvPr/>
        </p:nvCxnSpPr>
        <p:spPr>
          <a:xfrm flipV="1">
            <a:off x="1573656" y="3772936"/>
            <a:ext cx="1076712" cy="7913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16591" y="4286335"/>
            <a:ext cx="1380400" cy="646331"/>
          </a:xfrm>
          <a:prstGeom prst="rect">
            <a:avLst/>
          </a:prstGeom>
          <a:noFill/>
        </p:spPr>
        <p:txBody>
          <a:bodyPr wrap="square" rtlCol="0">
            <a:spAutoFit/>
          </a:bodyPr>
          <a:lstStyle/>
          <a:p>
            <a:r>
              <a:rPr lang="en-US" dirty="0" smtClean="0"/>
              <a:t>Eddy viscosity</a:t>
            </a:r>
            <a:endParaRPr lang="en-US" dirty="0"/>
          </a:p>
        </p:txBody>
      </p:sp>
    </p:spTree>
    <p:extLst>
      <p:ext uri="{BB962C8B-B14F-4D97-AF65-F5344CB8AC3E}">
        <p14:creationId xmlns:p14="http://schemas.microsoft.com/office/powerpoint/2010/main" val="3285654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772</TotalTime>
  <Words>1798</Words>
  <Application>Microsoft Macintosh PowerPoint</Application>
  <PresentationFormat>On-screen Show (4:3)</PresentationFormat>
  <Paragraphs>224</Paragraphs>
  <Slides>32</Slides>
  <Notes>20</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Hurricane Irene: Turbulent Mixing and SST Sensitivity</vt:lpstr>
      <vt:lpstr>Hurricane Irene Landfalls</vt:lpstr>
      <vt:lpstr>Hurricane Irene Facts</vt:lpstr>
      <vt:lpstr>RU16 Glider Track August 10-September 9, 2011 </vt:lpstr>
      <vt:lpstr>RU16 Water Temperature</vt:lpstr>
      <vt:lpstr>RU16 Vertical Velocity</vt:lpstr>
      <vt:lpstr>STDEV of vertical velocity anomalies (w’)</vt:lpstr>
      <vt:lpstr>Smoothed STDEV of w’</vt:lpstr>
      <vt:lpstr>Observations agree with theory </vt:lpstr>
      <vt:lpstr>PowerPoint Presentation</vt:lpstr>
      <vt:lpstr>PowerPoint Presentation</vt:lpstr>
      <vt:lpstr>PowerPoint Presentation</vt:lpstr>
      <vt:lpstr>RU16 Water Temperature</vt:lpstr>
      <vt:lpstr>Weather Research and Forecasting (WRF) </vt:lpstr>
      <vt:lpstr>PowerPoint Presentation</vt:lpstr>
      <vt:lpstr>PowerPoint Presentation</vt:lpstr>
      <vt:lpstr>PowerPoint Presentation</vt:lpstr>
      <vt:lpstr>PowerPoint Presentation</vt:lpstr>
      <vt:lpstr>Satellite SST Products</vt:lpstr>
      <vt:lpstr>Satellite SST Products</vt:lpstr>
      <vt:lpstr>Proposed AVHRR+SPoRT Composite</vt:lpstr>
      <vt:lpstr>AVHRR+SPoRT Composite Example</vt:lpstr>
      <vt:lpstr>RU16 Water Temperature</vt:lpstr>
      <vt:lpstr>WRF Model Run: SST Update</vt:lpstr>
      <vt:lpstr>Run Comparison</vt:lpstr>
      <vt:lpstr>1D Ocean Mixed-Layer Model</vt:lpstr>
      <vt:lpstr>1D Ocean Mixed-Layer Model</vt:lpstr>
      <vt:lpstr>PowerPoint Presentation</vt:lpstr>
      <vt:lpstr>PowerPoint Presentation</vt:lpstr>
      <vt:lpstr>Wind Speed Error</vt:lpstr>
      <vt:lpstr>Next steps</vt:lpstr>
      <vt:lpstr>References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 Irene: Turbulent Mixing and SST Sentivity</dc:title>
  <dc:creator>Greg Seroka</dc:creator>
  <cp:lastModifiedBy>Igor Heifetz</cp:lastModifiedBy>
  <cp:revision>150</cp:revision>
  <dcterms:created xsi:type="dcterms:W3CDTF">2012-02-15T20:41:55Z</dcterms:created>
  <dcterms:modified xsi:type="dcterms:W3CDTF">2012-03-02T14:47:58Z</dcterms:modified>
</cp:coreProperties>
</file>