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7" r:id="rId2"/>
    <p:sldId id="340" r:id="rId3"/>
    <p:sldId id="321" r:id="rId4"/>
    <p:sldId id="325" r:id="rId5"/>
    <p:sldId id="324" r:id="rId6"/>
    <p:sldId id="286" r:id="rId7"/>
    <p:sldId id="290" r:id="rId8"/>
    <p:sldId id="318" r:id="rId9"/>
    <p:sldId id="342" r:id="rId10"/>
    <p:sldId id="351" r:id="rId11"/>
    <p:sldId id="352" r:id="rId12"/>
    <p:sldId id="323" r:id="rId1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00"/>
    <a:srgbClr val="00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6" autoAdjust="0"/>
    <p:restoredTop sz="94660"/>
  </p:normalViewPr>
  <p:slideViewPr>
    <p:cSldViewPr>
      <p:cViewPr varScale="1">
        <p:scale>
          <a:sx n="183" d="100"/>
          <a:sy n="183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>
      <p:cViewPr varScale="1">
        <p:scale>
          <a:sx n="50" d="100"/>
          <a:sy n="50" d="100"/>
        </p:scale>
        <p:origin x="-1740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C24BF-9A89-F745-9673-2D267BCA0FC2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0771-C28B-A44E-A658-DE4E9556D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3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3E6D3-A7EE-714A-BB98-880F740C1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3E6D3-A7EE-714A-BB98-880F740C12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959F0-1D3F-3E4D-8421-4310C6C62B10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95725" y="8829675"/>
            <a:ext cx="2984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8" tIns="46214" rIns="92428" bIns="46214" anchor="b">
            <a:prstTxWarp prst="textNoShape">
              <a:avLst/>
            </a:prstTxWarp>
          </a:bodyPr>
          <a:lstStyle/>
          <a:p>
            <a:pPr algn="r"/>
            <a:fld id="{9A889E1F-CEA0-074F-A528-74F3568BF41D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6425"/>
            <a:ext cx="5500687" cy="4183063"/>
          </a:xfrm>
          <a:noFill/>
          <a:ln/>
        </p:spPr>
        <p:txBody>
          <a:bodyPr lIns="92428" tIns="46214" rIns="92428" bIns="46214"/>
          <a:lstStyle/>
          <a:p>
            <a:pPr eaLnBrk="1" hangingPunct="1"/>
            <a:endParaRPr lang="en-US">
              <a:ea typeface="Geneva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0328A-8367-CA46-9A90-9A899E5BF6B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F6BE-A4E8-004B-B326-D7A396AD2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0A08-BC42-4346-8F37-8F01AAC6B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C256-C619-1F46-ABB5-1D6A136F5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91D6-15C3-1144-A821-640341D12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1824-8F5F-9F47-8840-E330D328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FBB2-0A39-A742-8369-4AC39A42D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7D86-9E88-A248-B7AB-AC0C2D09F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1959-9BB0-ED43-B62F-C8B730EC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63C3-F65E-5346-90B2-E566E55F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09D7-DBAC-574A-932B-CDD578A4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F64F-60AD-F142-821A-9FB323365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830BCB-B5DC-0247-B73E-1EB27C80A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file://localhost/Users/Heifetz/Documents/_delete_me/_RUCOOL/RU27%20Admissions2.mov" TargetMode="External"/><Relationship Id="rId2" Type="http://schemas.openxmlformats.org/officeDocument/2006/relationships/video" Target="file://localhost/Users/Heifetz/Documents/_delete_me/_RUCOOL/RU27%20Admissions2.m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5.jpe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GliderImage.jpg"/>
          <p:cNvPicPr>
            <a:picLocks noChangeAspect="1"/>
          </p:cNvPicPr>
          <p:nvPr/>
        </p:nvPicPr>
        <p:blipFill>
          <a:blip r:embed="rId2" cstate="print"/>
          <a:srcRect t="5310" b="26446"/>
          <a:stretch>
            <a:fillRect/>
          </a:stretch>
        </p:blipFill>
        <p:spPr>
          <a:xfrm>
            <a:off x="-11799" y="0"/>
            <a:ext cx="9155799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52400"/>
            <a:ext cx="678180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Historic Flight of RU27: </a:t>
            </a:r>
          </a:p>
          <a:p>
            <a:pPr algn="ctr"/>
            <a:r>
              <a:rPr lang="en-US" sz="3600" b="1" i="1" dirty="0" smtClean="0"/>
              <a:t>The Scarlet Knight</a:t>
            </a:r>
          </a:p>
          <a:p>
            <a:pPr algn="ctr"/>
            <a:endParaRPr lang="en-US" sz="1200" b="1" i="1" dirty="0" smtClean="0"/>
          </a:p>
          <a:p>
            <a:pPr algn="ctr"/>
            <a:r>
              <a:rPr lang="en-US" sz="3200" b="1" dirty="0" smtClean="0"/>
              <a:t>The First Underwater Robot </a:t>
            </a:r>
          </a:p>
          <a:p>
            <a:pPr algn="ctr"/>
            <a:r>
              <a:rPr lang="en-US" sz="3200" b="1" dirty="0" smtClean="0"/>
              <a:t>to Cross the Atlantic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191000"/>
            <a:ext cx="518892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Scott Glenn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Coastal Ocean Observation Lab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Institute of Marine and Coastal Sciences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School of Environmental and Biological Sciences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Rutgers, The State University of New Jersey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rucool.marine.rutgers.edu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4" descr="Screen shot 2011-03-17 at 11.30.55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26670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Box 9"/>
          <p:cNvSpPr txBox="1">
            <a:spLocks noChangeArrowheads="1"/>
          </p:cNvSpPr>
          <p:nvPr/>
        </p:nvSpPr>
        <p:spPr bwMode="auto">
          <a:xfrm>
            <a:off x="914400" y="5943600"/>
            <a:ext cx="125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Web Portal</a:t>
            </a:r>
            <a:endParaRPr lang="en-US" sz="1800">
              <a:solidFill>
                <a:schemeClr val="bg1"/>
              </a:solidFill>
              <a:latin typeface="Gill Sans" charset="0"/>
              <a:ea typeface="Geneva" charset="0"/>
              <a:cs typeface="Geneva" charset="0"/>
            </a:endParaRPr>
          </a:p>
        </p:txBody>
      </p:sp>
      <p:sp>
        <p:nvSpPr>
          <p:cNvPr id="70660" name="TextBox 10"/>
          <p:cNvSpPr txBox="1">
            <a:spLocks noChangeArrowheads="1"/>
          </p:cNvSpPr>
          <p:nvPr/>
        </p:nvSpPr>
        <p:spPr bwMode="auto">
          <a:xfrm>
            <a:off x="3124200" y="4343400"/>
            <a:ext cx="2630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Interactive Data Interface</a:t>
            </a:r>
          </a:p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Google Earth, Glider GUI</a:t>
            </a:r>
          </a:p>
        </p:txBody>
      </p:sp>
      <p:sp>
        <p:nvSpPr>
          <p:cNvPr id="70661" name="TextBox 11"/>
          <p:cNvSpPr txBox="1">
            <a:spLocks noChangeArrowheads="1"/>
          </p:cNvSpPr>
          <p:nvPr/>
        </p:nvSpPr>
        <p:spPr bwMode="auto">
          <a:xfrm>
            <a:off x="7239000" y="5638800"/>
            <a:ext cx="135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Briefing Blog</a:t>
            </a:r>
          </a:p>
        </p:txBody>
      </p:sp>
      <p:pic>
        <p:nvPicPr>
          <p:cNvPr id="70662" name="Picture 8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53038" y="0"/>
            <a:ext cx="38909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13" descr="090829_danny_cloud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438400"/>
            <a:ext cx="2895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15" descr="Screen shot 2011-03-17 at 11.35.37 A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895600"/>
            <a:ext cx="236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Box 10"/>
          <p:cNvSpPr txBox="1">
            <a:spLocks noChangeArrowheads="1"/>
          </p:cNvSpPr>
          <p:nvPr/>
        </p:nvSpPr>
        <p:spPr bwMode="auto">
          <a:xfrm>
            <a:off x="304800" y="9144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Social </a:t>
            </a:r>
            <a:r>
              <a:rPr lang="en-US" sz="1800" dirty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networking tools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</a:t>
            </a:r>
            <a:r>
              <a:rPr lang="en-US" dirty="0" smtClean="0">
                <a:latin typeface="Gill Sans" charset="0"/>
              </a:rPr>
              <a:t>developed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to enable collaboration between scientists and students in the U.S., Canada, Spain and Portugal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on the RU15, RU17, and RU27 long</a:t>
            </a:r>
            <a:r>
              <a:rPr lang="en-US" sz="1800" dirty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-duration glider 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missions.</a:t>
            </a:r>
            <a:endParaRPr lang="en-US" sz="1800" dirty="0">
              <a:solidFill>
                <a:schemeClr val="tx1"/>
              </a:solidFill>
              <a:latin typeface="Gill Sans" charset="0"/>
              <a:ea typeface="Geneva" charset="0"/>
              <a:cs typeface="Geneva" charset="0"/>
            </a:endParaRPr>
          </a:p>
        </p:txBody>
      </p:sp>
      <p:sp>
        <p:nvSpPr>
          <p:cNvPr id="70666" name="Rectangle 1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724400" cy="685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Trans-Atlantic Education</a:t>
            </a:r>
          </a:p>
        </p:txBody>
      </p:sp>
      <p:pic>
        <p:nvPicPr>
          <p:cNvPr id="70667" name="Picture 3" descr="proPlot02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953000"/>
            <a:ext cx="241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Screen shot 2010-10-29 at 7.35.15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2744788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5" descr="Screen shot 2011-03-16 at 3.58.32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14600"/>
            <a:ext cx="2097088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10" name="Picture 1" descr="100602_spill_ioo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514600"/>
            <a:ext cx="29352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9"/>
          <p:cNvSpPr txBox="1">
            <a:spLocks noChangeArrowheads="1"/>
          </p:cNvSpPr>
          <p:nvPr/>
        </p:nvSpPr>
        <p:spPr bwMode="auto">
          <a:xfrm>
            <a:off x="868363" y="5791200"/>
            <a:ext cx="1322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Web Portal</a:t>
            </a:r>
          </a:p>
        </p:txBody>
      </p:sp>
      <p:sp>
        <p:nvSpPr>
          <p:cNvPr id="72712" name="TextBox 11"/>
          <p:cNvSpPr txBox="1">
            <a:spLocks noChangeArrowheads="1"/>
          </p:cNvSpPr>
          <p:nvPr/>
        </p:nvSpPr>
        <p:spPr bwMode="auto">
          <a:xfrm>
            <a:off x="7113588" y="5867400"/>
            <a:ext cx="1493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Briefing Blog</a:t>
            </a:r>
          </a:p>
        </p:txBody>
      </p:sp>
      <p:sp>
        <p:nvSpPr>
          <p:cNvPr id="72713" name="TextBox 10"/>
          <p:cNvSpPr txBox="1">
            <a:spLocks noChangeArrowheads="1"/>
          </p:cNvSpPr>
          <p:nvPr/>
        </p:nvSpPr>
        <p:spPr bwMode="auto">
          <a:xfrm>
            <a:off x="2895600" y="4419600"/>
            <a:ext cx="2630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Interactive Data Interface</a:t>
            </a:r>
          </a:p>
          <a:p>
            <a:r>
              <a:rPr lang="en-US" sz="180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Google Earth, Glider GUI</a:t>
            </a:r>
          </a:p>
        </p:txBody>
      </p:sp>
      <p:pic>
        <p:nvPicPr>
          <p:cNvPr id="72714" name="Picture 11" descr="Screen shot 2011-03-24 at 6.27.15 A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29200"/>
            <a:ext cx="1803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105400" cy="762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a typeface="Geneva" charset="0"/>
                <a:cs typeface="Geneva" charset="0"/>
              </a:rPr>
              <a:t>Rutgers Response to the Deepwater </a:t>
            </a:r>
            <a:r>
              <a:rPr lang="en-US" sz="2800" dirty="0">
                <a:solidFill>
                  <a:schemeClr val="tx1"/>
                </a:solidFill>
                <a:ea typeface="Geneva" charset="0"/>
                <a:cs typeface="Geneva" charset="0"/>
              </a:rPr>
              <a:t>Horizon</a:t>
            </a:r>
            <a:r>
              <a:rPr lang="en-US" sz="2800" dirty="0" smtClean="0">
                <a:solidFill>
                  <a:schemeClr val="tx1"/>
                </a:solidFill>
                <a:ea typeface="Geneva" charset="0"/>
                <a:cs typeface="Geneva" charset="0"/>
              </a:rPr>
              <a:t> Oil Spill</a:t>
            </a:r>
            <a:endParaRPr lang="en-US" sz="2800" dirty="0">
              <a:solidFill>
                <a:schemeClr val="tx1"/>
              </a:solidFill>
              <a:ea typeface="Geneva" charset="0"/>
              <a:cs typeface="Geneva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28600" y="1143000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Same social </a:t>
            </a:r>
            <a:r>
              <a:rPr lang="en-US" sz="1800" dirty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networking tools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 used to coordinate the U.S. </a:t>
            </a:r>
            <a:r>
              <a:rPr lang="en-US" dirty="0" smtClean="0">
                <a:latin typeface="Gill Sans" charset="0"/>
              </a:rPr>
              <a:t>National response to the Gulf Oil Spill</a:t>
            </a:r>
            <a:r>
              <a:rPr lang="en-US" sz="1800" dirty="0" smtClean="0">
                <a:solidFill>
                  <a:schemeClr val="tx1"/>
                </a:solidFill>
                <a:latin typeface="Gill Sans" charset="0"/>
                <a:ea typeface="Geneva" charset="0"/>
                <a:cs typeface="Geneva" charset="0"/>
              </a:rPr>
              <a:t>.</a:t>
            </a:r>
            <a:endParaRPr lang="en-US" sz="1800" dirty="0">
              <a:solidFill>
                <a:schemeClr val="tx1"/>
              </a:solidFill>
              <a:latin typeface="Gill Sans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14400"/>
            <a:ext cx="2038350" cy="2717800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/>
              <a:t>Global </a:t>
            </a:r>
            <a:r>
              <a:rPr lang="en-US" sz="2800" b="1" dirty="0"/>
              <a:t>Glider Challenge –</a:t>
            </a:r>
            <a:r>
              <a:rPr lang="en-US" sz="2800" b="1" dirty="0" smtClean="0"/>
              <a:t> The Challenger Mission</a:t>
            </a:r>
          </a:p>
          <a:p>
            <a:pPr algn="ctr"/>
            <a:r>
              <a:rPr lang="en-US" sz="2400" b="1" dirty="0" smtClean="0"/>
              <a:t>December 9, 2009 </a:t>
            </a:r>
            <a:r>
              <a:rPr lang="en-US" sz="2400" b="1" dirty="0"/>
              <a:t>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Baiona</a:t>
            </a:r>
            <a:r>
              <a:rPr lang="en-US" sz="2400" b="1" dirty="0" smtClean="0"/>
              <a:t>, Spain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2819400" cy="1939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971800"/>
            <a:ext cx="34686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HMS Challenger Voyage</a:t>
            </a:r>
          </a:p>
          <a:p>
            <a:r>
              <a:rPr lang="en-US" dirty="0" smtClean="0"/>
              <a:t>First Scientific Circumnavigation</a:t>
            </a:r>
          </a:p>
          <a:p>
            <a:r>
              <a:rPr lang="en-US" dirty="0" smtClean="0"/>
              <a:t>1872-1876</a:t>
            </a:r>
          </a:p>
          <a:p>
            <a:r>
              <a:rPr lang="en-US" dirty="0" smtClean="0"/>
              <a:t>111,000 km =  </a:t>
            </a:r>
          </a:p>
          <a:p>
            <a:r>
              <a:rPr lang="en-US" dirty="0" smtClean="0"/>
              <a:t>(15 gliders </a:t>
            </a:r>
            <a:r>
              <a:rPr lang="en-US" dirty="0" err="1" smtClean="0"/>
              <a:t>x</a:t>
            </a:r>
            <a:r>
              <a:rPr lang="en-US" dirty="0" smtClean="0"/>
              <a:t> 7,400 km/glider)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490720"/>
            <a:ext cx="3200400" cy="16535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914400"/>
            <a:ext cx="2438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Rick </a:t>
            </a:r>
            <a:r>
              <a:rPr lang="en-US" dirty="0" err="1" smtClean="0"/>
              <a:t>Spinrad</a:t>
            </a:r>
            <a:r>
              <a:rPr lang="en-US" dirty="0" smtClean="0"/>
              <a:t> to </a:t>
            </a:r>
          </a:p>
          <a:p>
            <a:r>
              <a:rPr lang="en-US" dirty="0" smtClean="0"/>
              <a:t>Bob Goodman:</a:t>
            </a:r>
          </a:p>
          <a:p>
            <a:r>
              <a:rPr lang="en-US" i="1" dirty="0" smtClean="0"/>
              <a:t>Build and Coordinate a Global Glider Fleet to complete the first robotic revisit of the HMS Challenger’s Circumnavigation,</a:t>
            </a:r>
          </a:p>
          <a:p>
            <a:r>
              <a:rPr lang="en-US" i="1" dirty="0" smtClean="0"/>
              <a:t>and inspire students along the way.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962400"/>
            <a:ext cx="2844800" cy="213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10400" y="4038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 Goodman to </a:t>
            </a:r>
          </a:p>
          <a:p>
            <a:r>
              <a:rPr lang="en-US" dirty="0" smtClean="0"/>
              <a:t>Rick </a:t>
            </a:r>
            <a:r>
              <a:rPr lang="en-US" dirty="0" err="1" smtClean="0"/>
              <a:t>Spinrad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We accept </a:t>
            </a:r>
          </a:p>
          <a:p>
            <a:r>
              <a:rPr lang="en-US" i="1" dirty="0" smtClean="0"/>
              <a:t>your challenge.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27 Admissions2.mo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7200" y="609600"/>
            <a:ext cx="8229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352800" y="4953000"/>
            <a:ext cx="1409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CHIP</a:t>
            </a:r>
          </a:p>
        </p:txBody>
      </p:sp>
      <p:sp>
        <p:nvSpPr>
          <p:cNvPr id="26634" name="AutoShape 9"/>
          <p:cNvSpPr>
            <a:spLocks noChangeArrowheads="1"/>
          </p:cNvSpPr>
          <p:nvPr/>
        </p:nvSpPr>
        <p:spPr bwMode="auto">
          <a:xfrm rot="10800000">
            <a:off x="3810000" y="4343400"/>
            <a:ext cx="381000" cy="838200"/>
          </a:xfrm>
          <a:prstGeom prst="downArrow">
            <a:avLst>
              <a:gd name="adj1" fmla="val 50000"/>
              <a:gd name="adj2" fmla="val 6000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3429000" y="5181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CTD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1676400"/>
            <a:ext cx="9144000" cy="4557713"/>
            <a:chOff x="0" y="1600200"/>
            <a:chExt cx="9144000" cy="4557713"/>
          </a:xfrm>
        </p:grpSpPr>
        <p:pic>
          <p:nvPicPr>
            <p:cNvPr id="26627" name="Picture 2" descr="IMG_2836cr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971800"/>
              <a:ext cx="8820150" cy="275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AutoShape 3"/>
            <p:cNvSpPr>
              <a:spLocks noChangeArrowheads="1"/>
            </p:cNvSpPr>
            <p:nvPr/>
          </p:nvSpPr>
          <p:spPr bwMode="auto">
            <a:xfrm>
              <a:off x="7239000" y="2971800"/>
              <a:ext cx="381000" cy="9144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9" name="AutoShape 4"/>
            <p:cNvSpPr>
              <a:spLocks noChangeArrowheads="1"/>
            </p:cNvSpPr>
            <p:nvPr/>
          </p:nvSpPr>
          <p:spPr bwMode="auto">
            <a:xfrm>
              <a:off x="8458200" y="2495550"/>
              <a:ext cx="361950" cy="628650"/>
            </a:xfrm>
            <a:prstGeom prst="downArrow">
              <a:avLst>
                <a:gd name="adj1" fmla="val 50000"/>
                <a:gd name="adj2" fmla="val 60001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0" name="AutoShape 5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6858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AutoShape 6"/>
            <p:cNvSpPr>
              <a:spLocks noChangeArrowheads="1"/>
            </p:cNvSpPr>
            <p:nvPr/>
          </p:nvSpPr>
          <p:spPr bwMode="auto">
            <a:xfrm>
              <a:off x="3886200" y="2895600"/>
              <a:ext cx="381000" cy="4572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2" name="AutoShape 7"/>
            <p:cNvSpPr>
              <a:spLocks noChangeArrowheads="1"/>
            </p:cNvSpPr>
            <p:nvPr/>
          </p:nvSpPr>
          <p:spPr bwMode="auto">
            <a:xfrm>
              <a:off x="1905000" y="2971800"/>
              <a:ext cx="381000" cy="6858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AutoShape 8"/>
            <p:cNvSpPr>
              <a:spLocks noChangeArrowheads="1"/>
            </p:cNvSpPr>
            <p:nvPr/>
          </p:nvSpPr>
          <p:spPr bwMode="auto">
            <a:xfrm rot="10800000">
              <a:off x="304800" y="4114800"/>
              <a:ext cx="381000" cy="9144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AutoShape 10"/>
            <p:cNvSpPr>
              <a:spLocks noChangeArrowheads="1"/>
            </p:cNvSpPr>
            <p:nvPr/>
          </p:nvSpPr>
          <p:spPr bwMode="auto">
            <a:xfrm rot="10800000">
              <a:off x="8382000" y="3657600"/>
              <a:ext cx="381000" cy="9144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AutoShape 11"/>
            <p:cNvSpPr>
              <a:spLocks noChangeArrowheads="1"/>
            </p:cNvSpPr>
            <p:nvPr/>
          </p:nvSpPr>
          <p:spPr bwMode="auto">
            <a:xfrm rot="10800000">
              <a:off x="7543800" y="5334000"/>
              <a:ext cx="381000" cy="4572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7" name="AutoShape 12"/>
            <p:cNvSpPr>
              <a:spLocks noChangeArrowheads="1"/>
            </p:cNvSpPr>
            <p:nvPr/>
          </p:nvSpPr>
          <p:spPr bwMode="auto">
            <a:xfrm rot="10800000">
              <a:off x="5791200" y="5334000"/>
              <a:ext cx="381000" cy="4572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8" name="AutoShape 13"/>
            <p:cNvSpPr>
              <a:spLocks noChangeArrowheads="1"/>
            </p:cNvSpPr>
            <p:nvPr/>
          </p:nvSpPr>
          <p:spPr bwMode="auto">
            <a:xfrm rot="10800000">
              <a:off x="2057400" y="5334000"/>
              <a:ext cx="381000" cy="457200"/>
            </a:xfrm>
            <a:prstGeom prst="downArrow">
              <a:avLst>
                <a:gd name="adj1" fmla="val 50000"/>
                <a:gd name="adj2" fmla="val 6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Text Box 15"/>
            <p:cNvSpPr txBox="1">
              <a:spLocks noChangeArrowheads="1"/>
            </p:cNvSpPr>
            <p:nvPr/>
          </p:nvSpPr>
          <p:spPr bwMode="auto">
            <a:xfrm>
              <a:off x="1600200" y="5791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Fore Hull</a:t>
              </a:r>
            </a:p>
          </p:txBody>
        </p:sp>
        <p:sp>
          <p:nvSpPr>
            <p:cNvPr id="26641" name="Text Box 16"/>
            <p:cNvSpPr txBox="1">
              <a:spLocks noChangeArrowheads="1"/>
            </p:cNvSpPr>
            <p:nvPr/>
          </p:nvSpPr>
          <p:spPr bwMode="auto">
            <a:xfrm>
              <a:off x="0" y="5029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Altimeter</a:t>
              </a:r>
            </a:p>
          </p:txBody>
        </p:sp>
        <p:sp>
          <p:nvSpPr>
            <p:cNvPr id="26642" name="Text Box 17"/>
            <p:cNvSpPr txBox="1">
              <a:spLocks noChangeArrowheads="1"/>
            </p:cNvSpPr>
            <p:nvPr/>
          </p:nvSpPr>
          <p:spPr bwMode="auto">
            <a:xfrm>
              <a:off x="6781800" y="25908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Air Bladder</a:t>
              </a:r>
            </a:p>
          </p:txBody>
        </p:sp>
        <p:sp>
          <p:nvSpPr>
            <p:cNvPr id="26643" name="Text Box 18"/>
            <p:cNvSpPr txBox="1">
              <a:spLocks noChangeArrowheads="1"/>
            </p:cNvSpPr>
            <p:nvPr/>
          </p:nvSpPr>
          <p:spPr bwMode="auto">
            <a:xfrm>
              <a:off x="5410200" y="2209800"/>
              <a:ext cx="1371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Control Board</a:t>
              </a:r>
            </a:p>
          </p:txBody>
        </p:sp>
        <p:sp>
          <p:nvSpPr>
            <p:cNvPr id="26644" name="Text Box 19"/>
            <p:cNvSpPr txBox="1">
              <a:spLocks noChangeArrowheads="1"/>
            </p:cNvSpPr>
            <p:nvPr/>
          </p:nvSpPr>
          <p:spPr bwMode="auto">
            <a:xfrm>
              <a:off x="3276600" y="2286000"/>
              <a:ext cx="1676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Science Payload Bay</a:t>
              </a:r>
            </a:p>
          </p:txBody>
        </p:sp>
        <p:sp>
          <p:nvSpPr>
            <p:cNvPr id="26645" name="Text Box 20"/>
            <p:cNvSpPr txBox="1">
              <a:spLocks noChangeArrowheads="1"/>
            </p:cNvSpPr>
            <p:nvPr/>
          </p:nvSpPr>
          <p:spPr bwMode="auto">
            <a:xfrm>
              <a:off x="7772400" y="4572000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Tailfin &amp;</a:t>
              </a:r>
            </a:p>
            <a:p>
              <a:pPr algn="ctr">
                <a:spcBef>
                  <a:spcPts val="0"/>
                </a:spcBef>
              </a:pPr>
              <a:r>
                <a:rPr lang="en-US" dirty="0" smtClean="0">
                  <a:solidFill>
                    <a:schemeClr val="bg1"/>
                  </a:solidFill>
                </a:rPr>
                <a:t>Rudder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646" name="Text Box 21"/>
            <p:cNvSpPr txBox="1">
              <a:spLocks noChangeArrowheads="1"/>
            </p:cNvSpPr>
            <p:nvPr/>
          </p:nvSpPr>
          <p:spPr bwMode="auto">
            <a:xfrm>
              <a:off x="7086600" y="5791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Cowling</a:t>
              </a:r>
            </a:p>
          </p:txBody>
        </p:sp>
        <p:sp>
          <p:nvSpPr>
            <p:cNvPr id="26647" name="Text Box 22"/>
            <p:cNvSpPr txBox="1">
              <a:spLocks noChangeArrowheads="1"/>
            </p:cNvSpPr>
            <p:nvPr/>
          </p:nvSpPr>
          <p:spPr bwMode="auto">
            <a:xfrm>
              <a:off x="5181600" y="5791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Aft Hull</a:t>
              </a:r>
            </a:p>
          </p:txBody>
        </p:sp>
        <p:sp>
          <p:nvSpPr>
            <p:cNvPr id="26648" name="Text Box 23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371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Buoyancy Pump</a:t>
              </a:r>
            </a:p>
          </p:txBody>
        </p:sp>
        <p:sp>
          <p:nvSpPr>
            <p:cNvPr id="26649" name="Text Box 24"/>
            <p:cNvSpPr txBox="1">
              <a:spLocks noChangeArrowheads="1"/>
            </p:cNvSpPr>
            <p:nvPr/>
          </p:nvSpPr>
          <p:spPr bwMode="auto">
            <a:xfrm>
              <a:off x="6858000" y="1600200"/>
              <a:ext cx="2286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dirty="0"/>
                <a:t>Antenna</a:t>
              </a:r>
              <a:r>
                <a:rPr lang="en-US" dirty="0" smtClean="0"/>
                <a:t> </a:t>
              </a:r>
            </a:p>
            <a:p>
              <a:pPr algn="ctr">
                <a:spcBef>
                  <a:spcPts val="0"/>
                </a:spcBef>
              </a:pPr>
              <a:r>
                <a:rPr lang="en-US" dirty="0" smtClean="0"/>
                <a:t>(</a:t>
              </a:r>
              <a:r>
                <a:rPr lang="en-US" dirty="0"/>
                <a:t>Iridium, </a:t>
              </a:r>
              <a:r>
                <a:rPr lang="en-US" dirty="0" err="1"/>
                <a:t>Freewave</a:t>
              </a:r>
              <a:r>
                <a:rPr lang="en-US" dirty="0"/>
                <a:t>, GPS &amp; Argos)</a:t>
              </a:r>
            </a:p>
          </p:txBody>
        </p:sp>
      </p:grpSp>
      <p:sp>
        <p:nvSpPr>
          <p:cNvPr id="26650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What is </a:t>
            </a:r>
            <a:r>
              <a:rPr lang="en-US" sz="2800" b="1" dirty="0" smtClean="0"/>
              <a:t>a Robotic </a:t>
            </a:r>
            <a:r>
              <a:rPr lang="en-US" sz="2800" b="1" dirty="0"/>
              <a:t>Underwater Glider?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/>
          <a:srcRect t="43533" b="3500"/>
          <a:stretch>
            <a:fillRect/>
          </a:stretch>
        </p:blipFill>
        <p:spPr bwMode="auto">
          <a:xfrm>
            <a:off x="152400" y="533400"/>
            <a:ext cx="4409056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 l="10814" t="5260" r="12453" b="-1753"/>
          <a:stretch>
            <a:fillRect/>
          </a:stretch>
        </p:blipFill>
        <p:spPr bwMode="auto">
          <a:xfrm>
            <a:off x="4800601" y="560274"/>
            <a:ext cx="2057400" cy="1725725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56" name="Picture 4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775" y="774700"/>
            <a:ext cx="8905875" cy="2273300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" y="44958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CODAR Network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391400" y="4495800"/>
            <a:ext cx="1441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/>
              <a:t>Glider Fleet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33600" y="4495800"/>
            <a:ext cx="2933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L-Band &amp; X-Band Satellite Receivers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277225" y="4686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1624" name="Picture 8" descr="SideBySideGliders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48525" y="3214688"/>
            <a:ext cx="1739900" cy="1312862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257800" y="4495800"/>
            <a:ext cx="1876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3-D Nowcasts</a:t>
            </a:r>
          </a:p>
          <a:p>
            <a:pPr algn="ctr"/>
            <a:r>
              <a:rPr lang="en-US" sz="1600" b="1"/>
              <a:t>&amp; Forecasts</a:t>
            </a:r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 flipH="1" flipV="1">
            <a:off x="846138" y="2620963"/>
            <a:ext cx="220662" cy="579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13"/>
          <p:cNvSpPr>
            <a:spLocks noChangeShapeType="1"/>
          </p:cNvSpPr>
          <p:nvPr/>
        </p:nvSpPr>
        <p:spPr bwMode="auto">
          <a:xfrm flipH="1" flipV="1">
            <a:off x="1665288" y="2132013"/>
            <a:ext cx="1687512" cy="10683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 Rutgers University - Coastal Ocean Observation Lab</a:t>
            </a:r>
          </a:p>
          <a:p>
            <a:pPr algn="ctr"/>
            <a:r>
              <a:rPr lang="en-US" sz="2000" b="1" dirty="0" smtClean="0"/>
              <a:t>On-Campus Observatory Research &amp; Education Center </a:t>
            </a:r>
            <a:endParaRPr lang="en-US" sz="2000" b="1" dirty="0"/>
          </a:p>
        </p:txBody>
      </p:sp>
      <p:sp>
        <p:nvSpPr>
          <p:cNvPr id="17420" name="Line 19"/>
          <p:cNvSpPr>
            <a:spLocks noChangeShapeType="1"/>
          </p:cNvSpPr>
          <p:nvPr/>
        </p:nvSpPr>
        <p:spPr bwMode="auto">
          <a:xfrm flipH="1" flipV="1">
            <a:off x="5562600" y="1981200"/>
            <a:ext cx="259080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20"/>
          <p:cNvSpPr>
            <a:spLocks noChangeShapeType="1"/>
          </p:cNvSpPr>
          <p:nvPr/>
        </p:nvSpPr>
        <p:spPr bwMode="auto">
          <a:xfrm flipH="1" flipV="1">
            <a:off x="5257800" y="2209800"/>
            <a:ext cx="990600" cy="990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1650" name="Picture 34" descr="XBand_SatelliteDish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55975" y="3214688"/>
            <a:ext cx="1765300" cy="1316037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1651" name="Picture 35" descr="1468414560_d638cdb7d2_o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7163" y="3217863"/>
            <a:ext cx="1746250" cy="1309687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1652" name="Picture 36" descr="20070928 09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05425" y="3214688"/>
            <a:ext cx="1755775" cy="1316037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1622" name="Picture 6" descr="jen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092325" y="3214688"/>
            <a:ext cx="1079500" cy="1316037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5" name="Picture 34" descr="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0713" y="5667375"/>
            <a:ext cx="50641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36" name="Picture 35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5124450"/>
            <a:ext cx="1119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37" name="Picture 36" descr="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78325" y="5143500"/>
            <a:ext cx="5429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38" name="Picture 37" descr="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64125" y="5638800"/>
            <a:ext cx="1119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0813" y="5703888"/>
            <a:ext cx="10683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0" name="Picture 39" descr="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11450" y="5105400"/>
            <a:ext cx="6318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1" name="Picture 40" descr="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1913" y="5113338"/>
            <a:ext cx="6143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2" name="Picture 41" descr="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938" y="5124450"/>
            <a:ext cx="593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3" name="Picture 42" descr="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34125" y="5667375"/>
            <a:ext cx="533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44" name="Picture 43" descr="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76938" y="5124450"/>
            <a:ext cx="593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7436" name="Picture 44" descr="2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65375" y="5668963"/>
            <a:ext cx="5397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27838" y="5187950"/>
            <a:ext cx="11144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algn="ctr" rotWithShape="0">
              <a:srgbClr val="000000">
                <a:alpha val="20999"/>
              </a:srgbClr>
            </a:outerShdw>
          </a:effectLst>
        </p:spPr>
      </p:pic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0" y="5029200"/>
            <a:ext cx="9144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AtlanticChallenge2.jpg"/>
          <p:cNvPicPr>
            <a:picLocks noChangeAspect="1"/>
          </p:cNvPicPr>
          <p:nvPr/>
        </p:nvPicPr>
        <p:blipFill>
          <a:blip r:embed="rId2" cstate="print"/>
          <a:srcRect b="39628"/>
          <a:stretch>
            <a:fillRect/>
          </a:stretch>
        </p:blipFill>
        <p:spPr>
          <a:xfrm>
            <a:off x="0" y="457200"/>
            <a:ext cx="91440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286000"/>
            <a:ext cx="185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EE00"/>
                </a:solidFill>
              </a:rPr>
              <a:t>Longest Mission</a:t>
            </a:r>
          </a:p>
          <a:p>
            <a:r>
              <a:rPr lang="en-US" dirty="0" smtClean="0">
                <a:solidFill>
                  <a:srgbClr val="00EE00"/>
                </a:solidFill>
              </a:rPr>
              <a:t>in 2006: 500 km</a:t>
            </a:r>
            <a:endParaRPr lang="en-US" dirty="0">
              <a:solidFill>
                <a:srgbClr val="00EE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1903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East-West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Distance Across: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5,500 km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380" y="5022264"/>
            <a:ext cx="2161219" cy="12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 t="43533" b="3500"/>
          <a:stretch>
            <a:fillRect/>
          </a:stretch>
        </p:blipFill>
        <p:spPr bwMode="auto">
          <a:xfrm>
            <a:off x="152400" y="5029200"/>
            <a:ext cx="3025003" cy="1203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/>
          <a:srcRect l="9426" t="26543" r="16908" b="38232"/>
          <a:stretch>
            <a:fillRect/>
          </a:stretch>
        </p:blipFill>
        <p:spPr bwMode="auto">
          <a:xfrm>
            <a:off x="3293761" y="5020619"/>
            <a:ext cx="3429000" cy="122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5029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RU15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34200" y="51054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RU27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505200" y="5029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RU17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2667000"/>
            <a:ext cx="1066800" cy="1066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Technology Challenges for a Trans-Atlantic Glider Mission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2590800"/>
            <a:ext cx="2608406" cy="1200329"/>
          </a:xfrm>
          <a:prstGeom prst="rect">
            <a:avLst/>
          </a:prstGeom>
          <a:solidFill>
            <a:srgbClr val="3366FF">
              <a:alpha val="66000"/>
            </a:srgbClr>
          </a:solidFill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 Increase Duration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 Ruggedize for Storms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 Corrosion &amp; </a:t>
            </a:r>
            <a:r>
              <a:rPr lang="en-US" dirty="0" err="1" smtClean="0">
                <a:solidFill>
                  <a:srgbClr val="CCFFCC"/>
                </a:solidFill>
              </a:rPr>
              <a:t>Biofouling</a:t>
            </a:r>
            <a:endParaRPr lang="en-US" dirty="0" smtClean="0">
              <a:solidFill>
                <a:srgbClr val="CCFFCC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CCFFCC"/>
                </a:solidFill>
              </a:rPr>
              <a:t> Global Roadmap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962400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RU15 – NJ to Halifax - 2008</a:t>
            </a:r>
          </a:p>
          <a:p>
            <a:pPr>
              <a:buFont typeface="Arial"/>
              <a:buChar char="•"/>
            </a:pPr>
            <a:r>
              <a:rPr lang="en-US" dirty="0" smtClean="0"/>
              <a:t> RU17 – NJ to Azores - 2008</a:t>
            </a:r>
          </a:p>
          <a:p>
            <a:pPr>
              <a:buFont typeface="Arial"/>
              <a:buChar char="•"/>
            </a:pPr>
            <a:r>
              <a:rPr lang="en-US" dirty="0" smtClean="0"/>
              <a:t> RU27 – NJ to Spain - 2009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590800" y="396240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ight Arrow 17"/>
          <p:cNvSpPr/>
          <p:nvPr/>
        </p:nvSpPr>
        <p:spPr>
          <a:xfrm>
            <a:off x="5105400" y="396240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>
          <a:xfrm>
            <a:off x="3581400" y="3810000"/>
            <a:ext cx="13642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Rutgers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Alumni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Support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810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Federal Research Agency Response: </a:t>
            </a:r>
          </a:p>
          <a:p>
            <a:r>
              <a:rPr lang="en-US" i="1" dirty="0" smtClean="0"/>
              <a:t>Too Risky </a:t>
            </a:r>
          </a:p>
          <a:p>
            <a:r>
              <a:rPr lang="en-US" i="1" dirty="0" smtClean="0"/>
              <a:t>for Research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 cstate="print"/>
          <a:srcRect r="20833"/>
          <a:stretch>
            <a:fillRect/>
          </a:stretch>
        </p:blipFill>
        <p:spPr bwMode="auto">
          <a:xfrm>
            <a:off x="228600" y="609600"/>
            <a:ext cx="300748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" descr="RU27_rout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5631154" cy="27466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/>
              <a:t>Scarlet </a:t>
            </a:r>
            <a:r>
              <a:rPr lang="en-US" sz="2400" b="1" i="1" dirty="0"/>
              <a:t>Knight’s</a:t>
            </a:r>
            <a:r>
              <a:rPr lang="en-US" sz="2400" b="1" dirty="0"/>
              <a:t> Mission </a:t>
            </a:r>
            <a:r>
              <a:rPr lang="en-US" sz="2400" b="1" dirty="0" smtClean="0"/>
              <a:t>Summary</a:t>
            </a:r>
            <a:endParaRPr lang="en-US" sz="2400" b="1" dirty="0"/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0" y="586740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charset="0"/>
              </a:rPr>
              <a:t>221 days at sea, covering a world record 7,400 km.</a:t>
            </a:r>
            <a:endParaRPr lang="en-US" dirty="0">
              <a:latin typeface="Times New Roman" charset="0"/>
            </a:endParaRPr>
          </a:p>
        </p:txBody>
      </p:sp>
      <p:pic>
        <p:nvPicPr>
          <p:cNvPr id="11" name="Picture 10" descr="recovery_removed_n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8283" y="3886200"/>
            <a:ext cx="3425717" cy="1676400"/>
          </a:xfrm>
          <a:prstGeom prst="rect">
            <a:avLst/>
          </a:prstGeom>
        </p:spPr>
      </p:pic>
      <p:pic>
        <p:nvPicPr>
          <p:cNvPr id="12" name="Picture 11" descr="EPE-IO-ANNOUNCMENT-PHOTO-RUTGERS-COOL-CLASS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7200"/>
            <a:ext cx="4114800" cy="2384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56260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Preparing for recovery off</a:t>
            </a:r>
          </a:p>
          <a:p>
            <a:r>
              <a:rPr lang="en-US" dirty="0" smtClean="0"/>
              <a:t>Galicia, Spain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2819400"/>
            <a:ext cx="199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Rutgers students 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COOLroom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990600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Scarlet</a:t>
            </a:r>
          </a:p>
          <a:p>
            <a:r>
              <a:rPr lang="en-US" i="1" dirty="0" smtClean="0"/>
              <a:t>Knight</a:t>
            </a:r>
            <a:r>
              <a:rPr lang="en-US" dirty="0" smtClean="0"/>
              <a:t> passes the Azores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ress_baio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56771"/>
            <a:ext cx="8229600" cy="556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>
                <a:latin typeface="Times New Roman" charset="0"/>
              </a:rPr>
              <a:t>Scarlet Knight</a:t>
            </a:r>
            <a:r>
              <a:rPr lang="en-US" sz="2400" b="1" dirty="0" smtClean="0">
                <a:latin typeface="Times New Roman" charset="0"/>
              </a:rPr>
              <a:t> - The </a:t>
            </a:r>
            <a:r>
              <a:rPr lang="en-US" sz="2400" b="1" dirty="0">
                <a:latin typeface="Times New Roman" charset="0"/>
              </a:rPr>
              <a:t>first underwater robot to cross an </a:t>
            </a:r>
            <a:r>
              <a:rPr lang="en-US" sz="2400" b="1" dirty="0" smtClean="0">
                <a:latin typeface="Times New Roman" charset="0"/>
              </a:rPr>
              <a:t>ocean: </a:t>
            </a:r>
          </a:p>
          <a:p>
            <a:pPr algn="ctr"/>
            <a:r>
              <a:rPr lang="en-US" sz="2400" i="1" dirty="0" smtClean="0">
                <a:latin typeface="Times New Roman" charset="0"/>
              </a:rPr>
              <a:t>A </a:t>
            </a:r>
            <a:r>
              <a:rPr lang="en-US" sz="2400" i="1" dirty="0">
                <a:latin typeface="Times New Roman" charset="0"/>
              </a:rPr>
              <a:t>hero’s Welcome, December 9, 2009</a:t>
            </a:r>
          </a:p>
          <a:p>
            <a:pPr algn="ctr"/>
            <a:endParaRPr lang="en-US" sz="2400" b="1" dirty="0"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6403" y="36906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3-26 at 4.07.1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5361523" cy="5105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Atlantic Crossing: A Robot’s Daring Mission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3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Award-Winning Feature-Length Documentary by Rutgers Filmmaker Dena Seidel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581400"/>
            <a:ext cx="2895600" cy="21717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RU27 in Zodiac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914400"/>
            <a:ext cx="2895600" cy="21717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638800" y="579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Dena, Fabien Cousteau &amp; Rutgers Students</a:t>
            </a:r>
          </a:p>
          <a:p>
            <a:pPr algn="ctr"/>
            <a:r>
              <a:rPr lang="en-US" sz="1200" dirty="0" smtClean="0"/>
              <a:t>at the Blue Ocean Film Festival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3124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Filming the recovery of RU27 </a:t>
            </a:r>
          </a:p>
          <a:p>
            <a:pPr algn="ctr"/>
            <a:r>
              <a:rPr lang="en-US" sz="1200" dirty="0" smtClean="0"/>
              <a:t>offshore </a:t>
            </a:r>
            <a:r>
              <a:rPr lang="en-US" sz="1200" dirty="0" err="1" smtClean="0"/>
              <a:t>Baiona</a:t>
            </a:r>
            <a:r>
              <a:rPr lang="en-US" sz="1200" dirty="0" smtClean="0"/>
              <a:t>, Spain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6742113" cy="4494742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/>
              <a:t>The Scarlet Knight</a:t>
            </a:r>
            <a:r>
              <a:rPr lang="en-US" sz="2400" b="1" dirty="0" smtClean="0"/>
              <a:t> enters the </a:t>
            </a:r>
            <a:r>
              <a:rPr lang="en-US" sz="2400" b="1" dirty="0"/>
              <a:t>Smithsonian: Dec. 9</a:t>
            </a:r>
            <a:r>
              <a:rPr lang="en-US" sz="2400" b="1" baseline="30000" dirty="0"/>
              <a:t>th</a:t>
            </a:r>
            <a:r>
              <a:rPr lang="en-US" sz="2400" b="1" dirty="0"/>
              <a:t>, </a:t>
            </a:r>
            <a:r>
              <a:rPr lang="en-US" sz="2400" b="1" dirty="0" smtClean="0"/>
              <a:t>2010</a:t>
            </a:r>
          </a:p>
          <a:p>
            <a:pPr algn="ctr"/>
            <a:r>
              <a:rPr lang="en-US" sz="2000" b="1" dirty="0" smtClean="0"/>
              <a:t>National Museum of Natural History, Ocean Hall, Washington, DC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5556"/>
          <a:stretch>
            <a:fillRect/>
          </a:stretch>
        </p:blipFill>
        <p:spPr bwMode="auto">
          <a:xfrm>
            <a:off x="6248400" y="3886200"/>
            <a:ext cx="2756554" cy="17362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 t="5553"/>
          <a:stretch>
            <a:fillRect/>
          </a:stretch>
        </p:blipFill>
        <p:spPr bwMode="auto">
          <a:xfrm>
            <a:off x="6248400" y="1828799"/>
            <a:ext cx="2736114" cy="1723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6745</TotalTime>
  <Words>492</Words>
  <Application>Microsoft Macintosh PowerPoint</Application>
  <PresentationFormat>On-screen Show (4:3)</PresentationFormat>
  <Paragraphs>107</Paragraphs>
  <Slides>12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Trans-Atlantic Education</vt:lpstr>
      <vt:lpstr>Rutgers Response to the Deepwater Horizon Oil Spill</vt:lpstr>
      <vt:lpstr>PowerPoint Presentation</vt:lpstr>
    </vt:vector>
  </TitlesOfParts>
  <Company>Rutgers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hroarty</dc:creator>
  <cp:lastModifiedBy>Igor Heifetz</cp:lastModifiedBy>
  <cp:revision>140</cp:revision>
  <dcterms:created xsi:type="dcterms:W3CDTF">2011-03-29T01:46:48Z</dcterms:created>
  <dcterms:modified xsi:type="dcterms:W3CDTF">2011-10-25T13:16:25Z</dcterms:modified>
</cp:coreProperties>
</file>