
<file path=[Content_Types].xml><?xml version="1.0" encoding="utf-8"?>
<Types xmlns="http://schemas.openxmlformats.org/package/2006/content-types">
  <Override PartName="/ppt/slideLayouts/slideLayout8.xml" ContentType="application/vnd.openxmlformats-officedocument.presentationml.slideLayout+xml"/>
  <Override PartName="/ppt/charts/chart13.xml" ContentType="application/vnd.openxmlformats-officedocument.drawingml.char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charts/chart7.xml" ContentType="application/vnd.openxmlformats-officedocument.drawingml.chart+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notesMasters/notesMaster1.xml" ContentType="application/vnd.openxmlformats-officedocument.presentationml.notesMaster+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charts/chart10.xml" ContentType="application/vnd.openxmlformats-officedocument.drawingml.chart+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charts/chart11.xml" ContentType="application/vnd.openxmlformats-officedocument.drawingml.char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slides/slide2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Layouts/slideLayout16.xml" ContentType="application/vnd.openxmlformats-officedocument.presentationml.slideLayout+xml"/>
  <Override PartName="/ppt/slides/slide31.xml" ContentType="application/vnd.openxmlformats-officedocument.presentationml.slide+xml"/>
  <Override PartName="/ppt/charts/chart8.xml" ContentType="application/vnd.openxmlformats-officedocument.drawingml.chart+xml"/>
  <Default Extension="bin" ContentType="application/vnd.openxmlformats-officedocument.presentationml.printerSettings"/>
  <Override PartName="/ppt/slideMasters/slideMaster2.xml" ContentType="application/vnd.openxmlformats-officedocument.presentationml.slideMaster+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Default Extension="xls" ContentType="application/vnd.ms-excel"/>
  <Override PartName="/ppt/charts/chart6.xml" ContentType="application/vnd.openxmlformats-officedocument.drawingml.chart+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charts/chart12.xml" ContentType="application/vnd.openxmlformats-officedocument.drawingml.chart+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notesSlides/notesSlide3.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Default Extension="package" ContentType="application/vnd.openxmlformats-officedocument.package"/>
  <Override PartName="/ppt/slides/slide34.xml" ContentType="application/vnd.openxmlformats-officedocument.presentationml.slide+xml"/>
  <Override PartName="/ppt/slides/slide44.xml" ContentType="application/vnd.openxmlformats-officedocument.presentationml.slide+xml"/>
  <Override PartName="/ppt/charts/chart9.xml" ContentType="application/vnd.openxmlformats-officedocument.drawingml.chart+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Override PartName="/ppt/charts/chart14.xml" ContentType="application/vnd.openxmlformats-officedocument.drawingml.chart+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48" r:id="rId2"/>
  </p:sldMasterIdLst>
  <p:notesMasterIdLst>
    <p:notesMasterId r:id="rId54"/>
  </p:notesMasterIdLst>
  <p:sldIdLst>
    <p:sldId id="358" r:id="rId3"/>
    <p:sldId id="385" r:id="rId4"/>
    <p:sldId id="381" r:id="rId5"/>
    <p:sldId id="380" r:id="rId6"/>
    <p:sldId id="382" r:id="rId7"/>
    <p:sldId id="384" r:id="rId8"/>
    <p:sldId id="383" r:id="rId9"/>
    <p:sldId id="379" r:id="rId10"/>
    <p:sldId id="372" r:id="rId11"/>
    <p:sldId id="373" r:id="rId12"/>
    <p:sldId id="374" r:id="rId13"/>
    <p:sldId id="375" r:id="rId14"/>
    <p:sldId id="376" r:id="rId15"/>
    <p:sldId id="377" r:id="rId16"/>
    <p:sldId id="386" r:id="rId17"/>
    <p:sldId id="452" r:id="rId18"/>
    <p:sldId id="442" r:id="rId19"/>
    <p:sldId id="444" r:id="rId20"/>
    <p:sldId id="443" r:id="rId21"/>
    <p:sldId id="445" r:id="rId22"/>
    <p:sldId id="446" r:id="rId23"/>
    <p:sldId id="447" r:id="rId24"/>
    <p:sldId id="448" r:id="rId25"/>
    <p:sldId id="449" r:id="rId26"/>
    <p:sldId id="454" r:id="rId27"/>
    <p:sldId id="387" r:id="rId28"/>
    <p:sldId id="415" r:id="rId29"/>
    <p:sldId id="417" r:id="rId30"/>
    <p:sldId id="418" r:id="rId31"/>
    <p:sldId id="419" r:id="rId32"/>
    <p:sldId id="420" r:id="rId33"/>
    <p:sldId id="421"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 id="438" r:id="rId50"/>
    <p:sldId id="439" r:id="rId51"/>
    <p:sldId id="453" r:id="rId52"/>
    <p:sldId id="441"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620"/>
    <p:restoredTop sz="94660"/>
  </p:normalViewPr>
  <p:slideViewPr>
    <p:cSldViewPr snapToGrid="0" snapToObjects="1">
      <p:cViewPr>
        <p:scale>
          <a:sx n="66" d="100"/>
          <a:sy n="66" d="100"/>
        </p:scale>
        <p:origin x="-3112" y="-1704"/>
      </p:cViewPr>
      <p:guideLst>
        <p:guide orient="horz" pos="2160"/>
        <p:guide pos="2856"/>
      </p:guideLst>
    </p:cSldViewPr>
  </p:slideViewPr>
  <p:notesTextViewPr>
    <p:cViewPr>
      <p:scale>
        <a:sx n="100" d="100"/>
        <a:sy n="100" d="100"/>
      </p:scale>
      <p:origin x="0" y="0"/>
    </p:cViewPr>
  </p:notesTextViewPr>
  <p:sorterViewPr>
    <p:cViewPr>
      <p:scale>
        <a:sx n="150" d="100"/>
        <a:sy n="150" d="100"/>
      </p:scale>
      <p:origin x="0" y="7768"/>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7.xml"/><Relationship Id="rId7" Type="http://schemas.openxmlformats.org/officeDocument/2006/relationships/slide" Target="slides/slide5.xml"/><Relationship Id="rId43" Type="http://schemas.openxmlformats.org/officeDocument/2006/relationships/slide" Target="slides/slide41.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theme" Target="theme/theme1.xml"/><Relationship Id="rId42" Type="http://schemas.openxmlformats.org/officeDocument/2006/relationships/slide" Target="slides/slide40.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viewProps" Target="viewProps.xml"/><Relationship Id="rId59" Type="http://schemas.openxmlformats.org/officeDocument/2006/relationships/tableStyles" Target="tableStyles.xml"/><Relationship Id="rId35" Type="http://schemas.openxmlformats.org/officeDocument/2006/relationships/slide" Target="slides/slide33.xml"/><Relationship Id="rId51" Type="http://schemas.openxmlformats.org/officeDocument/2006/relationships/slide" Target="slides/slide49.xml"/><Relationship Id="rId55" Type="http://schemas.openxmlformats.org/officeDocument/2006/relationships/printerSettings" Target="printerSettings/printerSettings1.bin"/><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36" Type="http://schemas.openxmlformats.org/officeDocument/2006/relationships/slide" Target="slides/slide34.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presProps" Target="presProps.xml"/><Relationship Id="rId48" Type="http://schemas.openxmlformats.org/officeDocument/2006/relationships/slide" Target="slides/slide46.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slide" Target="slides/slide50.xml"/><Relationship Id="rId54" Type="http://schemas.openxmlformats.org/officeDocument/2006/relationships/notesMaster" Target="notesMasters/notesMaster1.xml"/><Relationship Id="rId12" Type="http://schemas.openxmlformats.org/officeDocument/2006/relationships/slide" Target="slides/slide10.xml"/><Relationship Id="rId3" Type="http://schemas.openxmlformats.org/officeDocument/2006/relationships/slide" Target="slides/slide1.xml"/><Relationship Id="rId23" Type="http://schemas.openxmlformats.org/officeDocument/2006/relationships/slide" Target="slides/slide21.xml"/><Relationship Id="rId53" Type="http://schemas.openxmlformats.org/officeDocument/2006/relationships/slide" Target="slides/slide51.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22" Type="http://schemas.openxmlformats.org/officeDocument/2006/relationships/slide" Target="slides/slide20.xml"/><Relationship Id="rId21" Type="http://schemas.openxmlformats.org/officeDocument/2006/relationships/slide" Target="slides/slide19.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FvFm:Palmer%20Meso%202%20fvfm.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Chl:Grace_B019%20Chl%20Meso%20Krill%20grazing%20rate.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Nutrients:B019%20NH4%20DOC%20TDN%20DON%20data%20from%20MBL.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Nutrients:B019%20PO4%20SiO2%20NOx%20data%20from%20MBL.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Nutrients:B019%20NH4%20DOC%20TDN%20DON%20data%20from%20MBL.xls"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package2.package"/></Relationships>
</file>

<file path=ppt/charts/_rels/chart3.xml.rels><?xml version="1.0" encoding="UTF-8" standalone="yes"?>
<Relationships xmlns="http://schemas.openxmlformats.org/package/2006/relationships"><Relationship Id="rId1" Type="http://schemas.openxmlformats.org/officeDocument/2006/relationships/package" Target="../embeddings/package3.package"/></Relationships>
</file>

<file path=ppt/charts/_rels/chart4.xml.rels><?xml version="1.0" encoding="UTF-8" standalone="yes"?>
<Relationships xmlns="http://schemas.openxmlformats.org/package/2006/relationships"><Relationship Id="rId1" Type="http://schemas.openxmlformats.org/officeDocument/2006/relationships/package" Target="../embeddings/package4.package"/></Relationships>
</file>

<file path=ppt/charts/_rels/chart5.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PP%20and%20data%20sheets:LMG_2011_LTER_14Cpro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Chl:Grace_B019%20Chl%20Meso%20Krill%20grazing%20rat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PP%20and%20data%20sheets:PP%20Palmer%20Meso%202%20workup.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Chl:Grace_B019%20Chl%20Meso%20Krill%20grazing%20rat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Grace:RUTGERS%20POST%20DOC:WAP%20CO2%20PHYTO%20project:LMG1101%20cruise%20stuff:CO2%20Mesocosm%20&amp;%20Zoo%20CO2%20Data:Flow%20data:Saba%20Meso%202%20P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874524714828897"/>
          <c:y val="0.262773722627737"/>
          <c:w val="0.851711026615969"/>
          <c:h val="0.58029197080292"/>
        </c:manualLayout>
      </c:layout>
      <c:scatterChart>
        <c:scatterStyle val="smoothMarker"/>
        <c:ser>
          <c:idx val="0"/>
          <c:order val="0"/>
          <c:tx>
            <c:strRef>
              <c:f>B122809cc!$G$1</c:f>
              <c:strCache>
                <c:ptCount val="1"/>
                <c:pt idx="0">
                  <c:v>a488</c:v>
                </c:pt>
              </c:strCache>
            </c:strRef>
          </c:tx>
          <c:spPr>
            <a:ln w="19739">
              <a:pattFill prst="pct50">
                <a:fgClr>
                  <a:srgbClr val="000000"/>
                </a:fgClr>
                <a:bgClr>
                  <a:srgbClr val="FFFFFF"/>
                </a:bgClr>
              </a:pattFill>
              <a:prstDash val="solid"/>
            </a:ln>
          </c:spPr>
          <c:marker>
            <c:symbol val="none"/>
          </c:marker>
          <c:xVal>
            <c:numRef>
              <c:f>B122809cc!$G$2:$G$62</c:f>
              <c:numCache>
                <c:formatCode>General</c:formatCode>
                <c:ptCount val="61"/>
                <c:pt idx="0">
                  <c:v>0.0497852197796528</c:v>
                </c:pt>
                <c:pt idx="1">
                  <c:v>0.050075336556</c:v>
                </c:pt>
                <c:pt idx="2">
                  <c:v>0.0496046854909091</c:v>
                </c:pt>
                <c:pt idx="3">
                  <c:v>0.0529509485777778</c:v>
                </c:pt>
                <c:pt idx="4">
                  <c:v>0.055367852553846</c:v>
                </c:pt>
                <c:pt idx="5">
                  <c:v>0.0568227050727272</c:v>
                </c:pt>
                <c:pt idx="6">
                  <c:v>0.0588229216363636</c:v>
                </c:pt>
                <c:pt idx="7">
                  <c:v>0.0614986826909091</c:v>
                </c:pt>
                <c:pt idx="8">
                  <c:v>0.0647886804</c:v>
                </c:pt>
                <c:pt idx="9">
                  <c:v>0.0598087586461538</c:v>
                </c:pt>
                <c:pt idx="10">
                  <c:v>0.0565094172399999</c:v>
                </c:pt>
                <c:pt idx="11">
                  <c:v>0.0586898084615384</c:v>
                </c:pt>
                <c:pt idx="12">
                  <c:v>0.05718742116</c:v>
                </c:pt>
                <c:pt idx="13">
                  <c:v>0.0622364394399999</c:v>
                </c:pt>
                <c:pt idx="14">
                  <c:v>0.0631874536133334</c:v>
                </c:pt>
                <c:pt idx="15">
                  <c:v>0.06721004065</c:v>
                </c:pt>
                <c:pt idx="16">
                  <c:v>0.0654678093222222</c:v>
                </c:pt>
                <c:pt idx="17">
                  <c:v>0.0699421763181818</c:v>
                </c:pt>
                <c:pt idx="18">
                  <c:v>0.0681818093076923</c:v>
                </c:pt>
                <c:pt idx="19">
                  <c:v>0.07025536945</c:v>
                </c:pt>
                <c:pt idx="20">
                  <c:v>0.0727396226249999</c:v>
                </c:pt>
                <c:pt idx="21">
                  <c:v>0.07230197834</c:v>
                </c:pt>
                <c:pt idx="22">
                  <c:v>0.0695980530999999</c:v>
                </c:pt>
                <c:pt idx="23">
                  <c:v>0.0694921296333333</c:v>
                </c:pt>
                <c:pt idx="24">
                  <c:v>0.0701611808285714</c:v>
                </c:pt>
                <c:pt idx="25">
                  <c:v>0.0717334779333334</c:v>
                </c:pt>
                <c:pt idx="26">
                  <c:v>0.0709179846777778</c:v>
                </c:pt>
                <c:pt idx="27">
                  <c:v>0.0707709056538462</c:v>
                </c:pt>
                <c:pt idx="28">
                  <c:v>0.0764295358333334</c:v>
                </c:pt>
                <c:pt idx="29">
                  <c:v>0.0754343331857142</c:v>
                </c:pt>
                <c:pt idx="30">
                  <c:v>0.0774295659</c:v>
                </c:pt>
                <c:pt idx="31">
                  <c:v>0.0766636408444445</c:v>
                </c:pt>
                <c:pt idx="32">
                  <c:v>0.0717081971333333</c:v>
                </c:pt>
                <c:pt idx="33">
                  <c:v>0.0741345059999999</c:v>
                </c:pt>
                <c:pt idx="34">
                  <c:v>0.06945814922</c:v>
                </c:pt>
                <c:pt idx="35">
                  <c:v>0.07472318946</c:v>
                </c:pt>
                <c:pt idx="36">
                  <c:v>0.0752409755538462</c:v>
                </c:pt>
                <c:pt idx="37">
                  <c:v>0.0732514570833334</c:v>
                </c:pt>
                <c:pt idx="38">
                  <c:v>0.0735348496250001</c:v>
                </c:pt>
                <c:pt idx="39">
                  <c:v>0.073744252976923</c:v>
                </c:pt>
                <c:pt idx="40">
                  <c:v>0.0848018958999999</c:v>
                </c:pt>
                <c:pt idx="41">
                  <c:v>0.0818887692625</c:v>
                </c:pt>
                <c:pt idx="42">
                  <c:v>0.0846334933166666</c:v>
                </c:pt>
                <c:pt idx="43">
                  <c:v>0.0839640443818181</c:v>
                </c:pt>
                <c:pt idx="44">
                  <c:v>0.0867113210818181</c:v>
                </c:pt>
                <c:pt idx="45">
                  <c:v>0.088242728175</c:v>
                </c:pt>
                <c:pt idx="46">
                  <c:v>0.0913142977363636</c:v>
                </c:pt>
                <c:pt idx="47">
                  <c:v>0.0859830925</c:v>
                </c:pt>
                <c:pt idx="48">
                  <c:v>0.0948273207599999</c:v>
                </c:pt>
                <c:pt idx="49">
                  <c:v>0.0882362148888888</c:v>
                </c:pt>
                <c:pt idx="50">
                  <c:v>0.0907508081624999</c:v>
                </c:pt>
                <c:pt idx="51">
                  <c:v>0.0894210306727273</c:v>
                </c:pt>
                <c:pt idx="52">
                  <c:v>0.0957363402714286</c:v>
                </c:pt>
                <c:pt idx="53">
                  <c:v>0.0857809258727273</c:v>
                </c:pt>
                <c:pt idx="54">
                  <c:v>0.0993185907636363</c:v>
                </c:pt>
                <c:pt idx="55">
                  <c:v>0.0838146074833333</c:v>
                </c:pt>
                <c:pt idx="56">
                  <c:v>0.0922556064909091</c:v>
                </c:pt>
                <c:pt idx="57">
                  <c:v>0.150756021118182</c:v>
                </c:pt>
                <c:pt idx="58">
                  <c:v>0.243984148277778</c:v>
                </c:pt>
                <c:pt idx="59">
                  <c:v>0.25202881356</c:v>
                </c:pt>
                <c:pt idx="60">
                  <c:v>0.184231272497857</c:v>
                </c:pt>
              </c:numCache>
            </c:numRef>
          </c:xVal>
          <c:yVal>
            <c:numRef>
              <c:f>B122809cc!$B$2:$B$62</c:f>
              <c:numCache>
                <c:formatCode>General</c:formatCode>
                <c:ptCount val="61"/>
                <c:pt idx="0">
                  <c:v>60.0</c:v>
                </c:pt>
                <c:pt idx="1">
                  <c:v>59.0</c:v>
                </c:pt>
                <c:pt idx="2">
                  <c:v>58.0</c:v>
                </c:pt>
                <c:pt idx="3">
                  <c:v>57.0</c:v>
                </c:pt>
                <c:pt idx="4">
                  <c:v>56.0</c:v>
                </c:pt>
                <c:pt idx="5">
                  <c:v>55.0</c:v>
                </c:pt>
                <c:pt idx="6">
                  <c:v>54.0</c:v>
                </c:pt>
                <c:pt idx="7">
                  <c:v>53.0</c:v>
                </c:pt>
                <c:pt idx="8">
                  <c:v>52.0</c:v>
                </c:pt>
                <c:pt idx="9">
                  <c:v>51.0</c:v>
                </c:pt>
                <c:pt idx="10">
                  <c:v>50.0</c:v>
                </c:pt>
                <c:pt idx="11">
                  <c:v>49.0</c:v>
                </c:pt>
                <c:pt idx="12">
                  <c:v>48.0</c:v>
                </c:pt>
                <c:pt idx="13">
                  <c:v>47.0</c:v>
                </c:pt>
                <c:pt idx="14">
                  <c:v>46.0</c:v>
                </c:pt>
                <c:pt idx="15">
                  <c:v>45.0</c:v>
                </c:pt>
                <c:pt idx="16">
                  <c:v>44.0</c:v>
                </c:pt>
                <c:pt idx="17">
                  <c:v>43.0</c:v>
                </c:pt>
                <c:pt idx="18">
                  <c:v>42.0</c:v>
                </c:pt>
                <c:pt idx="19">
                  <c:v>41.0</c:v>
                </c:pt>
                <c:pt idx="20">
                  <c:v>40.0</c:v>
                </c:pt>
                <c:pt idx="21">
                  <c:v>39.0</c:v>
                </c:pt>
                <c:pt idx="22">
                  <c:v>38.0</c:v>
                </c:pt>
                <c:pt idx="23">
                  <c:v>37.0</c:v>
                </c:pt>
                <c:pt idx="24">
                  <c:v>36.0</c:v>
                </c:pt>
                <c:pt idx="25">
                  <c:v>35.0</c:v>
                </c:pt>
                <c:pt idx="26">
                  <c:v>34.0</c:v>
                </c:pt>
                <c:pt idx="27">
                  <c:v>33.0</c:v>
                </c:pt>
                <c:pt idx="28">
                  <c:v>32.0</c:v>
                </c:pt>
                <c:pt idx="29">
                  <c:v>31.0</c:v>
                </c:pt>
                <c:pt idx="30">
                  <c:v>30.0</c:v>
                </c:pt>
                <c:pt idx="31">
                  <c:v>29.0</c:v>
                </c:pt>
                <c:pt idx="32">
                  <c:v>28.0</c:v>
                </c:pt>
                <c:pt idx="33">
                  <c:v>27.0</c:v>
                </c:pt>
                <c:pt idx="34">
                  <c:v>26.0</c:v>
                </c:pt>
                <c:pt idx="35">
                  <c:v>25.0</c:v>
                </c:pt>
                <c:pt idx="36">
                  <c:v>24.0</c:v>
                </c:pt>
                <c:pt idx="37">
                  <c:v>23.0</c:v>
                </c:pt>
                <c:pt idx="38">
                  <c:v>22.0</c:v>
                </c:pt>
                <c:pt idx="39">
                  <c:v>21.0</c:v>
                </c:pt>
                <c:pt idx="40">
                  <c:v>20.0</c:v>
                </c:pt>
                <c:pt idx="41">
                  <c:v>19.0</c:v>
                </c:pt>
                <c:pt idx="42">
                  <c:v>18.0</c:v>
                </c:pt>
                <c:pt idx="43">
                  <c:v>17.0</c:v>
                </c:pt>
                <c:pt idx="44">
                  <c:v>16.0</c:v>
                </c:pt>
                <c:pt idx="45">
                  <c:v>15.0</c:v>
                </c:pt>
                <c:pt idx="46">
                  <c:v>14.0</c:v>
                </c:pt>
                <c:pt idx="47">
                  <c:v>13.0</c:v>
                </c:pt>
                <c:pt idx="48">
                  <c:v>12.0</c:v>
                </c:pt>
                <c:pt idx="49">
                  <c:v>11.0</c:v>
                </c:pt>
                <c:pt idx="50">
                  <c:v>10.0</c:v>
                </c:pt>
                <c:pt idx="51">
                  <c:v>9.0</c:v>
                </c:pt>
                <c:pt idx="52">
                  <c:v>8.0</c:v>
                </c:pt>
                <c:pt idx="53">
                  <c:v>7.0</c:v>
                </c:pt>
                <c:pt idx="54">
                  <c:v>6.0</c:v>
                </c:pt>
                <c:pt idx="55">
                  <c:v>5.0</c:v>
                </c:pt>
                <c:pt idx="56">
                  <c:v>4.0</c:v>
                </c:pt>
                <c:pt idx="57">
                  <c:v>3.0</c:v>
                </c:pt>
                <c:pt idx="58">
                  <c:v>2.0</c:v>
                </c:pt>
                <c:pt idx="59">
                  <c:v>1.0</c:v>
                </c:pt>
                <c:pt idx="60">
                  <c:v>0.0</c:v>
                </c:pt>
              </c:numCache>
            </c:numRef>
          </c:yVal>
          <c:smooth val="1"/>
        </c:ser>
        <c:ser>
          <c:idx val="1"/>
          <c:order val="1"/>
          <c:tx>
            <c:strRef>
              <c:f>B122809cc!$P$1</c:f>
              <c:strCache>
                <c:ptCount val="1"/>
                <c:pt idx="0">
                  <c:v>c488</c:v>
                </c:pt>
              </c:strCache>
            </c:strRef>
          </c:tx>
          <c:spPr>
            <a:ln w="19739">
              <a:solidFill>
                <a:srgbClr val="000000"/>
              </a:solidFill>
              <a:prstDash val="solid"/>
            </a:ln>
          </c:spPr>
          <c:marker>
            <c:symbol val="none"/>
          </c:marker>
          <c:xVal>
            <c:numRef>
              <c:f>B122809cc!$P$2:$P$62</c:f>
              <c:numCache>
                <c:formatCode>General</c:formatCode>
                <c:ptCount val="61"/>
                <c:pt idx="0">
                  <c:v>0.290680115052606</c:v>
                </c:pt>
                <c:pt idx="1">
                  <c:v>0.289953302356</c:v>
                </c:pt>
                <c:pt idx="2">
                  <c:v>0.273751811854545</c:v>
                </c:pt>
                <c:pt idx="3">
                  <c:v>0.302609742466667</c:v>
                </c:pt>
                <c:pt idx="4">
                  <c:v>0.316088275246154</c:v>
                </c:pt>
                <c:pt idx="5">
                  <c:v>0.318270813254545</c:v>
                </c:pt>
                <c:pt idx="6">
                  <c:v>0.326285971636364</c:v>
                </c:pt>
                <c:pt idx="7">
                  <c:v>0.336105647236364</c:v>
                </c:pt>
                <c:pt idx="8">
                  <c:v>0.338181122622222</c:v>
                </c:pt>
                <c:pt idx="9">
                  <c:v>0.337183783261538</c:v>
                </c:pt>
                <c:pt idx="10">
                  <c:v>0.33855239924</c:v>
                </c:pt>
                <c:pt idx="11">
                  <c:v>0.343047846923077</c:v>
                </c:pt>
                <c:pt idx="12">
                  <c:v>0.33807898966</c:v>
                </c:pt>
                <c:pt idx="13">
                  <c:v>0.35437959344</c:v>
                </c:pt>
                <c:pt idx="14">
                  <c:v>0.362166707613333</c:v>
                </c:pt>
                <c:pt idx="15">
                  <c:v>0.35889952315</c:v>
                </c:pt>
                <c:pt idx="16">
                  <c:v>0.3695284921</c:v>
                </c:pt>
                <c:pt idx="17">
                  <c:v>0.3775114695</c:v>
                </c:pt>
                <c:pt idx="18">
                  <c:v>0.377714082384615</c:v>
                </c:pt>
                <c:pt idx="19">
                  <c:v>0.38752606695</c:v>
                </c:pt>
                <c:pt idx="20">
                  <c:v>0.389739399708333</c:v>
                </c:pt>
                <c:pt idx="21">
                  <c:v>0.39573851534</c:v>
                </c:pt>
                <c:pt idx="22">
                  <c:v>0.400358450407692</c:v>
                </c:pt>
                <c:pt idx="23">
                  <c:v>0.380444094633333</c:v>
                </c:pt>
                <c:pt idx="24">
                  <c:v>0.3951642794</c:v>
                </c:pt>
                <c:pt idx="25">
                  <c:v>0.421275041266667</c:v>
                </c:pt>
                <c:pt idx="26">
                  <c:v>0.4187340019</c:v>
                </c:pt>
                <c:pt idx="27">
                  <c:v>0.420595746038461</c:v>
                </c:pt>
                <c:pt idx="28">
                  <c:v>0.424111688611111</c:v>
                </c:pt>
                <c:pt idx="29">
                  <c:v>0.436727799614286</c:v>
                </c:pt>
                <c:pt idx="30">
                  <c:v>0.4366795609</c:v>
                </c:pt>
                <c:pt idx="31">
                  <c:v>0.4428887164</c:v>
                </c:pt>
                <c:pt idx="32">
                  <c:v>0.4319589538</c:v>
                </c:pt>
                <c:pt idx="33">
                  <c:v>0.439629921384615</c:v>
                </c:pt>
                <c:pt idx="34">
                  <c:v>0.44545362022</c:v>
                </c:pt>
                <c:pt idx="35">
                  <c:v>0.45378029246</c:v>
                </c:pt>
                <c:pt idx="36">
                  <c:v>0.445793684015385</c:v>
                </c:pt>
                <c:pt idx="37">
                  <c:v>0.45402781125</c:v>
                </c:pt>
                <c:pt idx="38">
                  <c:v>0.463819893375</c:v>
                </c:pt>
                <c:pt idx="39">
                  <c:v>0.467805851823077</c:v>
                </c:pt>
                <c:pt idx="40">
                  <c:v>0.4954280909</c:v>
                </c:pt>
                <c:pt idx="41">
                  <c:v>0.5005368636375</c:v>
                </c:pt>
                <c:pt idx="42">
                  <c:v>0.501412817483333</c:v>
                </c:pt>
                <c:pt idx="43">
                  <c:v>0.508205090745454</c:v>
                </c:pt>
                <c:pt idx="44">
                  <c:v>0.512818870627273</c:v>
                </c:pt>
                <c:pt idx="45">
                  <c:v>0.529835536925</c:v>
                </c:pt>
                <c:pt idx="46">
                  <c:v>0.549464189154545</c:v>
                </c:pt>
                <c:pt idx="47">
                  <c:v>0.561176300866667</c:v>
                </c:pt>
                <c:pt idx="48">
                  <c:v>0.56934303884</c:v>
                </c:pt>
                <c:pt idx="49">
                  <c:v>0.588133681555556</c:v>
                </c:pt>
                <c:pt idx="50">
                  <c:v>0.567292360075</c:v>
                </c:pt>
                <c:pt idx="51">
                  <c:v>0.566368627954546</c:v>
                </c:pt>
                <c:pt idx="52">
                  <c:v>0.571880918114286</c:v>
                </c:pt>
                <c:pt idx="53">
                  <c:v>0.579938610563636</c:v>
                </c:pt>
                <c:pt idx="54">
                  <c:v>0.574250010436364</c:v>
                </c:pt>
                <c:pt idx="55">
                  <c:v>0.554532389966667</c:v>
                </c:pt>
                <c:pt idx="56">
                  <c:v>0.578138585618182</c:v>
                </c:pt>
                <c:pt idx="57">
                  <c:v>0.736029136327273</c:v>
                </c:pt>
                <c:pt idx="58">
                  <c:v>0.987353749955556</c:v>
                </c:pt>
                <c:pt idx="59">
                  <c:v>0.99869220516</c:v>
                </c:pt>
                <c:pt idx="60">
                  <c:v>0.676487664531429</c:v>
                </c:pt>
              </c:numCache>
            </c:numRef>
          </c:xVal>
          <c:yVal>
            <c:numRef>
              <c:f>B122809cc!$B$2:$B$62</c:f>
              <c:numCache>
                <c:formatCode>General</c:formatCode>
                <c:ptCount val="61"/>
                <c:pt idx="0">
                  <c:v>60.0</c:v>
                </c:pt>
                <c:pt idx="1">
                  <c:v>59.0</c:v>
                </c:pt>
                <c:pt idx="2">
                  <c:v>58.0</c:v>
                </c:pt>
                <c:pt idx="3">
                  <c:v>57.0</c:v>
                </c:pt>
                <c:pt idx="4">
                  <c:v>56.0</c:v>
                </c:pt>
                <c:pt idx="5">
                  <c:v>55.0</c:v>
                </c:pt>
                <c:pt idx="6">
                  <c:v>54.0</c:v>
                </c:pt>
                <c:pt idx="7">
                  <c:v>53.0</c:v>
                </c:pt>
                <c:pt idx="8">
                  <c:v>52.0</c:v>
                </c:pt>
                <c:pt idx="9">
                  <c:v>51.0</c:v>
                </c:pt>
                <c:pt idx="10">
                  <c:v>50.0</c:v>
                </c:pt>
                <c:pt idx="11">
                  <c:v>49.0</c:v>
                </c:pt>
                <c:pt idx="12">
                  <c:v>48.0</c:v>
                </c:pt>
                <c:pt idx="13">
                  <c:v>47.0</c:v>
                </c:pt>
                <c:pt idx="14">
                  <c:v>46.0</c:v>
                </c:pt>
                <c:pt idx="15">
                  <c:v>45.0</c:v>
                </c:pt>
                <c:pt idx="16">
                  <c:v>44.0</c:v>
                </c:pt>
                <c:pt idx="17">
                  <c:v>43.0</c:v>
                </c:pt>
                <c:pt idx="18">
                  <c:v>42.0</c:v>
                </c:pt>
                <c:pt idx="19">
                  <c:v>41.0</c:v>
                </c:pt>
                <c:pt idx="20">
                  <c:v>40.0</c:v>
                </c:pt>
                <c:pt idx="21">
                  <c:v>39.0</c:v>
                </c:pt>
                <c:pt idx="22">
                  <c:v>38.0</c:v>
                </c:pt>
                <c:pt idx="23">
                  <c:v>37.0</c:v>
                </c:pt>
                <c:pt idx="24">
                  <c:v>36.0</c:v>
                </c:pt>
                <c:pt idx="25">
                  <c:v>35.0</c:v>
                </c:pt>
                <c:pt idx="26">
                  <c:v>34.0</c:v>
                </c:pt>
                <c:pt idx="27">
                  <c:v>33.0</c:v>
                </c:pt>
                <c:pt idx="28">
                  <c:v>32.0</c:v>
                </c:pt>
                <c:pt idx="29">
                  <c:v>31.0</c:v>
                </c:pt>
                <c:pt idx="30">
                  <c:v>30.0</c:v>
                </c:pt>
                <c:pt idx="31">
                  <c:v>29.0</c:v>
                </c:pt>
                <c:pt idx="32">
                  <c:v>28.0</c:v>
                </c:pt>
                <c:pt idx="33">
                  <c:v>27.0</c:v>
                </c:pt>
                <c:pt idx="34">
                  <c:v>26.0</c:v>
                </c:pt>
                <c:pt idx="35">
                  <c:v>25.0</c:v>
                </c:pt>
                <c:pt idx="36">
                  <c:v>24.0</c:v>
                </c:pt>
                <c:pt idx="37">
                  <c:v>23.0</c:v>
                </c:pt>
                <c:pt idx="38">
                  <c:v>22.0</c:v>
                </c:pt>
                <c:pt idx="39">
                  <c:v>21.0</c:v>
                </c:pt>
                <c:pt idx="40">
                  <c:v>20.0</c:v>
                </c:pt>
                <c:pt idx="41">
                  <c:v>19.0</c:v>
                </c:pt>
                <c:pt idx="42">
                  <c:v>18.0</c:v>
                </c:pt>
                <c:pt idx="43">
                  <c:v>17.0</c:v>
                </c:pt>
                <c:pt idx="44">
                  <c:v>16.0</c:v>
                </c:pt>
                <c:pt idx="45">
                  <c:v>15.0</c:v>
                </c:pt>
                <c:pt idx="46">
                  <c:v>14.0</c:v>
                </c:pt>
                <c:pt idx="47">
                  <c:v>13.0</c:v>
                </c:pt>
                <c:pt idx="48">
                  <c:v>12.0</c:v>
                </c:pt>
                <c:pt idx="49">
                  <c:v>11.0</c:v>
                </c:pt>
                <c:pt idx="50">
                  <c:v>10.0</c:v>
                </c:pt>
                <c:pt idx="51">
                  <c:v>9.0</c:v>
                </c:pt>
                <c:pt idx="52">
                  <c:v>8.0</c:v>
                </c:pt>
                <c:pt idx="53">
                  <c:v>7.0</c:v>
                </c:pt>
                <c:pt idx="54">
                  <c:v>6.0</c:v>
                </c:pt>
                <c:pt idx="55">
                  <c:v>5.0</c:v>
                </c:pt>
                <c:pt idx="56">
                  <c:v>4.0</c:v>
                </c:pt>
                <c:pt idx="57">
                  <c:v>3.0</c:v>
                </c:pt>
                <c:pt idx="58">
                  <c:v>2.0</c:v>
                </c:pt>
                <c:pt idx="59">
                  <c:v>1.0</c:v>
                </c:pt>
                <c:pt idx="60">
                  <c:v>0.0</c:v>
                </c:pt>
              </c:numCache>
            </c:numRef>
          </c:yVal>
          <c:smooth val="1"/>
        </c:ser>
        <c:ser>
          <c:idx val="2"/>
          <c:order val="2"/>
          <c:tx>
            <c:strRef>
              <c:f>B122809cc!$X$1</c:f>
              <c:strCache>
                <c:ptCount val="1"/>
                <c:pt idx="0">
                  <c:v>B488</c:v>
                </c:pt>
              </c:strCache>
            </c:strRef>
          </c:tx>
          <c:spPr>
            <a:ln w="2467">
              <a:solidFill>
                <a:srgbClr val="000000"/>
              </a:solidFill>
              <a:prstDash val="solid"/>
            </a:ln>
          </c:spPr>
          <c:marker>
            <c:symbol val="none"/>
          </c:marker>
          <c:xVal>
            <c:numRef>
              <c:f>B122809cc!$X$2:$X$62</c:f>
              <c:numCache>
                <c:formatCode>General</c:formatCode>
                <c:ptCount val="61"/>
                <c:pt idx="0">
                  <c:v>0.240894895272953</c:v>
                </c:pt>
                <c:pt idx="1">
                  <c:v>0.2398779658</c:v>
                </c:pt>
                <c:pt idx="2">
                  <c:v>0.224147126363636</c:v>
                </c:pt>
                <c:pt idx="3">
                  <c:v>0.249658793888889</c:v>
                </c:pt>
                <c:pt idx="4">
                  <c:v>0.260720422692308</c:v>
                </c:pt>
                <c:pt idx="5">
                  <c:v>0.261448108181818</c:v>
                </c:pt>
                <c:pt idx="6">
                  <c:v>0.26746305</c:v>
                </c:pt>
                <c:pt idx="7">
                  <c:v>0.274606964545455</c:v>
                </c:pt>
                <c:pt idx="8">
                  <c:v>0.273392442222222</c:v>
                </c:pt>
                <c:pt idx="9">
                  <c:v>0.277375024615385</c:v>
                </c:pt>
                <c:pt idx="10">
                  <c:v>0.282042982</c:v>
                </c:pt>
                <c:pt idx="11">
                  <c:v>0.284358038461538</c:v>
                </c:pt>
                <c:pt idx="12">
                  <c:v>0.2808915685</c:v>
                </c:pt>
                <c:pt idx="13">
                  <c:v>0.292143154</c:v>
                </c:pt>
                <c:pt idx="14">
                  <c:v>0.298979254</c:v>
                </c:pt>
                <c:pt idx="15">
                  <c:v>0.2916894825</c:v>
                </c:pt>
                <c:pt idx="16">
                  <c:v>0.304060682777778</c:v>
                </c:pt>
                <c:pt idx="17">
                  <c:v>0.307569293181818</c:v>
                </c:pt>
                <c:pt idx="18">
                  <c:v>0.309532273076923</c:v>
                </c:pt>
                <c:pt idx="19">
                  <c:v>0.3172706975</c:v>
                </c:pt>
                <c:pt idx="20">
                  <c:v>0.316999777083333</c:v>
                </c:pt>
                <c:pt idx="21">
                  <c:v>0.323436537</c:v>
                </c:pt>
                <c:pt idx="22">
                  <c:v>0.330760397307692</c:v>
                </c:pt>
                <c:pt idx="23">
                  <c:v>0.310951965</c:v>
                </c:pt>
                <c:pt idx="24">
                  <c:v>0.325003098571429</c:v>
                </c:pt>
                <c:pt idx="25">
                  <c:v>0.349541563333333</c:v>
                </c:pt>
                <c:pt idx="26">
                  <c:v>0.347816017222222</c:v>
                </c:pt>
                <c:pt idx="27">
                  <c:v>0.349824840384615</c:v>
                </c:pt>
                <c:pt idx="28">
                  <c:v>0.347682152777778</c:v>
                </c:pt>
                <c:pt idx="29">
                  <c:v>0.361293466428571</c:v>
                </c:pt>
                <c:pt idx="30">
                  <c:v>0.359249995</c:v>
                </c:pt>
                <c:pt idx="31">
                  <c:v>0.366225075555555</c:v>
                </c:pt>
                <c:pt idx="32">
                  <c:v>0.360250756666667</c:v>
                </c:pt>
                <c:pt idx="33">
                  <c:v>0.365495415384615</c:v>
                </c:pt>
                <c:pt idx="34">
                  <c:v>0.375995471</c:v>
                </c:pt>
                <c:pt idx="35">
                  <c:v>0.379057103</c:v>
                </c:pt>
                <c:pt idx="36">
                  <c:v>0.370552708461538</c:v>
                </c:pt>
                <c:pt idx="37">
                  <c:v>0.380776354166666</c:v>
                </c:pt>
                <c:pt idx="38">
                  <c:v>0.39028504375</c:v>
                </c:pt>
                <c:pt idx="39">
                  <c:v>0.394061598846154</c:v>
                </c:pt>
                <c:pt idx="40">
                  <c:v>0.410626195</c:v>
                </c:pt>
                <c:pt idx="41">
                  <c:v>0.418648094375</c:v>
                </c:pt>
                <c:pt idx="42">
                  <c:v>0.416779324166667</c:v>
                </c:pt>
                <c:pt idx="43">
                  <c:v>0.424241046363636</c:v>
                </c:pt>
                <c:pt idx="44">
                  <c:v>0.426107549545455</c:v>
                </c:pt>
                <c:pt idx="45">
                  <c:v>0.44159280875</c:v>
                </c:pt>
                <c:pt idx="46">
                  <c:v>0.458149891418182</c:v>
                </c:pt>
                <c:pt idx="47">
                  <c:v>0.475193208366667</c:v>
                </c:pt>
                <c:pt idx="48">
                  <c:v>0.47451571808</c:v>
                </c:pt>
                <c:pt idx="49">
                  <c:v>0.499897466666667</c:v>
                </c:pt>
                <c:pt idx="50">
                  <c:v>0.4765415519125</c:v>
                </c:pt>
                <c:pt idx="51">
                  <c:v>0.476947597281818</c:v>
                </c:pt>
                <c:pt idx="52">
                  <c:v>0.476144577842857</c:v>
                </c:pt>
                <c:pt idx="53">
                  <c:v>0.494157684690909</c:v>
                </c:pt>
                <c:pt idx="54">
                  <c:v>0.474931419672727</c:v>
                </c:pt>
                <c:pt idx="55">
                  <c:v>0.470717782483333</c:v>
                </c:pt>
                <c:pt idx="56">
                  <c:v>0.485882979127273</c:v>
                </c:pt>
                <c:pt idx="57">
                  <c:v>0.585273115209091</c:v>
                </c:pt>
                <c:pt idx="58">
                  <c:v>0.743369601677778</c:v>
                </c:pt>
                <c:pt idx="59">
                  <c:v>0.7466633916</c:v>
                </c:pt>
                <c:pt idx="60">
                  <c:v>0.492256392033572</c:v>
                </c:pt>
              </c:numCache>
            </c:numRef>
          </c:xVal>
          <c:yVal>
            <c:numRef>
              <c:f>B122809cc!$B$2:$B$62</c:f>
              <c:numCache>
                <c:formatCode>General</c:formatCode>
                <c:ptCount val="61"/>
                <c:pt idx="0">
                  <c:v>60.0</c:v>
                </c:pt>
                <c:pt idx="1">
                  <c:v>59.0</c:v>
                </c:pt>
                <c:pt idx="2">
                  <c:v>58.0</c:v>
                </c:pt>
                <c:pt idx="3">
                  <c:v>57.0</c:v>
                </c:pt>
                <c:pt idx="4">
                  <c:v>56.0</c:v>
                </c:pt>
                <c:pt idx="5">
                  <c:v>55.0</c:v>
                </c:pt>
                <c:pt idx="6">
                  <c:v>54.0</c:v>
                </c:pt>
                <c:pt idx="7">
                  <c:v>53.0</c:v>
                </c:pt>
                <c:pt idx="8">
                  <c:v>52.0</c:v>
                </c:pt>
                <c:pt idx="9">
                  <c:v>51.0</c:v>
                </c:pt>
                <c:pt idx="10">
                  <c:v>50.0</c:v>
                </c:pt>
                <c:pt idx="11">
                  <c:v>49.0</c:v>
                </c:pt>
                <c:pt idx="12">
                  <c:v>48.0</c:v>
                </c:pt>
                <c:pt idx="13">
                  <c:v>47.0</c:v>
                </c:pt>
                <c:pt idx="14">
                  <c:v>46.0</c:v>
                </c:pt>
                <c:pt idx="15">
                  <c:v>45.0</c:v>
                </c:pt>
                <c:pt idx="16">
                  <c:v>44.0</c:v>
                </c:pt>
                <c:pt idx="17">
                  <c:v>43.0</c:v>
                </c:pt>
                <c:pt idx="18">
                  <c:v>42.0</c:v>
                </c:pt>
                <c:pt idx="19">
                  <c:v>41.0</c:v>
                </c:pt>
                <c:pt idx="20">
                  <c:v>40.0</c:v>
                </c:pt>
                <c:pt idx="21">
                  <c:v>39.0</c:v>
                </c:pt>
                <c:pt idx="22">
                  <c:v>38.0</c:v>
                </c:pt>
                <c:pt idx="23">
                  <c:v>37.0</c:v>
                </c:pt>
                <c:pt idx="24">
                  <c:v>36.0</c:v>
                </c:pt>
                <c:pt idx="25">
                  <c:v>35.0</c:v>
                </c:pt>
                <c:pt idx="26">
                  <c:v>34.0</c:v>
                </c:pt>
                <c:pt idx="27">
                  <c:v>33.0</c:v>
                </c:pt>
                <c:pt idx="28">
                  <c:v>32.0</c:v>
                </c:pt>
                <c:pt idx="29">
                  <c:v>31.0</c:v>
                </c:pt>
                <c:pt idx="30">
                  <c:v>30.0</c:v>
                </c:pt>
                <c:pt idx="31">
                  <c:v>29.0</c:v>
                </c:pt>
                <c:pt idx="32">
                  <c:v>28.0</c:v>
                </c:pt>
                <c:pt idx="33">
                  <c:v>27.0</c:v>
                </c:pt>
                <c:pt idx="34">
                  <c:v>26.0</c:v>
                </c:pt>
                <c:pt idx="35">
                  <c:v>25.0</c:v>
                </c:pt>
                <c:pt idx="36">
                  <c:v>24.0</c:v>
                </c:pt>
                <c:pt idx="37">
                  <c:v>23.0</c:v>
                </c:pt>
                <c:pt idx="38">
                  <c:v>22.0</c:v>
                </c:pt>
                <c:pt idx="39">
                  <c:v>21.0</c:v>
                </c:pt>
                <c:pt idx="40">
                  <c:v>20.0</c:v>
                </c:pt>
                <c:pt idx="41">
                  <c:v>19.0</c:v>
                </c:pt>
                <c:pt idx="42">
                  <c:v>18.0</c:v>
                </c:pt>
                <c:pt idx="43">
                  <c:v>17.0</c:v>
                </c:pt>
                <c:pt idx="44">
                  <c:v>16.0</c:v>
                </c:pt>
                <c:pt idx="45">
                  <c:v>15.0</c:v>
                </c:pt>
                <c:pt idx="46">
                  <c:v>14.0</c:v>
                </c:pt>
                <c:pt idx="47">
                  <c:v>13.0</c:v>
                </c:pt>
                <c:pt idx="48">
                  <c:v>12.0</c:v>
                </c:pt>
                <c:pt idx="49">
                  <c:v>11.0</c:v>
                </c:pt>
                <c:pt idx="50">
                  <c:v>10.0</c:v>
                </c:pt>
                <c:pt idx="51">
                  <c:v>9.0</c:v>
                </c:pt>
                <c:pt idx="52">
                  <c:v>8.0</c:v>
                </c:pt>
                <c:pt idx="53">
                  <c:v>7.0</c:v>
                </c:pt>
                <c:pt idx="54">
                  <c:v>6.0</c:v>
                </c:pt>
                <c:pt idx="55">
                  <c:v>5.0</c:v>
                </c:pt>
                <c:pt idx="56">
                  <c:v>4.0</c:v>
                </c:pt>
                <c:pt idx="57">
                  <c:v>3.0</c:v>
                </c:pt>
                <c:pt idx="58">
                  <c:v>2.0</c:v>
                </c:pt>
                <c:pt idx="59">
                  <c:v>1.0</c:v>
                </c:pt>
                <c:pt idx="60">
                  <c:v>0.0</c:v>
                </c:pt>
              </c:numCache>
            </c:numRef>
          </c:yVal>
          <c:smooth val="1"/>
        </c:ser>
        <c:axId val="445342104"/>
        <c:axId val="506166008"/>
      </c:scatterChart>
      <c:scatterChart>
        <c:scatterStyle val="lineMarker"/>
        <c:ser>
          <c:idx val="3"/>
          <c:order val="3"/>
          <c:tx>
            <c:strRef>
              <c:f>B122809cc!$Y$1</c:f>
              <c:strCache>
                <c:ptCount val="1"/>
                <c:pt idx="0">
                  <c:v>bb495</c:v>
                </c:pt>
              </c:strCache>
            </c:strRef>
          </c:tx>
          <c:spPr>
            <a:ln w="2467">
              <a:solidFill>
                <a:srgbClr val="DD0806"/>
              </a:solidFill>
              <a:prstDash val="solid"/>
            </a:ln>
          </c:spPr>
          <c:marker>
            <c:symbol val="none"/>
          </c:marker>
          <c:xVal>
            <c:numRef>
              <c:f>B122809cc!$Y$2:$Y$62</c:f>
              <c:numCache>
                <c:formatCode>General</c:formatCode>
                <c:ptCount val="61"/>
                <c:pt idx="0">
                  <c:v>0.00587843424317618</c:v>
                </c:pt>
                <c:pt idx="1">
                  <c:v>0.00521404</c:v>
                </c:pt>
                <c:pt idx="2">
                  <c:v>0.00557227272727273</c:v>
                </c:pt>
                <c:pt idx="3">
                  <c:v>0.00647711111111111</c:v>
                </c:pt>
                <c:pt idx="4">
                  <c:v>0.00597307692307692</c:v>
                </c:pt>
                <c:pt idx="5">
                  <c:v>0.00615181818181818</c:v>
                </c:pt>
                <c:pt idx="6">
                  <c:v>0.00571272727272727</c:v>
                </c:pt>
                <c:pt idx="7">
                  <c:v>0.00728</c:v>
                </c:pt>
                <c:pt idx="8">
                  <c:v>0.008244</c:v>
                </c:pt>
                <c:pt idx="9">
                  <c:v>0.00747515384615385</c:v>
                </c:pt>
                <c:pt idx="10">
                  <c:v>0.0056408</c:v>
                </c:pt>
                <c:pt idx="11">
                  <c:v>0.00520407692307692</c:v>
                </c:pt>
                <c:pt idx="12">
                  <c:v>0.0075726</c:v>
                </c:pt>
                <c:pt idx="13">
                  <c:v>0.0059628</c:v>
                </c:pt>
                <c:pt idx="14">
                  <c:v>0.00516646666666667</c:v>
                </c:pt>
                <c:pt idx="15">
                  <c:v>0.00577258333333333</c:v>
                </c:pt>
                <c:pt idx="16">
                  <c:v>0.00581366666666667</c:v>
                </c:pt>
                <c:pt idx="17">
                  <c:v>0.00581627272727273</c:v>
                </c:pt>
                <c:pt idx="18">
                  <c:v>0.005741</c:v>
                </c:pt>
                <c:pt idx="19">
                  <c:v>0.00597075</c:v>
                </c:pt>
                <c:pt idx="20">
                  <c:v>0.00724316666666666</c:v>
                </c:pt>
                <c:pt idx="21">
                  <c:v>0.007506</c:v>
                </c:pt>
                <c:pt idx="22">
                  <c:v>0.00888861538461538</c:v>
                </c:pt>
                <c:pt idx="23">
                  <c:v>0.008378</c:v>
                </c:pt>
                <c:pt idx="24">
                  <c:v>0.008244</c:v>
                </c:pt>
                <c:pt idx="25">
                  <c:v>0.00724653333333333</c:v>
                </c:pt>
                <c:pt idx="26">
                  <c:v>0.00654433333333333</c:v>
                </c:pt>
                <c:pt idx="27">
                  <c:v>0.00909538461538462</c:v>
                </c:pt>
                <c:pt idx="28">
                  <c:v>0.00784111111111111</c:v>
                </c:pt>
                <c:pt idx="29">
                  <c:v>0.00902957142857143</c:v>
                </c:pt>
                <c:pt idx="30">
                  <c:v>0.00747992307692308</c:v>
                </c:pt>
                <c:pt idx="31">
                  <c:v>0.008042</c:v>
                </c:pt>
                <c:pt idx="32">
                  <c:v>0.008892</c:v>
                </c:pt>
                <c:pt idx="33">
                  <c:v>0.0085376923076923</c:v>
                </c:pt>
                <c:pt idx="34">
                  <c:v>0.007707</c:v>
                </c:pt>
                <c:pt idx="35">
                  <c:v>0.006486</c:v>
                </c:pt>
                <c:pt idx="36">
                  <c:v>0.00625563636363636</c:v>
                </c:pt>
                <c:pt idx="37">
                  <c:v>0.0070195</c:v>
                </c:pt>
                <c:pt idx="38">
                  <c:v>0.005778</c:v>
                </c:pt>
                <c:pt idx="39">
                  <c:v>0.00640181818181818</c:v>
                </c:pt>
                <c:pt idx="40">
                  <c:v>0.0074789</c:v>
                </c:pt>
                <c:pt idx="41">
                  <c:v>0.0069355</c:v>
                </c:pt>
                <c:pt idx="42">
                  <c:v>0.00602983333333333</c:v>
                </c:pt>
                <c:pt idx="43">
                  <c:v>0.00604818181818182</c:v>
                </c:pt>
                <c:pt idx="44">
                  <c:v>0.00712781818181818</c:v>
                </c:pt>
                <c:pt idx="45">
                  <c:v>0.006683625</c:v>
                </c:pt>
                <c:pt idx="46">
                  <c:v>0.00740809090909091</c:v>
                </c:pt>
                <c:pt idx="47">
                  <c:v>0.007998</c:v>
                </c:pt>
                <c:pt idx="48">
                  <c:v>0.0078747</c:v>
                </c:pt>
                <c:pt idx="49">
                  <c:v>0.009183</c:v>
                </c:pt>
                <c:pt idx="50">
                  <c:v>0.00715375</c:v>
                </c:pt>
                <c:pt idx="51">
                  <c:v>0.00964681818181818</c:v>
                </c:pt>
                <c:pt idx="52">
                  <c:v>0.009078</c:v>
                </c:pt>
                <c:pt idx="53">
                  <c:v>0.0100556</c:v>
                </c:pt>
                <c:pt idx="54">
                  <c:v>0.00979881818181818</c:v>
                </c:pt>
                <c:pt idx="55">
                  <c:v>0.009116</c:v>
                </c:pt>
                <c:pt idx="56">
                  <c:v>0.00916472727272727</c:v>
                </c:pt>
                <c:pt idx="57">
                  <c:v>0.0097198</c:v>
                </c:pt>
                <c:pt idx="58">
                  <c:v>0.0140283333333333</c:v>
                </c:pt>
                <c:pt idx="59">
                  <c:v>0.0269013</c:v>
                </c:pt>
                <c:pt idx="60">
                  <c:v>0.028451094890511</c:v>
                </c:pt>
              </c:numCache>
            </c:numRef>
          </c:xVal>
          <c:yVal>
            <c:numRef>
              <c:f>B122809cc!$B$2:$B$62</c:f>
              <c:numCache>
                <c:formatCode>General</c:formatCode>
                <c:ptCount val="61"/>
                <c:pt idx="0">
                  <c:v>60.0</c:v>
                </c:pt>
                <c:pt idx="1">
                  <c:v>59.0</c:v>
                </c:pt>
                <c:pt idx="2">
                  <c:v>58.0</c:v>
                </c:pt>
                <c:pt idx="3">
                  <c:v>57.0</c:v>
                </c:pt>
                <c:pt idx="4">
                  <c:v>56.0</c:v>
                </c:pt>
                <c:pt idx="5">
                  <c:v>55.0</c:v>
                </c:pt>
                <c:pt idx="6">
                  <c:v>54.0</c:v>
                </c:pt>
                <c:pt idx="7">
                  <c:v>53.0</c:v>
                </c:pt>
                <c:pt idx="8">
                  <c:v>52.0</c:v>
                </c:pt>
                <c:pt idx="9">
                  <c:v>51.0</c:v>
                </c:pt>
                <c:pt idx="10">
                  <c:v>50.0</c:v>
                </c:pt>
                <c:pt idx="11">
                  <c:v>49.0</c:v>
                </c:pt>
                <c:pt idx="12">
                  <c:v>48.0</c:v>
                </c:pt>
                <c:pt idx="13">
                  <c:v>47.0</c:v>
                </c:pt>
                <c:pt idx="14">
                  <c:v>46.0</c:v>
                </c:pt>
                <c:pt idx="15">
                  <c:v>45.0</c:v>
                </c:pt>
                <c:pt idx="16">
                  <c:v>44.0</c:v>
                </c:pt>
                <c:pt idx="17">
                  <c:v>43.0</c:v>
                </c:pt>
                <c:pt idx="18">
                  <c:v>42.0</c:v>
                </c:pt>
                <c:pt idx="19">
                  <c:v>41.0</c:v>
                </c:pt>
                <c:pt idx="20">
                  <c:v>40.0</c:v>
                </c:pt>
                <c:pt idx="21">
                  <c:v>39.0</c:v>
                </c:pt>
                <c:pt idx="22">
                  <c:v>38.0</c:v>
                </c:pt>
                <c:pt idx="23">
                  <c:v>37.0</c:v>
                </c:pt>
                <c:pt idx="24">
                  <c:v>36.0</c:v>
                </c:pt>
                <c:pt idx="25">
                  <c:v>35.0</c:v>
                </c:pt>
                <c:pt idx="26">
                  <c:v>34.0</c:v>
                </c:pt>
                <c:pt idx="27">
                  <c:v>33.0</c:v>
                </c:pt>
                <c:pt idx="28">
                  <c:v>32.0</c:v>
                </c:pt>
                <c:pt idx="29">
                  <c:v>31.0</c:v>
                </c:pt>
                <c:pt idx="30">
                  <c:v>30.0</c:v>
                </c:pt>
                <c:pt idx="31">
                  <c:v>29.0</c:v>
                </c:pt>
                <c:pt idx="32">
                  <c:v>28.0</c:v>
                </c:pt>
                <c:pt idx="33">
                  <c:v>27.0</c:v>
                </c:pt>
                <c:pt idx="34">
                  <c:v>26.0</c:v>
                </c:pt>
                <c:pt idx="35">
                  <c:v>25.0</c:v>
                </c:pt>
                <c:pt idx="36">
                  <c:v>24.0</c:v>
                </c:pt>
                <c:pt idx="37">
                  <c:v>23.0</c:v>
                </c:pt>
                <c:pt idx="38">
                  <c:v>22.0</c:v>
                </c:pt>
                <c:pt idx="39">
                  <c:v>21.0</c:v>
                </c:pt>
                <c:pt idx="40">
                  <c:v>20.0</c:v>
                </c:pt>
                <c:pt idx="41">
                  <c:v>19.0</c:v>
                </c:pt>
                <c:pt idx="42">
                  <c:v>18.0</c:v>
                </c:pt>
                <c:pt idx="43">
                  <c:v>17.0</c:v>
                </c:pt>
                <c:pt idx="44">
                  <c:v>16.0</c:v>
                </c:pt>
                <c:pt idx="45">
                  <c:v>15.0</c:v>
                </c:pt>
                <c:pt idx="46">
                  <c:v>14.0</c:v>
                </c:pt>
                <c:pt idx="47">
                  <c:v>13.0</c:v>
                </c:pt>
                <c:pt idx="48">
                  <c:v>12.0</c:v>
                </c:pt>
                <c:pt idx="49">
                  <c:v>11.0</c:v>
                </c:pt>
                <c:pt idx="50">
                  <c:v>10.0</c:v>
                </c:pt>
                <c:pt idx="51">
                  <c:v>9.0</c:v>
                </c:pt>
                <c:pt idx="52">
                  <c:v>8.0</c:v>
                </c:pt>
                <c:pt idx="53">
                  <c:v>7.0</c:v>
                </c:pt>
                <c:pt idx="54">
                  <c:v>6.0</c:v>
                </c:pt>
                <c:pt idx="55">
                  <c:v>5.0</c:v>
                </c:pt>
                <c:pt idx="56">
                  <c:v>4.0</c:v>
                </c:pt>
                <c:pt idx="57">
                  <c:v>3.0</c:v>
                </c:pt>
                <c:pt idx="58">
                  <c:v>2.0</c:v>
                </c:pt>
                <c:pt idx="59">
                  <c:v>1.0</c:v>
                </c:pt>
                <c:pt idx="60">
                  <c:v>0.0</c:v>
                </c:pt>
              </c:numCache>
            </c:numRef>
          </c:yVal>
        </c:ser>
        <c:axId val="506145096"/>
        <c:axId val="506203768"/>
      </c:scatterChart>
      <c:valAx>
        <c:axId val="445342104"/>
        <c:scaling>
          <c:orientation val="minMax"/>
          <c:max val="1.0"/>
        </c:scaling>
        <c:axPos val="t"/>
        <c:title>
          <c:tx>
            <c:rich>
              <a:bodyPr/>
              <a:lstStyle/>
              <a:p>
                <a:pPr algn="l">
                  <a:defRPr sz="777" b="1" i="0" u="none" strike="noStrike" baseline="0">
                    <a:solidFill>
                      <a:srgbClr val="000000"/>
                    </a:solidFill>
                    <a:latin typeface="Arial"/>
                    <a:ea typeface="Arial"/>
                    <a:cs typeface="Arial"/>
                  </a:defRPr>
                </a:pPr>
                <a:r>
                  <a:rPr lang="en-US" dirty="0" smtClean="0"/>
                  <a:t>absorption, scatter, attenuation</a:t>
                </a:r>
                <a:endParaRPr lang="en-US" dirty="0"/>
              </a:p>
            </c:rich>
          </c:tx>
          <c:layout>
            <c:manualLayout>
              <c:xMode val="edge"/>
              <c:yMode val="edge"/>
              <c:x val="0.375046510730276"/>
              <c:y val="0.111834909621128"/>
            </c:manualLayout>
          </c:layout>
          <c:spPr>
            <a:noFill/>
            <a:ln w="19739">
              <a:noFill/>
            </a:ln>
          </c:spPr>
        </c:title>
        <c:numFmt formatCode="General" sourceLinked="1"/>
        <c:tickLblPos val="nextTo"/>
        <c:spPr>
          <a:ln w="2467">
            <a:solidFill>
              <a:srgbClr val="000000"/>
            </a:solidFill>
            <a:prstDash val="solid"/>
          </a:ln>
        </c:spPr>
        <c:txPr>
          <a:bodyPr rot="0" vert="horz"/>
          <a:lstStyle/>
          <a:p>
            <a:pPr>
              <a:defRPr sz="797" b="0" i="0" u="none" strike="noStrike" baseline="0">
                <a:solidFill>
                  <a:srgbClr val="000000"/>
                </a:solidFill>
                <a:latin typeface="Arial"/>
                <a:ea typeface="Arial"/>
                <a:cs typeface="Arial"/>
              </a:defRPr>
            </a:pPr>
            <a:endParaRPr lang="en-US"/>
          </a:p>
        </c:txPr>
        <c:crossAx val="506166008"/>
        <c:crosses val="autoZero"/>
        <c:crossBetween val="midCat"/>
      </c:valAx>
      <c:valAx>
        <c:axId val="506166008"/>
        <c:scaling>
          <c:orientation val="maxMin"/>
          <c:max val="70.0"/>
          <c:min val="0.0"/>
        </c:scaling>
        <c:axPos val="l"/>
        <c:title>
          <c:tx>
            <c:rich>
              <a:bodyPr/>
              <a:lstStyle/>
              <a:p>
                <a:pPr>
                  <a:defRPr sz="797" b="1" i="0" u="none" strike="noStrike" baseline="0">
                    <a:solidFill>
                      <a:srgbClr val="000000"/>
                    </a:solidFill>
                    <a:latin typeface="Arial"/>
                    <a:ea typeface="Arial"/>
                    <a:cs typeface="Arial"/>
                  </a:defRPr>
                </a:pPr>
                <a:r>
                  <a:rPr lang="en-US"/>
                  <a:t>Depth (m)</a:t>
                </a:r>
              </a:p>
            </c:rich>
          </c:tx>
          <c:layout>
            <c:manualLayout>
              <c:xMode val="edge"/>
              <c:yMode val="edge"/>
              <c:x val="0.0152091254752852"/>
              <c:y val="0.456204379562044"/>
            </c:manualLayout>
          </c:layout>
          <c:spPr>
            <a:noFill/>
            <a:ln w="19739">
              <a:noFill/>
            </a:ln>
          </c:spPr>
        </c:title>
        <c:numFmt formatCode="General" sourceLinked="1"/>
        <c:tickLblPos val="nextTo"/>
        <c:spPr>
          <a:ln w="2467">
            <a:solidFill>
              <a:srgbClr val="000000"/>
            </a:solidFill>
            <a:prstDash val="solid"/>
          </a:ln>
        </c:spPr>
        <c:txPr>
          <a:bodyPr rot="0" vert="horz"/>
          <a:lstStyle/>
          <a:p>
            <a:pPr>
              <a:defRPr sz="797" b="0" i="0" u="none" strike="noStrike" baseline="0">
                <a:solidFill>
                  <a:srgbClr val="000000"/>
                </a:solidFill>
                <a:latin typeface="Arial"/>
                <a:ea typeface="Arial"/>
                <a:cs typeface="Arial"/>
              </a:defRPr>
            </a:pPr>
            <a:endParaRPr lang="en-US"/>
          </a:p>
        </c:txPr>
        <c:crossAx val="445342104"/>
        <c:crosses val="autoZero"/>
        <c:crossBetween val="midCat"/>
        <c:majorUnit val="20.0"/>
      </c:valAx>
      <c:valAx>
        <c:axId val="506145096"/>
        <c:scaling>
          <c:orientation val="minMax"/>
        </c:scaling>
        <c:axPos val="b"/>
        <c:title>
          <c:tx>
            <c:rich>
              <a:bodyPr/>
              <a:lstStyle/>
              <a:p>
                <a:pPr>
                  <a:defRPr sz="777" b="1" i="0" u="none" strike="noStrike" baseline="0">
                    <a:solidFill>
                      <a:srgbClr val="000000"/>
                    </a:solidFill>
                    <a:latin typeface="Arial"/>
                    <a:ea typeface="Arial"/>
                    <a:cs typeface="Arial"/>
                  </a:defRPr>
                </a:pPr>
                <a:r>
                  <a:rPr lang="en-US" dirty="0" smtClean="0"/>
                  <a:t>backscatter</a:t>
                </a:r>
                <a:endParaRPr lang="en-US" dirty="0"/>
              </a:p>
            </c:rich>
          </c:tx>
          <c:layout>
            <c:manualLayout>
              <c:xMode val="edge"/>
              <c:yMode val="edge"/>
              <c:x val="0.498098859315589"/>
              <c:y val="0.923357664233577"/>
            </c:manualLayout>
          </c:layout>
          <c:spPr>
            <a:noFill/>
            <a:ln w="19739">
              <a:noFill/>
            </a:ln>
          </c:spPr>
        </c:title>
        <c:numFmt formatCode="General" sourceLinked="1"/>
        <c:majorTickMark val="cross"/>
        <c:tickLblPos val="nextTo"/>
        <c:spPr>
          <a:ln w="2467">
            <a:solidFill>
              <a:srgbClr val="DD0806"/>
            </a:solidFill>
            <a:prstDash val="solid"/>
          </a:ln>
        </c:spPr>
        <c:txPr>
          <a:bodyPr rot="0" vert="horz"/>
          <a:lstStyle/>
          <a:p>
            <a:pPr>
              <a:defRPr sz="797" b="0" i="0" u="none" strike="noStrike" baseline="0">
                <a:solidFill>
                  <a:srgbClr val="000000"/>
                </a:solidFill>
                <a:latin typeface="Arial"/>
                <a:ea typeface="Arial"/>
                <a:cs typeface="Arial"/>
              </a:defRPr>
            </a:pPr>
            <a:endParaRPr lang="en-US"/>
          </a:p>
        </c:txPr>
        <c:crossAx val="506203768"/>
        <c:crosses val="max"/>
        <c:crossBetween val="midCat"/>
      </c:valAx>
      <c:valAx>
        <c:axId val="506203768"/>
        <c:scaling>
          <c:orientation val="maxMin"/>
        </c:scaling>
        <c:delete val="1"/>
        <c:axPos val="r"/>
        <c:numFmt formatCode="General" sourceLinked="1"/>
        <c:majorTickMark val="cross"/>
        <c:tickLblPos val="nextTo"/>
        <c:crossAx val="506145096"/>
        <c:crosses val="max"/>
        <c:crossBetween val="midCat"/>
      </c:valAx>
      <c:spPr>
        <a:noFill/>
        <a:ln w="19739">
          <a:noFill/>
        </a:ln>
      </c:spPr>
    </c:plotArea>
    <c:legend>
      <c:legendPos val="r"/>
      <c:layout>
        <c:manualLayout>
          <c:xMode val="edge"/>
          <c:yMode val="edge"/>
          <c:x val="0.788973384030418"/>
          <c:y val="0.624087591240876"/>
          <c:w val="0.140684410646388"/>
          <c:h val="0.193430656934307"/>
        </c:manualLayout>
      </c:layout>
      <c:spPr>
        <a:solidFill>
          <a:srgbClr val="FFFFFF"/>
        </a:solidFill>
        <a:ln w="2467">
          <a:solidFill>
            <a:srgbClr val="000000"/>
          </a:solidFill>
          <a:prstDash val="solid"/>
        </a:ln>
      </c:spPr>
      <c:txPr>
        <a:bodyPr/>
        <a:lstStyle/>
        <a:p>
          <a:pPr>
            <a:defRPr sz="73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2467">
      <a:noFill/>
      <a:prstDash val="solid"/>
    </a:ln>
  </c:spPr>
  <c:txPr>
    <a:bodyPr/>
    <a:lstStyle/>
    <a:p>
      <a:pPr>
        <a:defRPr sz="797" b="0" i="0" u="none" strike="noStrike" baseline="0">
          <a:solidFill>
            <a:srgbClr val="000000"/>
          </a:solidFill>
          <a:latin typeface="Arial"/>
          <a:ea typeface="Arial"/>
          <a:cs typeface="Arial"/>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Sheet1!$G$4</c:f>
              <c:strCache>
                <c:ptCount val="1"/>
                <c:pt idx="0">
                  <c:v>180 ppm</c:v>
                </c:pt>
              </c:strCache>
            </c:strRef>
          </c:tx>
          <c:errBars>
            <c:errBarType val="both"/>
            <c:errValType val="cust"/>
            <c:plus>
              <c:numRef>
                <c:f>Sheet1!$G$11:$G$15</c:f>
                <c:numCache>
                  <c:formatCode>General</c:formatCode>
                  <c:ptCount val="5"/>
                  <c:pt idx="0">
                    <c:v>0.0202072594216369</c:v>
                  </c:pt>
                  <c:pt idx="1">
                    <c:v>0.00282842712474619</c:v>
                  </c:pt>
                  <c:pt idx="2">
                    <c:v>0.0162634559672906</c:v>
                  </c:pt>
                  <c:pt idx="3">
                    <c:v>0.021920310216783</c:v>
                  </c:pt>
                  <c:pt idx="4">
                    <c:v>0.00565685424949238</c:v>
                  </c:pt>
                </c:numCache>
              </c:numRef>
            </c:plus>
            <c:minus>
              <c:numRef>
                <c:f>Sheet1!$G$11:$G$15</c:f>
                <c:numCache>
                  <c:formatCode>General</c:formatCode>
                  <c:ptCount val="5"/>
                  <c:pt idx="0">
                    <c:v>0.0202072594216369</c:v>
                  </c:pt>
                  <c:pt idx="1">
                    <c:v>0.00282842712474619</c:v>
                  </c:pt>
                  <c:pt idx="2">
                    <c:v>0.0162634559672906</c:v>
                  </c:pt>
                  <c:pt idx="3">
                    <c:v>0.021920310216783</c:v>
                  </c:pt>
                  <c:pt idx="4">
                    <c:v>0.00565685424949238</c:v>
                  </c:pt>
                </c:numCache>
              </c:numRef>
            </c:minus>
            <c:spPr>
              <a:ln>
                <a:solidFill>
                  <a:schemeClr val="bg1"/>
                </a:solidFill>
              </a:ln>
            </c:spPr>
          </c:errBars>
          <c:cat>
            <c:numRef>
              <c:f>Sheet1!$F$5:$F$9</c:f>
              <c:numCache>
                <c:formatCode>General</c:formatCode>
                <c:ptCount val="5"/>
                <c:pt idx="0">
                  <c:v>0.0</c:v>
                </c:pt>
                <c:pt idx="1">
                  <c:v>2.0</c:v>
                </c:pt>
                <c:pt idx="2">
                  <c:v>4.0</c:v>
                </c:pt>
                <c:pt idx="3">
                  <c:v>7.0</c:v>
                </c:pt>
                <c:pt idx="4">
                  <c:v>12.0</c:v>
                </c:pt>
              </c:numCache>
            </c:numRef>
          </c:cat>
          <c:val>
            <c:numRef>
              <c:f>Sheet1!$G$5:$G$9</c:f>
              <c:numCache>
                <c:formatCode>General</c:formatCode>
                <c:ptCount val="5"/>
                <c:pt idx="0">
                  <c:v>0.590666666666667</c:v>
                </c:pt>
                <c:pt idx="1">
                  <c:v>0.569</c:v>
                </c:pt>
                <c:pt idx="2">
                  <c:v>0.5845</c:v>
                </c:pt>
                <c:pt idx="3">
                  <c:v>0.6055</c:v>
                </c:pt>
                <c:pt idx="4">
                  <c:v>0.666</c:v>
                </c:pt>
              </c:numCache>
            </c:numRef>
          </c:val>
        </c:ser>
        <c:ser>
          <c:idx val="1"/>
          <c:order val="1"/>
          <c:tx>
            <c:strRef>
              <c:f>Sheet1!$H$4</c:f>
              <c:strCache>
                <c:ptCount val="1"/>
                <c:pt idx="0">
                  <c:v>385 ppm</c:v>
                </c:pt>
              </c:strCache>
            </c:strRef>
          </c:tx>
          <c:errBars>
            <c:errBarType val="both"/>
            <c:errValType val="cust"/>
            <c:plus>
              <c:numRef>
                <c:f>Sheet1!$H$11:$H$15</c:f>
                <c:numCache>
                  <c:formatCode>General</c:formatCode>
                  <c:ptCount val="5"/>
                  <c:pt idx="0">
                    <c:v>0.0202072594216369</c:v>
                  </c:pt>
                  <c:pt idx="1">
                    <c:v>0.0140118997046558</c:v>
                  </c:pt>
                  <c:pt idx="2">
                    <c:v>0.0185202591774521</c:v>
                  </c:pt>
                  <c:pt idx="3">
                    <c:v>0.0269505720409295</c:v>
                  </c:pt>
                  <c:pt idx="4">
                    <c:v>0.01552417469626</c:v>
                  </c:pt>
                </c:numCache>
              </c:numRef>
            </c:plus>
            <c:minus>
              <c:numRef>
                <c:f>Sheet1!$H$11:$H$15</c:f>
                <c:numCache>
                  <c:formatCode>General</c:formatCode>
                  <c:ptCount val="5"/>
                  <c:pt idx="0">
                    <c:v>0.0202072594216369</c:v>
                  </c:pt>
                  <c:pt idx="1">
                    <c:v>0.0140118997046558</c:v>
                  </c:pt>
                  <c:pt idx="2">
                    <c:v>0.0185202591774521</c:v>
                  </c:pt>
                  <c:pt idx="3">
                    <c:v>0.0269505720409295</c:v>
                  </c:pt>
                  <c:pt idx="4">
                    <c:v>0.01552417469626</c:v>
                  </c:pt>
                </c:numCache>
              </c:numRef>
            </c:minus>
            <c:spPr>
              <a:ln>
                <a:solidFill>
                  <a:schemeClr val="bg1"/>
                </a:solidFill>
              </a:ln>
            </c:spPr>
          </c:errBars>
          <c:cat>
            <c:numRef>
              <c:f>Sheet1!$F$5:$F$9</c:f>
              <c:numCache>
                <c:formatCode>General</c:formatCode>
                <c:ptCount val="5"/>
                <c:pt idx="0">
                  <c:v>0.0</c:v>
                </c:pt>
                <c:pt idx="1">
                  <c:v>2.0</c:v>
                </c:pt>
                <c:pt idx="2">
                  <c:v>4.0</c:v>
                </c:pt>
                <c:pt idx="3">
                  <c:v>7.0</c:v>
                </c:pt>
                <c:pt idx="4">
                  <c:v>12.0</c:v>
                </c:pt>
              </c:numCache>
            </c:numRef>
          </c:cat>
          <c:val>
            <c:numRef>
              <c:f>Sheet1!$H$5:$H$9</c:f>
              <c:numCache>
                <c:formatCode>General</c:formatCode>
                <c:ptCount val="5"/>
                <c:pt idx="0">
                  <c:v>0.590666666666667</c:v>
                </c:pt>
                <c:pt idx="1">
                  <c:v>0.531666666666667</c:v>
                </c:pt>
                <c:pt idx="2">
                  <c:v>0.566</c:v>
                </c:pt>
                <c:pt idx="3">
                  <c:v>0.566333333333333</c:v>
                </c:pt>
                <c:pt idx="4">
                  <c:v>0.65</c:v>
                </c:pt>
              </c:numCache>
            </c:numRef>
          </c:val>
        </c:ser>
        <c:ser>
          <c:idx val="2"/>
          <c:order val="2"/>
          <c:tx>
            <c:strRef>
              <c:f>Sheet1!$I$4</c:f>
              <c:strCache>
                <c:ptCount val="1"/>
                <c:pt idx="0">
                  <c:v>750 ppm</c:v>
                </c:pt>
              </c:strCache>
            </c:strRef>
          </c:tx>
          <c:errBars>
            <c:errBarType val="both"/>
            <c:errValType val="cust"/>
            <c:plus>
              <c:numRef>
                <c:f>Sheet1!$I$11:$I$15</c:f>
                <c:numCache>
                  <c:formatCode>General</c:formatCode>
                  <c:ptCount val="5"/>
                  <c:pt idx="0">
                    <c:v>0.0202072594216369</c:v>
                  </c:pt>
                  <c:pt idx="1">
                    <c:v>0.00353553390593274</c:v>
                  </c:pt>
                  <c:pt idx="2">
                    <c:v>0.045254833995939</c:v>
                  </c:pt>
                  <c:pt idx="3">
                    <c:v>0.0247487373415291</c:v>
                  </c:pt>
                  <c:pt idx="4">
                    <c:v>0.045254833995939</c:v>
                  </c:pt>
                </c:numCache>
              </c:numRef>
            </c:plus>
            <c:minus>
              <c:numRef>
                <c:f>Sheet1!$I$11:$I$15</c:f>
                <c:numCache>
                  <c:formatCode>General</c:formatCode>
                  <c:ptCount val="5"/>
                  <c:pt idx="0">
                    <c:v>0.0202072594216369</c:v>
                  </c:pt>
                  <c:pt idx="1">
                    <c:v>0.00353553390593274</c:v>
                  </c:pt>
                  <c:pt idx="2">
                    <c:v>0.045254833995939</c:v>
                  </c:pt>
                  <c:pt idx="3">
                    <c:v>0.0247487373415291</c:v>
                  </c:pt>
                  <c:pt idx="4">
                    <c:v>0.045254833995939</c:v>
                  </c:pt>
                </c:numCache>
              </c:numRef>
            </c:minus>
            <c:spPr>
              <a:ln>
                <a:solidFill>
                  <a:schemeClr val="bg1"/>
                </a:solidFill>
              </a:ln>
            </c:spPr>
          </c:errBars>
          <c:cat>
            <c:numRef>
              <c:f>Sheet1!$F$5:$F$9</c:f>
              <c:numCache>
                <c:formatCode>General</c:formatCode>
                <c:ptCount val="5"/>
                <c:pt idx="0">
                  <c:v>0.0</c:v>
                </c:pt>
                <c:pt idx="1">
                  <c:v>2.0</c:v>
                </c:pt>
                <c:pt idx="2">
                  <c:v>4.0</c:v>
                </c:pt>
                <c:pt idx="3">
                  <c:v>7.0</c:v>
                </c:pt>
                <c:pt idx="4">
                  <c:v>12.0</c:v>
                </c:pt>
              </c:numCache>
            </c:numRef>
          </c:cat>
          <c:val>
            <c:numRef>
              <c:f>Sheet1!$I$5:$I$9</c:f>
              <c:numCache>
                <c:formatCode>General</c:formatCode>
                <c:ptCount val="5"/>
                <c:pt idx="0">
                  <c:v>0.590666666666667</c:v>
                </c:pt>
                <c:pt idx="1">
                  <c:v>0.4875</c:v>
                </c:pt>
                <c:pt idx="2">
                  <c:v>0.436</c:v>
                </c:pt>
                <c:pt idx="3">
                  <c:v>0.4225</c:v>
                </c:pt>
                <c:pt idx="4">
                  <c:v>0.481</c:v>
                </c:pt>
              </c:numCache>
            </c:numRef>
          </c:val>
        </c:ser>
        <c:axId val="760772312"/>
        <c:axId val="856439416"/>
      </c:barChart>
      <c:catAx>
        <c:axId val="760772312"/>
        <c:scaling>
          <c:orientation val="minMax"/>
        </c:scaling>
        <c:axPos val="b"/>
        <c:numFmt formatCode="General" sourceLinked="1"/>
        <c:tickLblPos val="nextTo"/>
        <c:spPr>
          <a:ln>
            <a:solidFill>
              <a:schemeClr val="bg1"/>
            </a:solidFill>
          </a:ln>
        </c:spPr>
        <c:crossAx val="856439416"/>
        <c:crosses val="autoZero"/>
        <c:auto val="1"/>
        <c:lblAlgn val="ctr"/>
        <c:lblOffset val="100"/>
      </c:catAx>
      <c:valAx>
        <c:axId val="856439416"/>
        <c:scaling>
          <c:orientation val="minMax"/>
        </c:scaling>
        <c:axPos val="l"/>
        <c:numFmt formatCode="General" sourceLinked="1"/>
        <c:tickLblPos val="nextTo"/>
        <c:spPr>
          <a:ln>
            <a:solidFill>
              <a:schemeClr val="bg1"/>
            </a:solidFill>
          </a:ln>
        </c:spPr>
        <c:crossAx val="760772312"/>
        <c:crosses val="autoZero"/>
        <c:crossBetween val="between"/>
      </c:valAx>
      <c:spPr>
        <a:noFill/>
      </c:spPr>
    </c:plotArea>
    <c:plotVisOnly val="1"/>
    <c:dispBlanksAs val="gap"/>
  </c:chart>
  <c:spPr>
    <a:noFill/>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'Krill grazing rates (2)'!$AC$3</c:f>
              <c:strCache>
                <c:ptCount val="1"/>
                <c:pt idx="0">
                  <c:v>385 ppm</c:v>
                </c:pt>
              </c:strCache>
            </c:strRef>
          </c:tx>
          <c:spPr>
            <a:solidFill>
              <a:schemeClr val="accent2"/>
            </a:solidFill>
          </c:spPr>
          <c:errBars>
            <c:errBarType val="plus"/>
            <c:errValType val="cust"/>
            <c:plus>
              <c:numRef>
                <c:f>'Krill grazing rates (2)'!$AC$8:$AC$10</c:f>
                <c:numCache>
                  <c:formatCode>General</c:formatCode>
                  <c:ptCount val="3"/>
                  <c:pt idx="0">
                    <c:v>22.17224855057776</c:v>
                  </c:pt>
                  <c:pt idx="1">
                    <c:v>38.83268101577328</c:v>
                  </c:pt>
                  <c:pt idx="2">
                    <c:v>26.4829820034188</c:v>
                  </c:pt>
                </c:numCache>
              </c:numRef>
            </c:plus>
            <c:minus>
              <c:numRef>
                <c:f>'Krill grazing rates (2)'!$AC$8:$AC$10</c:f>
                <c:numCache>
                  <c:formatCode>General</c:formatCode>
                  <c:ptCount val="3"/>
                  <c:pt idx="0">
                    <c:v>22.17224855057776</c:v>
                  </c:pt>
                  <c:pt idx="1">
                    <c:v>38.83268101577328</c:v>
                  </c:pt>
                  <c:pt idx="2">
                    <c:v>26.4829820034188</c:v>
                  </c:pt>
                </c:numCache>
              </c:numRef>
            </c:minus>
            <c:spPr>
              <a:ln>
                <a:solidFill>
                  <a:schemeClr val="bg1"/>
                </a:solidFill>
              </a:ln>
            </c:spPr>
          </c:errBars>
          <c:cat>
            <c:strRef>
              <c:f>'Krill grazing rates (2)'!$AB$4:$AB$6</c:f>
              <c:strCache>
                <c:ptCount val="3"/>
                <c:pt idx="0">
                  <c:v>All krill</c:v>
                </c:pt>
                <c:pt idx="1">
                  <c:v>Non-pregnant</c:v>
                </c:pt>
                <c:pt idx="2">
                  <c:v>Pregnant</c:v>
                </c:pt>
              </c:strCache>
            </c:strRef>
          </c:cat>
          <c:val>
            <c:numRef>
              <c:f>'Krill grazing rates (2)'!$AC$4:$AC$6</c:f>
              <c:numCache>
                <c:formatCode>General</c:formatCode>
                <c:ptCount val="3"/>
                <c:pt idx="0">
                  <c:v>20.13807608139928</c:v>
                </c:pt>
                <c:pt idx="1">
                  <c:v>21.34498854352682</c:v>
                </c:pt>
                <c:pt idx="2">
                  <c:v>18.93116361927173</c:v>
                </c:pt>
              </c:numCache>
            </c:numRef>
          </c:val>
        </c:ser>
        <c:ser>
          <c:idx val="1"/>
          <c:order val="1"/>
          <c:tx>
            <c:strRef>
              <c:f>'Krill grazing rates (2)'!$AD$3</c:f>
              <c:strCache>
                <c:ptCount val="1"/>
                <c:pt idx="0">
                  <c:v>750 ppm</c:v>
                </c:pt>
              </c:strCache>
            </c:strRef>
          </c:tx>
          <c:spPr>
            <a:solidFill>
              <a:schemeClr val="accent3"/>
            </a:solidFill>
          </c:spPr>
          <c:errBars>
            <c:errBarType val="plus"/>
            <c:errValType val="cust"/>
            <c:plus>
              <c:numRef>
                <c:f>'Krill grazing rates (2)'!$AD$8:$AD$10</c:f>
                <c:numCache>
                  <c:formatCode>General</c:formatCode>
                  <c:ptCount val="3"/>
                  <c:pt idx="0">
                    <c:v>26.28054666079501</c:v>
                  </c:pt>
                  <c:pt idx="1">
                    <c:v>22.538926350654</c:v>
                  </c:pt>
                  <c:pt idx="2">
                    <c:v>42.29391353200836</c:v>
                  </c:pt>
                </c:numCache>
              </c:numRef>
            </c:plus>
            <c:minus>
              <c:numRef>
                <c:f>'Krill grazing rates (2)'!$AD$8:$AD$10</c:f>
                <c:numCache>
                  <c:formatCode>General</c:formatCode>
                  <c:ptCount val="3"/>
                  <c:pt idx="0">
                    <c:v>26.28054666079501</c:v>
                  </c:pt>
                  <c:pt idx="1">
                    <c:v>22.538926350654</c:v>
                  </c:pt>
                  <c:pt idx="2">
                    <c:v>42.29391353200836</c:v>
                  </c:pt>
                </c:numCache>
              </c:numRef>
            </c:minus>
            <c:spPr>
              <a:ln>
                <a:solidFill>
                  <a:schemeClr val="bg1"/>
                </a:solidFill>
              </a:ln>
            </c:spPr>
          </c:errBars>
          <c:cat>
            <c:strRef>
              <c:f>'Krill grazing rates (2)'!$AB$4:$AB$6</c:f>
              <c:strCache>
                <c:ptCount val="3"/>
                <c:pt idx="0">
                  <c:v>All krill</c:v>
                </c:pt>
                <c:pt idx="1">
                  <c:v>Non-pregnant</c:v>
                </c:pt>
                <c:pt idx="2">
                  <c:v>Pregnant</c:v>
                </c:pt>
              </c:strCache>
            </c:strRef>
          </c:cat>
          <c:val>
            <c:numRef>
              <c:f>'Krill grazing rates (2)'!$AD$4:$AD$6</c:f>
              <c:numCache>
                <c:formatCode>General</c:formatCode>
                <c:ptCount val="3"/>
                <c:pt idx="0">
                  <c:v>60.11378958035255</c:v>
                </c:pt>
                <c:pt idx="1">
                  <c:v>40.28086745096918</c:v>
                </c:pt>
                <c:pt idx="2">
                  <c:v>79.94671170973606</c:v>
                </c:pt>
              </c:numCache>
            </c:numRef>
          </c:val>
        </c:ser>
        <c:axId val="761162648"/>
        <c:axId val="659384216"/>
      </c:barChart>
      <c:catAx>
        <c:axId val="761162648"/>
        <c:scaling>
          <c:orientation val="minMax"/>
        </c:scaling>
        <c:axPos val="b"/>
        <c:tickLblPos val="nextTo"/>
        <c:spPr>
          <a:ln>
            <a:solidFill>
              <a:schemeClr val="bg1"/>
            </a:solidFill>
          </a:ln>
        </c:spPr>
        <c:crossAx val="659384216"/>
        <c:crosses val="autoZero"/>
        <c:auto val="1"/>
        <c:lblAlgn val="ctr"/>
        <c:lblOffset val="100"/>
      </c:catAx>
      <c:valAx>
        <c:axId val="659384216"/>
        <c:scaling>
          <c:orientation val="minMax"/>
          <c:min val="0.0"/>
        </c:scaling>
        <c:axPos val="l"/>
        <c:numFmt formatCode="General" sourceLinked="1"/>
        <c:tickLblPos val="nextTo"/>
        <c:spPr>
          <a:ln>
            <a:solidFill>
              <a:schemeClr val="bg1"/>
            </a:solidFill>
          </a:ln>
        </c:spPr>
        <c:crossAx val="761162648"/>
        <c:crosses val="autoZero"/>
        <c:crossBetween val="between"/>
      </c:valAx>
      <c:spPr>
        <a:noFill/>
      </c:spPr>
    </c:plotArea>
    <c:plotVisOnly val="1"/>
    <c:dispBlanksAs val="gap"/>
  </c:chart>
  <c:spPr>
    <a:noFill/>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'Krill NH4 exc'!$T$39</c:f>
              <c:strCache>
                <c:ptCount val="1"/>
                <c:pt idx="0">
                  <c:v>385 ppm</c:v>
                </c:pt>
              </c:strCache>
            </c:strRef>
          </c:tx>
          <c:spPr>
            <a:solidFill>
              <a:schemeClr val="accent2"/>
            </a:solidFill>
          </c:spPr>
          <c:errBars>
            <c:errBarType val="plus"/>
            <c:errValType val="cust"/>
            <c:plus>
              <c:numRef>
                <c:f>'Krill NH4 exc'!$T$44:$T$46</c:f>
                <c:numCache>
                  <c:formatCode>General</c:formatCode>
                  <c:ptCount val="3"/>
                  <c:pt idx="0">
                    <c:v>4.342673433774973</c:v>
                  </c:pt>
                  <c:pt idx="1">
                    <c:v>5.753512514674073</c:v>
                  </c:pt>
                  <c:pt idx="2">
                    <c:v>2.06352490642705</c:v>
                  </c:pt>
                </c:numCache>
              </c:numRef>
            </c:plus>
            <c:minus>
              <c:numRef>
                <c:f>'Krill NH4 exc'!$T$44:$T$46</c:f>
                <c:numCache>
                  <c:formatCode>General</c:formatCode>
                  <c:ptCount val="3"/>
                  <c:pt idx="0">
                    <c:v>4.342673433774973</c:v>
                  </c:pt>
                  <c:pt idx="1">
                    <c:v>5.753512514674073</c:v>
                  </c:pt>
                  <c:pt idx="2">
                    <c:v>2.06352490642705</c:v>
                  </c:pt>
                </c:numCache>
              </c:numRef>
            </c:minus>
            <c:spPr>
              <a:solidFill>
                <a:schemeClr val="accent5">
                  <a:lumMod val="60000"/>
                  <a:lumOff val="40000"/>
                </a:schemeClr>
              </a:solidFill>
              <a:ln>
                <a:solidFill>
                  <a:schemeClr val="bg1"/>
                </a:solidFill>
              </a:ln>
            </c:spPr>
          </c:errBars>
          <c:cat>
            <c:strRef>
              <c:f>'Krill NH4 exc'!$S$40:$S$42</c:f>
              <c:strCache>
                <c:ptCount val="3"/>
                <c:pt idx="0">
                  <c:v>All Krill</c:v>
                </c:pt>
                <c:pt idx="1">
                  <c:v>Non-pregnant</c:v>
                </c:pt>
                <c:pt idx="2">
                  <c:v>Pregnant</c:v>
                </c:pt>
              </c:strCache>
            </c:strRef>
          </c:cat>
          <c:val>
            <c:numRef>
              <c:f>'Krill NH4 exc'!$T$40:$T$42</c:f>
              <c:numCache>
                <c:formatCode>0.00</c:formatCode>
                <c:ptCount val="3"/>
                <c:pt idx="0">
                  <c:v>12.60235446313066</c:v>
                </c:pt>
                <c:pt idx="1">
                  <c:v>11.17809508408797</c:v>
                </c:pt>
                <c:pt idx="2">
                  <c:v>14.02661384217335</c:v>
                </c:pt>
              </c:numCache>
            </c:numRef>
          </c:val>
        </c:ser>
        <c:ser>
          <c:idx val="1"/>
          <c:order val="1"/>
          <c:tx>
            <c:strRef>
              <c:f>'Krill NH4 exc'!$U$39</c:f>
              <c:strCache>
                <c:ptCount val="1"/>
                <c:pt idx="0">
                  <c:v>750 ppm</c:v>
                </c:pt>
              </c:strCache>
            </c:strRef>
          </c:tx>
          <c:spPr>
            <a:solidFill>
              <a:schemeClr val="accent3"/>
            </a:solidFill>
          </c:spPr>
          <c:errBars>
            <c:errBarType val="plus"/>
            <c:errValType val="cust"/>
            <c:plus>
              <c:numRef>
                <c:f>'Krill NH4 exc'!$U$44:$U$46</c:f>
                <c:numCache>
                  <c:formatCode>General</c:formatCode>
                  <c:ptCount val="3"/>
                  <c:pt idx="0">
                    <c:v>4.060596915610795</c:v>
                  </c:pt>
                  <c:pt idx="1">
                    <c:v>5.048736448720286</c:v>
                  </c:pt>
                  <c:pt idx="2">
                    <c:v>2.820435255138393</c:v>
                  </c:pt>
                </c:numCache>
              </c:numRef>
            </c:plus>
            <c:minus>
              <c:numRef>
                <c:f>'Krill NH4 exc'!$U$44:$U$46</c:f>
                <c:numCache>
                  <c:formatCode>General</c:formatCode>
                  <c:ptCount val="3"/>
                  <c:pt idx="0">
                    <c:v>4.060596915610795</c:v>
                  </c:pt>
                  <c:pt idx="1">
                    <c:v>5.048736448720286</c:v>
                  </c:pt>
                  <c:pt idx="2">
                    <c:v>2.820435255138393</c:v>
                  </c:pt>
                </c:numCache>
              </c:numRef>
            </c:minus>
            <c:spPr>
              <a:solidFill>
                <a:schemeClr val="tx1">
                  <a:lumMod val="85000"/>
                  <a:lumOff val="15000"/>
                </a:schemeClr>
              </a:solidFill>
              <a:ln>
                <a:solidFill>
                  <a:schemeClr val="bg1"/>
                </a:solidFill>
              </a:ln>
            </c:spPr>
          </c:errBars>
          <c:cat>
            <c:strRef>
              <c:f>'Krill NH4 exc'!$S$40:$S$42</c:f>
              <c:strCache>
                <c:ptCount val="3"/>
                <c:pt idx="0">
                  <c:v>All Krill</c:v>
                </c:pt>
                <c:pt idx="1">
                  <c:v>Non-pregnant</c:v>
                </c:pt>
                <c:pt idx="2">
                  <c:v>Pregnant</c:v>
                </c:pt>
              </c:strCache>
            </c:strRef>
          </c:cat>
          <c:val>
            <c:numRef>
              <c:f>'Krill NH4 exc'!$U$40:$U$42</c:f>
              <c:numCache>
                <c:formatCode>0.00</c:formatCode>
                <c:ptCount val="3"/>
                <c:pt idx="0">
                  <c:v>15.86546410090556</c:v>
                </c:pt>
                <c:pt idx="1">
                  <c:v>17.07449870633894</c:v>
                </c:pt>
                <c:pt idx="2">
                  <c:v>14.6564294954722</c:v>
                </c:pt>
              </c:numCache>
            </c:numRef>
          </c:val>
        </c:ser>
        <c:axId val="591871064"/>
        <c:axId val="591979624"/>
      </c:barChart>
      <c:catAx>
        <c:axId val="591871064"/>
        <c:scaling>
          <c:orientation val="minMax"/>
        </c:scaling>
        <c:axPos val="b"/>
        <c:numFmt formatCode="General" sourceLinked="1"/>
        <c:tickLblPos val="nextTo"/>
        <c:spPr>
          <a:ln w="3175">
            <a:solidFill>
              <a:schemeClr val="bg1"/>
            </a:solidFill>
            <a:prstDash val="solid"/>
          </a:ln>
        </c:spPr>
        <c:txPr>
          <a:bodyPr/>
          <a:lstStyle/>
          <a:p>
            <a:pPr>
              <a:defRPr sz="1400">
                <a:solidFill>
                  <a:schemeClr val="tx1"/>
                </a:solidFill>
                <a:latin typeface="Arial"/>
                <a:cs typeface="Arial"/>
              </a:defRPr>
            </a:pPr>
            <a:endParaRPr lang="en-US"/>
          </a:p>
        </c:txPr>
        <c:crossAx val="591979624"/>
        <c:crosses val="autoZero"/>
        <c:auto val="1"/>
        <c:lblAlgn val="ctr"/>
        <c:lblOffset val="100"/>
      </c:catAx>
      <c:valAx>
        <c:axId val="591979624"/>
        <c:scaling>
          <c:orientation val="minMax"/>
        </c:scaling>
        <c:axPos val="l"/>
        <c:numFmt formatCode="0" sourceLinked="0"/>
        <c:tickLblPos val="nextTo"/>
        <c:spPr>
          <a:ln w="3175">
            <a:solidFill>
              <a:schemeClr val="bg1"/>
            </a:solidFill>
            <a:prstDash val="solid"/>
          </a:ln>
        </c:spPr>
        <c:txPr>
          <a:bodyPr/>
          <a:lstStyle/>
          <a:p>
            <a:pPr>
              <a:defRPr sz="1400">
                <a:latin typeface="Arial"/>
                <a:cs typeface="Arial"/>
              </a:defRPr>
            </a:pPr>
            <a:endParaRPr lang="en-US"/>
          </a:p>
        </c:txPr>
        <c:crossAx val="591871064"/>
        <c:crosses val="autoZero"/>
        <c:crossBetween val="between"/>
      </c:valAx>
      <c:spPr>
        <a:noFill/>
        <a:ln w="25400">
          <a:noFill/>
        </a:ln>
      </c:spPr>
    </c:plotArea>
    <c:plotVisOnly val="1"/>
    <c:dispBlanksAs val="gap"/>
  </c:chart>
  <c:spPr>
    <a:noFill/>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'Krill PO4 exc'!$T$39</c:f>
              <c:strCache>
                <c:ptCount val="1"/>
                <c:pt idx="0">
                  <c:v>385 ppm</c:v>
                </c:pt>
              </c:strCache>
            </c:strRef>
          </c:tx>
          <c:spPr>
            <a:solidFill>
              <a:schemeClr val="accent2"/>
            </a:solidFill>
          </c:spPr>
          <c:errBars>
            <c:errBarType val="plus"/>
            <c:errValType val="cust"/>
            <c:plus>
              <c:numRef>
                <c:f>'Krill PO4 exc'!$T$44:$T$46</c:f>
                <c:numCache>
                  <c:formatCode>General</c:formatCode>
                  <c:ptCount val="3"/>
                  <c:pt idx="0">
                    <c:v>1.018231030867274</c:v>
                  </c:pt>
                  <c:pt idx="1">
                    <c:v>1.280106162660543</c:v>
                  </c:pt>
                  <c:pt idx="2">
                    <c:v>0.517353667137663</c:v>
                  </c:pt>
                </c:numCache>
              </c:numRef>
            </c:plus>
            <c:minus>
              <c:numRef>
                <c:f>'Krill PO4 exc'!$T$44:$T$46</c:f>
                <c:numCache>
                  <c:formatCode>General</c:formatCode>
                  <c:ptCount val="3"/>
                  <c:pt idx="0">
                    <c:v>1.018231030867274</c:v>
                  </c:pt>
                  <c:pt idx="1">
                    <c:v>1.280106162660543</c:v>
                  </c:pt>
                  <c:pt idx="2">
                    <c:v>0.517353667137663</c:v>
                  </c:pt>
                </c:numCache>
              </c:numRef>
            </c:minus>
            <c:spPr>
              <a:solidFill>
                <a:schemeClr val="accent5">
                  <a:lumMod val="60000"/>
                  <a:lumOff val="40000"/>
                </a:schemeClr>
              </a:solidFill>
              <a:ln>
                <a:solidFill>
                  <a:schemeClr val="bg1"/>
                </a:solidFill>
              </a:ln>
            </c:spPr>
          </c:errBars>
          <c:cat>
            <c:strRef>
              <c:f>'Krill PO4 exc'!$S$40:$S$42</c:f>
              <c:strCache>
                <c:ptCount val="3"/>
                <c:pt idx="0">
                  <c:v>All Krill</c:v>
                </c:pt>
                <c:pt idx="1">
                  <c:v>Non-pregnant</c:v>
                </c:pt>
                <c:pt idx="2">
                  <c:v>Pregnant</c:v>
                </c:pt>
              </c:strCache>
            </c:strRef>
          </c:cat>
          <c:val>
            <c:numRef>
              <c:f>'Krill PO4 exc'!$T$40:$T$42</c:f>
              <c:numCache>
                <c:formatCode>0.00</c:formatCode>
                <c:ptCount val="3"/>
                <c:pt idx="0">
                  <c:v>2.472723471454683</c:v>
                </c:pt>
                <c:pt idx="1">
                  <c:v>2.059704891768475</c:v>
                </c:pt>
                <c:pt idx="2">
                  <c:v>2.885742051140895</c:v>
                </c:pt>
              </c:numCache>
            </c:numRef>
          </c:val>
        </c:ser>
        <c:ser>
          <c:idx val="1"/>
          <c:order val="1"/>
          <c:tx>
            <c:strRef>
              <c:f>'Krill PO4 exc'!$U$39</c:f>
              <c:strCache>
                <c:ptCount val="1"/>
                <c:pt idx="0">
                  <c:v>750 ppm</c:v>
                </c:pt>
              </c:strCache>
            </c:strRef>
          </c:tx>
          <c:spPr>
            <a:solidFill>
              <a:schemeClr val="accent3"/>
            </a:solidFill>
          </c:spPr>
          <c:errBars>
            <c:errBarType val="plus"/>
            <c:errValType val="cust"/>
            <c:plus>
              <c:numRef>
                <c:f>'Krill PO4 exc'!$U$44:$U$46</c:f>
                <c:numCache>
                  <c:formatCode>General</c:formatCode>
                  <c:ptCount val="3"/>
                  <c:pt idx="0">
                    <c:v>1.546366100115257</c:v>
                  </c:pt>
                  <c:pt idx="1">
                    <c:v>2.194844924023933</c:v>
                  </c:pt>
                  <c:pt idx="2">
                    <c:v>0.6963175744285</c:v>
                  </c:pt>
                </c:numCache>
              </c:numRef>
            </c:plus>
            <c:minus>
              <c:numRef>
                <c:f>'Krill PO4 exc'!$U$44:$U$46</c:f>
                <c:numCache>
                  <c:formatCode>General</c:formatCode>
                  <c:ptCount val="3"/>
                  <c:pt idx="0">
                    <c:v>1.546366100115257</c:v>
                  </c:pt>
                  <c:pt idx="1">
                    <c:v>2.194844924023933</c:v>
                  </c:pt>
                  <c:pt idx="2">
                    <c:v>0.6963175744285</c:v>
                  </c:pt>
                </c:numCache>
              </c:numRef>
            </c:minus>
            <c:spPr>
              <a:solidFill>
                <a:schemeClr val="tx1">
                  <a:lumMod val="85000"/>
                  <a:lumOff val="15000"/>
                </a:schemeClr>
              </a:solidFill>
              <a:ln>
                <a:solidFill>
                  <a:schemeClr val="bg1"/>
                </a:solidFill>
              </a:ln>
            </c:spPr>
          </c:errBars>
          <c:cat>
            <c:strRef>
              <c:f>'Krill PO4 exc'!$S$40:$S$42</c:f>
              <c:strCache>
                <c:ptCount val="3"/>
                <c:pt idx="0">
                  <c:v>All Krill</c:v>
                </c:pt>
                <c:pt idx="1">
                  <c:v>Non-pregnant</c:v>
                </c:pt>
                <c:pt idx="2">
                  <c:v>Pregnant</c:v>
                </c:pt>
              </c:strCache>
            </c:strRef>
          </c:cat>
          <c:val>
            <c:numRef>
              <c:f>'Krill PO4 exc'!$U$40:$U$42</c:f>
              <c:numCache>
                <c:formatCode>0.00</c:formatCode>
                <c:ptCount val="3"/>
                <c:pt idx="0">
                  <c:v>3.045568033764563</c:v>
                </c:pt>
                <c:pt idx="1">
                  <c:v>2.868812999781197</c:v>
                </c:pt>
                <c:pt idx="2">
                  <c:v>3.222323067747923</c:v>
                </c:pt>
              </c:numCache>
            </c:numRef>
          </c:val>
        </c:ser>
        <c:axId val="743194712"/>
        <c:axId val="481899416"/>
      </c:barChart>
      <c:catAx>
        <c:axId val="743194712"/>
        <c:scaling>
          <c:orientation val="minMax"/>
        </c:scaling>
        <c:axPos val="b"/>
        <c:numFmt formatCode="General" sourceLinked="1"/>
        <c:tickLblPos val="nextTo"/>
        <c:spPr>
          <a:ln w="3175">
            <a:solidFill>
              <a:schemeClr val="bg1"/>
            </a:solidFill>
            <a:prstDash val="solid"/>
          </a:ln>
        </c:spPr>
        <c:txPr>
          <a:bodyPr/>
          <a:lstStyle/>
          <a:p>
            <a:pPr>
              <a:defRPr>
                <a:solidFill>
                  <a:schemeClr val="tx1"/>
                </a:solidFill>
              </a:defRPr>
            </a:pPr>
            <a:endParaRPr lang="en-US"/>
          </a:p>
        </c:txPr>
        <c:crossAx val="481899416"/>
        <c:crosses val="autoZero"/>
        <c:auto val="1"/>
        <c:lblAlgn val="ctr"/>
        <c:lblOffset val="100"/>
      </c:catAx>
      <c:valAx>
        <c:axId val="481899416"/>
        <c:scaling>
          <c:orientation val="minMax"/>
        </c:scaling>
        <c:axPos val="l"/>
        <c:numFmt formatCode="0.0" sourceLinked="0"/>
        <c:tickLblPos val="nextTo"/>
        <c:spPr>
          <a:ln w="3175">
            <a:solidFill>
              <a:schemeClr val="bg1"/>
            </a:solidFill>
            <a:prstDash val="solid"/>
          </a:ln>
        </c:spPr>
        <c:txPr>
          <a:bodyPr/>
          <a:lstStyle/>
          <a:p>
            <a:pPr>
              <a:defRPr sz="1400">
                <a:latin typeface="Arial"/>
                <a:cs typeface="Arial"/>
              </a:defRPr>
            </a:pPr>
            <a:endParaRPr lang="en-US"/>
          </a:p>
        </c:txPr>
        <c:crossAx val="743194712"/>
        <c:crosses val="autoZero"/>
        <c:crossBetween val="between"/>
      </c:valAx>
      <c:spPr>
        <a:noFill/>
        <a:ln w="25400">
          <a:noFill/>
        </a:ln>
      </c:spPr>
    </c:plotArea>
    <c:plotVisOnly val="1"/>
    <c:dispBlanksAs val="gap"/>
  </c:chart>
  <c:spPr>
    <a:noFill/>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'Krill DOC exc'!$W$39</c:f>
              <c:strCache>
                <c:ptCount val="1"/>
                <c:pt idx="0">
                  <c:v>385 ppm</c:v>
                </c:pt>
              </c:strCache>
            </c:strRef>
          </c:tx>
          <c:spPr>
            <a:solidFill>
              <a:schemeClr val="accent2"/>
            </a:solidFill>
          </c:spPr>
          <c:errBars>
            <c:errBarType val="plus"/>
            <c:errValType val="cust"/>
            <c:plus>
              <c:numRef>
                <c:f>'Krill DOC exc'!$W$44:$W$46</c:f>
                <c:numCache>
                  <c:formatCode>General</c:formatCode>
                  <c:ptCount val="3"/>
                  <c:pt idx="0">
                    <c:v>4.942349505709223</c:v>
                  </c:pt>
                  <c:pt idx="1">
                    <c:v>5.854082801902614</c:v>
                  </c:pt>
                  <c:pt idx="2">
                    <c:v>4.215437611004066</c:v>
                  </c:pt>
                </c:numCache>
              </c:numRef>
            </c:plus>
            <c:minus>
              <c:numRef>
                <c:f>'Krill DOC exc'!$W$44:$W$46</c:f>
                <c:numCache>
                  <c:formatCode>General</c:formatCode>
                  <c:ptCount val="3"/>
                  <c:pt idx="0">
                    <c:v>4.942349505709223</c:v>
                  </c:pt>
                  <c:pt idx="1">
                    <c:v>5.854082801902614</c:v>
                  </c:pt>
                  <c:pt idx="2">
                    <c:v>4.215437611004066</c:v>
                  </c:pt>
                </c:numCache>
              </c:numRef>
            </c:minus>
            <c:spPr>
              <a:solidFill>
                <a:schemeClr val="accent5">
                  <a:lumMod val="60000"/>
                  <a:lumOff val="40000"/>
                </a:schemeClr>
              </a:solidFill>
              <a:ln>
                <a:solidFill>
                  <a:schemeClr val="bg1"/>
                </a:solidFill>
              </a:ln>
            </c:spPr>
          </c:errBars>
          <c:cat>
            <c:strRef>
              <c:f>'Krill DOC exc'!$V$40:$V$42</c:f>
              <c:strCache>
                <c:ptCount val="3"/>
                <c:pt idx="0">
                  <c:v>All Krill</c:v>
                </c:pt>
                <c:pt idx="1">
                  <c:v>Non-pregnant</c:v>
                </c:pt>
                <c:pt idx="2">
                  <c:v>Pregnant</c:v>
                </c:pt>
              </c:strCache>
            </c:strRef>
          </c:cat>
          <c:val>
            <c:numRef>
              <c:f>'Krill DOC exc'!$W$40:$W$42</c:f>
              <c:numCache>
                <c:formatCode>0.00</c:formatCode>
                <c:ptCount val="3"/>
                <c:pt idx="0">
                  <c:v>6.223326537546694</c:v>
                </c:pt>
                <c:pt idx="1">
                  <c:v>5.555084097859305</c:v>
                </c:pt>
                <c:pt idx="2">
                  <c:v>7.058629587155949</c:v>
                </c:pt>
              </c:numCache>
            </c:numRef>
          </c:val>
        </c:ser>
        <c:ser>
          <c:idx val="1"/>
          <c:order val="1"/>
          <c:tx>
            <c:strRef>
              <c:f>'Krill DOC exc'!$X$39</c:f>
              <c:strCache>
                <c:ptCount val="1"/>
                <c:pt idx="0">
                  <c:v>750 ppm</c:v>
                </c:pt>
              </c:strCache>
            </c:strRef>
          </c:tx>
          <c:spPr>
            <a:solidFill>
              <a:schemeClr val="accent3"/>
            </a:solidFill>
          </c:spPr>
          <c:errBars>
            <c:errBarType val="plus"/>
            <c:errValType val="cust"/>
            <c:plus>
              <c:numRef>
                <c:f>'Krill DOC exc'!$X$44:$X$46</c:f>
                <c:numCache>
                  <c:formatCode>General</c:formatCode>
                  <c:ptCount val="3"/>
                  <c:pt idx="0">
                    <c:v>9.149898272892963</c:v>
                  </c:pt>
                  <c:pt idx="1">
                    <c:v>9.298777529069085</c:v>
                  </c:pt>
                  <c:pt idx="2">
                    <c:v>9.748702789089561</c:v>
                  </c:pt>
                </c:numCache>
              </c:numRef>
            </c:plus>
            <c:minus>
              <c:numRef>
                <c:f>'Krill DOC exc'!$X$44:$X$46</c:f>
                <c:numCache>
                  <c:formatCode>General</c:formatCode>
                  <c:ptCount val="3"/>
                  <c:pt idx="0">
                    <c:v>9.149898272892963</c:v>
                  </c:pt>
                  <c:pt idx="1">
                    <c:v>9.298777529069085</c:v>
                  </c:pt>
                  <c:pt idx="2">
                    <c:v>9.748702789089561</c:v>
                  </c:pt>
                </c:numCache>
              </c:numRef>
            </c:minus>
            <c:spPr>
              <a:solidFill>
                <a:schemeClr val="tx1">
                  <a:lumMod val="85000"/>
                  <a:lumOff val="15000"/>
                </a:schemeClr>
              </a:solidFill>
              <a:ln>
                <a:solidFill>
                  <a:schemeClr val="bg1"/>
                </a:solidFill>
              </a:ln>
            </c:spPr>
          </c:errBars>
          <c:cat>
            <c:strRef>
              <c:f>'Krill DOC exc'!$V$40:$V$42</c:f>
              <c:strCache>
                <c:ptCount val="3"/>
                <c:pt idx="0">
                  <c:v>All Krill</c:v>
                </c:pt>
                <c:pt idx="1">
                  <c:v>Non-pregnant</c:v>
                </c:pt>
                <c:pt idx="2">
                  <c:v>Pregnant</c:v>
                </c:pt>
              </c:strCache>
            </c:strRef>
          </c:cat>
          <c:val>
            <c:numRef>
              <c:f>'Krill DOC exc'!$X$40:$X$42</c:f>
              <c:numCache>
                <c:formatCode>0.00</c:formatCode>
                <c:ptCount val="3"/>
                <c:pt idx="0">
                  <c:v>14.97424184505606</c:v>
                </c:pt>
                <c:pt idx="1">
                  <c:v>16.63158511722731</c:v>
                </c:pt>
                <c:pt idx="2">
                  <c:v>13.3168985728848</c:v>
                </c:pt>
              </c:numCache>
            </c:numRef>
          </c:val>
        </c:ser>
        <c:axId val="592266136"/>
        <c:axId val="780183928"/>
      </c:barChart>
      <c:catAx>
        <c:axId val="592266136"/>
        <c:scaling>
          <c:orientation val="minMax"/>
        </c:scaling>
        <c:axPos val="b"/>
        <c:numFmt formatCode="General" sourceLinked="1"/>
        <c:tickLblPos val="nextTo"/>
        <c:spPr>
          <a:ln w="3175">
            <a:solidFill>
              <a:schemeClr val="bg1"/>
            </a:solidFill>
            <a:prstDash val="solid"/>
          </a:ln>
        </c:spPr>
        <c:txPr>
          <a:bodyPr/>
          <a:lstStyle/>
          <a:p>
            <a:pPr>
              <a:defRPr sz="1400">
                <a:solidFill>
                  <a:schemeClr val="tx1"/>
                </a:solidFill>
                <a:latin typeface="Arial"/>
                <a:cs typeface="Arial"/>
              </a:defRPr>
            </a:pPr>
            <a:endParaRPr lang="en-US"/>
          </a:p>
        </c:txPr>
        <c:crossAx val="780183928"/>
        <c:crosses val="autoZero"/>
        <c:auto val="1"/>
        <c:lblAlgn val="ctr"/>
        <c:lblOffset val="100"/>
      </c:catAx>
      <c:valAx>
        <c:axId val="780183928"/>
        <c:scaling>
          <c:orientation val="minMax"/>
          <c:min val="0.0"/>
        </c:scaling>
        <c:axPos val="l"/>
        <c:numFmt formatCode="0" sourceLinked="0"/>
        <c:tickLblPos val="nextTo"/>
        <c:spPr>
          <a:ln w="3175">
            <a:solidFill>
              <a:schemeClr val="bg1"/>
            </a:solidFill>
            <a:prstDash val="solid"/>
          </a:ln>
        </c:spPr>
        <c:txPr>
          <a:bodyPr/>
          <a:lstStyle/>
          <a:p>
            <a:pPr>
              <a:defRPr sz="1400">
                <a:latin typeface="Arial"/>
                <a:cs typeface="Arial"/>
              </a:defRPr>
            </a:pPr>
            <a:endParaRPr lang="en-US"/>
          </a:p>
        </c:txPr>
        <c:crossAx val="592266136"/>
        <c:crosses val="autoZero"/>
        <c:crossBetween val="between"/>
      </c:valAx>
      <c:spPr>
        <a:noFill/>
        <a:ln w="25400">
          <a:noFill/>
        </a:ln>
      </c:spPr>
    </c:plotArea>
    <c:plotVisOnly val="1"/>
    <c:dispBlanksAs val="gap"/>
  </c:chart>
  <c:spPr>
    <a:no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872865275142315"/>
          <c:y val="0.266423357664234"/>
          <c:w val="0.851992409867173"/>
          <c:h val="0.572992700729927"/>
        </c:manualLayout>
      </c:layout>
      <c:scatterChart>
        <c:scatterStyle val="smoothMarker"/>
        <c:ser>
          <c:idx val="0"/>
          <c:order val="0"/>
          <c:tx>
            <c:strRef>
              <c:f>B120109cc!$G$1</c:f>
              <c:strCache>
                <c:ptCount val="1"/>
                <c:pt idx="0">
                  <c:v>a488</c:v>
                </c:pt>
              </c:strCache>
            </c:strRef>
          </c:tx>
          <c:spPr>
            <a:ln w="19196">
              <a:pattFill prst="pct50">
                <a:fgClr>
                  <a:srgbClr val="000000"/>
                </a:fgClr>
                <a:bgClr>
                  <a:srgbClr val="FFFFFF"/>
                </a:bgClr>
              </a:pattFill>
              <a:prstDash val="solid"/>
            </a:ln>
          </c:spPr>
          <c:marker>
            <c:symbol val="none"/>
          </c:marker>
          <c:xVal>
            <c:numRef>
              <c:f>B120109cc!$G$2:$G$62</c:f>
              <c:numCache>
                <c:formatCode>General</c:formatCode>
                <c:ptCount val="61"/>
                <c:pt idx="0">
                  <c:v>0.0408579507347827</c:v>
                </c:pt>
                <c:pt idx="1">
                  <c:v>0.0376003844</c:v>
                </c:pt>
                <c:pt idx="2">
                  <c:v>0.0371723625666667</c:v>
                </c:pt>
                <c:pt idx="3">
                  <c:v>0.0351534943555555</c:v>
                </c:pt>
                <c:pt idx="4">
                  <c:v>0.0393388825333334</c:v>
                </c:pt>
                <c:pt idx="5">
                  <c:v>0.0417462479333333</c:v>
                </c:pt>
                <c:pt idx="6">
                  <c:v>0.03446635284</c:v>
                </c:pt>
                <c:pt idx="7">
                  <c:v>0.0381625199076923</c:v>
                </c:pt>
                <c:pt idx="8">
                  <c:v>0.0398444818222222</c:v>
                </c:pt>
                <c:pt idx="9">
                  <c:v>0.0352861130769231</c:v>
                </c:pt>
                <c:pt idx="10">
                  <c:v>0.0407257576444445</c:v>
                </c:pt>
                <c:pt idx="11">
                  <c:v>0.04147714616</c:v>
                </c:pt>
                <c:pt idx="12">
                  <c:v>0.0424896239111111</c:v>
                </c:pt>
                <c:pt idx="13">
                  <c:v>0.04046460436</c:v>
                </c:pt>
                <c:pt idx="14">
                  <c:v>0.0430606824</c:v>
                </c:pt>
                <c:pt idx="15">
                  <c:v>0.0394238421333334</c:v>
                </c:pt>
                <c:pt idx="16">
                  <c:v>0.0402092999</c:v>
                </c:pt>
                <c:pt idx="17">
                  <c:v>0.0409279984818182</c:v>
                </c:pt>
                <c:pt idx="18">
                  <c:v>0.0405800648</c:v>
                </c:pt>
                <c:pt idx="19">
                  <c:v>0.0412856223</c:v>
                </c:pt>
                <c:pt idx="20">
                  <c:v>0.0428846411272727</c:v>
                </c:pt>
                <c:pt idx="21">
                  <c:v>0.04270934372</c:v>
                </c:pt>
                <c:pt idx="22">
                  <c:v>0.0406947781230769</c:v>
                </c:pt>
                <c:pt idx="23">
                  <c:v>0.0399721760999999</c:v>
                </c:pt>
                <c:pt idx="24">
                  <c:v>0.0446175451999999</c:v>
                </c:pt>
                <c:pt idx="25">
                  <c:v>0.0474751390545454</c:v>
                </c:pt>
                <c:pt idx="26">
                  <c:v>0.04669744235</c:v>
                </c:pt>
                <c:pt idx="27">
                  <c:v>0.0477946238222222</c:v>
                </c:pt>
                <c:pt idx="28">
                  <c:v>0.0503769544727273</c:v>
                </c:pt>
                <c:pt idx="29">
                  <c:v>0.0500363801555556</c:v>
                </c:pt>
                <c:pt idx="30">
                  <c:v>0.0507084053333333</c:v>
                </c:pt>
                <c:pt idx="31">
                  <c:v>0.0533830830545454</c:v>
                </c:pt>
                <c:pt idx="32">
                  <c:v>0.0486901421125</c:v>
                </c:pt>
                <c:pt idx="33">
                  <c:v>0.0541403241090909</c:v>
                </c:pt>
                <c:pt idx="34">
                  <c:v>0.05177641949</c:v>
                </c:pt>
                <c:pt idx="35">
                  <c:v>0.0542126826999999</c:v>
                </c:pt>
                <c:pt idx="36">
                  <c:v>0.0546552604444445</c:v>
                </c:pt>
                <c:pt idx="37">
                  <c:v>0.05312314708</c:v>
                </c:pt>
                <c:pt idx="38">
                  <c:v>0.0537094187909091</c:v>
                </c:pt>
                <c:pt idx="39">
                  <c:v>0.0614660232714286</c:v>
                </c:pt>
                <c:pt idx="40">
                  <c:v>0.0524794114375</c:v>
                </c:pt>
                <c:pt idx="41">
                  <c:v>0.05522210595</c:v>
                </c:pt>
                <c:pt idx="42">
                  <c:v>0.0559882956800001</c:v>
                </c:pt>
                <c:pt idx="43">
                  <c:v>0.0575944511636364</c:v>
                </c:pt>
                <c:pt idx="44">
                  <c:v>0.055679114</c:v>
                </c:pt>
                <c:pt idx="45">
                  <c:v>0.0506420160249999</c:v>
                </c:pt>
                <c:pt idx="46">
                  <c:v>0.0515258090222222</c:v>
                </c:pt>
                <c:pt idx="47">
                  <c:v>0.0495353277090909</c:v>
                </c:pt>
                <c:pt idx="48">
                  <c:v>0.05039932495</c:v>
                </c:pt>
                <c:pt idx="49">
                  <c:v>0.0498100194222223</c:v>
                </c:pt>
                <c:pt idx="50">
                  <c:v>0.0527726269333333</c:v>
                </c:pt>
                <c:pt idx="51">
                  <c:v>0.0433962572777777</c:v>
                </c:pt>
                <c:pt idx="52">
                  <c:v>0.0497054676</c:v>
                </c:pt>
                <c:pt idx="53">
                  <c:v>0.04909022685</c:v>
                </c:pt>
                <c:pt idx="54">
                  <c:v>0.0515709128</c:v>
                </c:pt>
                <c:pt idx="55">
                  <c:v>0.0537969793818181</c:v>
                </c:pt>
                <c:pt idx="56">
                  <c:v>0.09936085025</c:v>
                </c:pt>
                <c:pt idx="57">
                  <c:v>0.0779816441090909</c:v>
                </c:pt>
                <c:pt idx="58">
                  <c:v>0.03201809396</c:v>
                </c:pt>
                <c:pt idx="59">
                  <c:v>0.364208415</c:v>
                </c:pt>
                <c:pt idx="60">
                  <c:v>0.0612750540917433</c:v>
                </c:pt>
              </c:numCache>
            </c:numRef>
          </c:xVal>
          <c:yVal>
            <c:numRef>
              <c:f>B120109cc!$B$2:$B$62</c:f>
              <c:numCache>
                <c:formatCode>General</c:formatCode>
                <c:ptCount val="61"/>
                <c:pt idx="0">
                  <c:v>61.0</c:v>
                </c:pt>
                <c:pt idx="1">
                  <c:v>60.0</c:v>
                </c:pt>
                <c:pt idx="2">
                  <c:v>59.0</c:v>
                </c:pt>
                <c:pt idx="3">
                  <c:v>58.0</c:v>
                </c:pt>
                <c:pt idx="4">
                  <c:v>57.0</c:v>
                </c:pt>
                <c:pt idx="5">
                  <c:v>56.0</c:v>
                </c:pt>
                <c:pt idx="6">
                  <c:v>55.0</c:v>
                </c:pt>
                <c:pt idx="7">
                  <c:v>54.0</c:v>
                </c:pt>
                <c:pt idx="8">
                  <c:v>53.0</c:v>
                </c:pt>
                <c:pt idx="9">
                  <c:v>52.0</c:v>
                </c:pt>
                <c:pt idx="10">
                  <c:v>51.0</c:v>
                </c:pt>
                <c:pt idx="11">
                  <c:v>50.0</c:v>
                </c:pt>
                <c:pt idx="12">
                  <c:v>49.0</c:v>
                </c:pt>
                <c:pt idx="13">
                  <c:v>48.0</c:v>
                </c:pt>
                <c:pt idx="14">
                  <c:v>47.0</c:v>
                </c:pt>
                <c:pt idx="15">
                  <c:v>46.0</c:v>
                </c:pt>
                <c:pt idx="16">
                  <c:v>45.0</c:v>
                </c:pt>
                <c:pt idx="17">
                  <c:v>44.0</c:v>
                </c:pt>
                <c:pt idx="18">
                  <c:v>43.0</c:v>
                </c:pt>
                <c:pt idx="19">
                  <c:v>42.0</c:v>
                </c:pt>
                <c:pt idx="20">
                  <c:v>41.0</c:v>
                </c:pt>
                <c:pt idx="21">
                  <c:v>40.0</c:v>
                </c:pt>
                <c:pt idx="22">
                  <c:v>39.0</c:v>
                </c:pt>
                <c:pt idx="23">
                  <c:v>38.0</c:v>
                </c:pt>
                <c:pt idx="24">
                  <c:v>37.0</c:v>
                </c:pt>
                <c:pt idx="25">
                  <c:v>36.0</c:v>
                </c:pt>
                <c:pt idx="26">
                  <c:v>35.0</c:v>
                </c:pt>
                <c:pt idx="27">
                  <c:v>34.0</c:v>
                </c:pt>
                <c:pt idx="28">
                  <c:v>33.0</c:v>
                </c:pt>
                <c:pt idx="29">
                  <c:v>32.0</c:v>
                </c:pt>
                <c:pt idx="30">
                  <c:v>31.0</c:v>
                </c:pt>
                <c:pt idx="31">
                  <c:v>30.0</c:v>
                </c:pt>
                <c:pt idx="32">
                  <c:v>29.0</c:v>
                </c:pt>
                <c:pt idx="33">
                  <c:v>28.0</c:v>
                </c:pt>
                <c:pt idx="34">
                  <c:v>27.0</c:v>
                </c:pt>
                <c:pt idx="35">
                  <c:v>26.0</c:v>
                </c:pt>
                <c:pt idx="36">
                  <c:v>25.0</c:v>
                </c:pt>
                <c:pt idx="37">
                  <c:v>24.0</c:v>
                </c:pt>
                <c:pt idx="38">
                  <c:v>23.0</c:v>
                </c:pt>
                <c:pt idx="39">
                  <c:v>22.0</c:v>
                </c:pt>
                <c:pt idx="40">
                  <c:v>21.0</c:v>
                </c:pt>
                <c:pt idx="41">
                  <c:v>20.0</c:v>
                </c:pt>
                <c:pt idx="42">
                  <c:v>19.0</c:v>
                </c:pt>
                <c:pt idx="43">
                  <c:v>18.0</c:v>
                </c:pt>
                <c:pt idx="44">
                  <c:v>17.0</c:v>
                </c:pt>
                <c:pt idx="45">
                  <c:v>16.0</c:v>
                </c:pt>
                <c:pt idx="46">
                  <c:v>15.0</c:v>
                </c:pt>
                <c:pt idx="47">
                  <c:v>14.0</c:v>
                </c:pt>
                <c:pt idx="48">
                  <c:v>13.0</c:v>
                </c:pt>
                <c:pt idx="49">
                  <c:v>12.0</c:v>
                </c:pt>
                <c:pt idx="50">
                  <c:v>11.0</c:v>
                </c:pt>
                <c:pt idx="51">
                  <c:v>10.0</c:v>
                </c:pt>
                <c:pt idx="52">
                  <c:v>9.0</c:v>
                </c:pt>
                <c:pt idx="53">
                  <c:v>8.0</c:v>
                </c:pt>
                <c:pt idx="54">
                  <c:v>7.0</c:v>
                </c:pt>
                <c:pt idx="55">
                  <c:v>6.0</c:v>
                </c:pt>
                <c:pt idx="56">
                  <c:v>5.0</c:v>
                </c:pt>
                <c:pt idx="57">
                  <c:v>4.0</c:v>
                </c:pt>
                <c:pt idx="58">
                  <c:v>3.0</c:v>
                </c:pt>
                <c:pt idx="59">
                  <c:v>2.0</c:v>
                </c:pt>
                <c:pt idx="60">
                  <c:v>1.0</c:v>
                </c:pt>
              </c:numCache>
            </c:numRef>
          </c:yVal>
          <c:smooth val="1"/>
        </c:ser>
        <c:ser>
          <c:idx val="1"/>
          <c:order val="1"/>
          <c:tx>
            <c:strRef>
              <c:f>B120109cc!$P$1</c:f>
              <c:strCache>
                <c:ptCount val="1"/>
                <c:pt idx="0">
                  <c:v>c488</c:v>
                </c:pt>
              </c:strCache>
            </c:strRef>
          </c:tx>
          <c:spPr>
            <a:ln w="19196">
              <a:solidFill>
                <a:srgbClr val="000000"/>
              </a:solidFill>
              <a:prstDash val="solid"/>
            </a:ln>
          </c:spPr>
          <c:marker>
            <c:symbol val="none"/>
          </c:marker>
          <c:xVal>
            <c:numRef>
              <c:f>B120109cc!$P$2:$P$62</c:f>
              <c:numCache>
                <c:formatCode>General</c:formatCode>
                <c:ptCount val="61"/>
                <c:pt idx="0">
                  <c:v>0.212703745952174</c:v>
                </c:pt>
                <c:pt idx="1">
                  <c:v>0.213150129757143</c:v>
                </c:pt>
                <c:pt idx="2">
                  <c:v>0.212325274233333</c:v>
                </c:pt>
                <c:pt idx="3">
                  <c:v>0.210523935466667</c:v>
                </c:pt>
                <c:pt idx="4">
                  <c:v>0.21008105045</c:v>
                </c:pt>
                <c:pt idx="5">
                  <c:v>0.2083340246</c:v>
                </c:pt>
                <c:pt idx="6">
                  <c:v>0.20384502184</c:v>
                </c:pt>
                <c:pt idx="7">
                  <c:v>0.209609516446154</c:v>
                </c:pt>
                <c:pt idx="8">
                  <c:v>0.218982647377778</c:v>
                </c:pt>
                <c:pt idx="9">
                  <c:v>0.220796911153846</c:v>
                </c:pt>
                <c:pt idx="10">
                  <c:v>0.217056085977778</c:v>
                </c:pt>
                <c:pt idx="11">
                  <c:v>0.21696691466</c:v>
                </c:pt>
                <c:pt idx="12">
                  <c:v>0.217818284466667</c:v>
                </c:pt>
                <c:pt idx="13">
                  <c:v>0.22975248036</c:v>
                </c:pt>
                <c:pt idx="14">
                  <c:v>0.2272788099</c:v>
                </c:pt>
                <c:pt idx="15">
                  <c:v>0.231169102688889</c:v>
                </c:pt>
                <c:pt idx="16">
                  <c:v>0.226392129483333</c:v>
                </c:pt>
                <c:pt idx="17">
                  <c:v>0.232914754390909</c:v>
                </c:pt>
                <c:pt idx="18">
                  <c:v>0.2337774198</c:v>
                </c:pt>
                <c:pt idx="19">
                  <c:v>0.22974489605</c:v>
                </c:pt>
                <c:pt idx="20">
                  <c:v>0.240465467490909</c:v>
                </c:pt>
                <c:pt idx="21">
                  <c:v>0.23529492072</c:v>
                </c:pt>
                <c:pt idx="22">
                  <c:v>0.228513611584615</c:v>
                </c:pt>
                <c:pt idx="23">
                  <c:v>0.2418147486</c:v>
                </c:pt>
                <c:pt idx="24">
                  <c:v>0.2522280652</c:v>
                </c:pt>
                <c:pt idx="25">
                  <c:v>0.274540819509091</c:v>
                </c:pt>
                <c:pt idx="26">
                  <c:v>0.28412601485</c:v>
                </c:pt>
                <c:pt idx="27">
                  <c:v>0.304033475488889</c:v>
                </c:pt>
                <c:pt idx="28">
                  <c:v>0.310339269927273</c:v>
                </c:pt>
                <c:pt idx="29">
                  <c:v>0.321290687933333</c:v>
                </c:pt>
                <c:pt idx="30">
                  <c:v>0.320548299777778</c:v>
                </c:pt>
                <c:pt idx="31">
                  <c:v>0.3245655726</c:v>
                </c:pt>
                <c:pt idx="32">
                  <c:v>0.3435927414875</c:v>
                </c:pt>
                <c:pt idx="33">
                  <c:v>0.347080765927273</c:v>
                </c:pt>
                <c:pt idx="34">
                  <c:v>0.35142118899</c:v>
                </c:pt>
                <c:pt idx="35">
                  <c:v>0.3588342177</c:v>
                </c:pt>
                <c:pt idx="36">
                  <c:v>0.361449249333333</c:v>
                </c:pt>
                <c:pt idx="37">
                  <c:v>0.35217942508</c:v>
                </c:pt>
                <c:pt idx="38">
                  <c:v>0.357284390154545</c:v>
                </c:pt>
                <c:pt idx="39">
                  <c:v>0.304991143985714</c:v>
                </c:pt>
                <c:pt idx="40">
                  <c:v>0.3473776395625</c:v>
                </c:pt>
                <c:pt idx="41">
                  <c:v>0.36186052845</c:v>
                </c:pt>
                <c:pt idx="42">
                  <c:v>0.36660342118</c:v>
                </c:pt>
                <c:pt idx="43">
                  <c:v>0.349477636618182</c:v>
                </c:pt>
                <c:pt idx="44">
                  <c:v>0.358096625111111</c:v>
                </c:pt>
                <c:pt idx="45">
                  <c:v>0.362308767275</c:v>
                </c:pt>
                <c:pt idx="46">
                  <c:v>0.367415897355556</c:v>
                </c:pt>
                <c:pt idx="47">
                  <c:v>0.360798431345454</c:v>
                </c:pt>
                <c:pt idx="48">
                  <c:v>0.367322354325</c:v>
                </c:pt>
                <c:pt idx="49">
                  <c:v>0.370315094977778</c:v>
                </c:pt>
                <c:pt idx="50">
                  <c:v>0.381279414711111</c:v>
                </c:pt>
                <c:pt idx="51">
                  <c:v>0.334491426722222</c:v>
                </c:pt>
                <c:pt idx="52">
                  <c:v>0.3823339526</c:v>
                </c:pt>
                <c:pt idx="53">
                  <c:v>0.376105139975</c:v>
                </c:pt>
                <c:pt idx="54">
                  <c:v>0.382434253911111</c:v>
                </c:pt>
                <c:pt idx="55">
                  <c:v>0.401299672109091</c:v>
                </c:pt>
                <c:pt idx="56">
                  <c:v>0.4712770715</c:v>
                </c:pt>
                <c:pt idx="57">
                  <c:v>0.419507968654546</c:v>
                </c:pt>
                <c:pt idx="58">
                  <c:v>0.35462662996</c:v>
                </c:pt>
                <c:pt idx="59">
                  <c:v>0.818768625</c:v>
                </c:pt>
                <c:pt idx="60">
                  <c:v>0.400339428445871</c:v>
                </c:pt>
              </c:numCache>
            </c:numRef>
          </c:xVal>
          <c:yVal>
            <c:numRef>
              <c:f>B120109cc!$B$2:$B$62</c:f>
              <c:numCache>
                <c:formatCode>General</c:formatCode>
                <c:ptCount val="61"/>
                <c:pt idx="0">
                  <c:v>61.0</c:v>
                </c:pt>
                <c:pt idx="1">
                  <c:v>60.0</c:v>
                </c:pt>
                <c:pt idx="2">
                  <c:v>59.0</c:v>
                </c:pt>
                <c:pt idx="3">
                  <c:v>58.0</c:v>
                </c:pt>
                <c:pt idx="4">
                  <c:v>57.0</c:v>
                </c:pt>
                <c:pt idx="5">
                  <c:v>56.0</c:v>
                </c:pt>
                <c:pt idx="6">
                  <c:v>55.0</c:v>
                </c:pt>
                <c:pt idx="7">
                  <c:v>54.0</c:v>
                </c:pt>
                <c:pt idx="8">
                  <c:v>53.0</c:v>
                </c:pt>
                <c:pt idx="9">
                  <c:v>52.0</c:v>
                </c:pt>
                <c:pt idx="10">
                  <c:v>51.0</c:v>
                </c:pt>
                <c:pt idx="11">
                  <c:v>50.0</c:v>
                </c:pt>
                <c:pt idx="12">
                  <c:v>49.0</c:v>
                </c:pt>
                <c:pt idx="13">
                  <c:v>48.0</c:v>
                </c:pt>
                <c:pt idx="14">
                  <c:v>47.0</c:v>
                </c:pt>
                <c:pt idx="15">
                  <c:v>46.0</c:v>
                </c:pt>
                <c:pt idx="16">
                  <c:v>45.0</c:v>
                </c:pt>
                <c:pt idx="17">
                  <c:v>44.0</c:v>
                </c:pt>
                <c:pt idx="18">
                  <c:v>43.0</c:v>
                </c:pt>
                <c:pt idx="19">
                  <c:v>42.0</c:v>
                </c:pt>
                <c:pt idx="20">
                  <c:v>41.0</c:v>
                </c:pt>
                <c:pt idx="21">
                  <c:v>40.0</c:v>
                </c:pt>
                <c:pt idx="22">
                  <c:v>39.0</c:v>
                </c:pt>
                <c:pt idx="23">
                  <c:v>38.0</c:v>
                </c:pt>
                <c:pt idx="24">
                  <c:v>37.0</c:v>
                </c:pt>
                <c:pt idx="25">
                  <c:v>36.0</c:v>
                </c:pt>
                <c:pt idx="26">
                  <c:v>35.0</c:v>
                </c:pt>
                <c:pt idx="27">
                  <c:v>34.0</c:v>
                </c:pt>
                <c:pt idx="28">
                  <c:v>33.0</c:v>
                </c:pt>
                <c:pt idx="29">
                  <c:v>32.0</c:v>
                </c:pt>
                <c:pt idx="30">
                  <c:v>31.0</c:v>
                </c:pt>
                <c:pt idx="31">
                  <c:v>30.0</c:v>
                </c:pt>
                <c:pt idx="32">
                  <c:v>29.0</c:v>
                </c:pt>
                <c:pt idx="33">
                  <c:v>28.0</c:v>
                </c:pt>
                <c:pt idx="34">
                  <c:v>27.0</c:v>
                </c:pt>
                <c:pt idx="35">
                  <c:v>26.0</c:v>
                </c:pt>
                <c:pt idx="36">
                  <c:v>25.0</c:v>
                </c:pt>
                <c:pt idx="37">
                  <c:v>24.0</c:v>
                </c:pt>
                <c:pt idx="38">
                  <c:v>23.0</c:v>
                </c:pt>
                <c:pt idx="39">
                  <c:v>22.0</c:v>
                </c:pt>
                <c:pt idx="40">
                  <c:v>21.0</c:v>
                </c:pt>
                <c:pt idx="41">
                  <c:v>20.0</c:v>
                </c:pt>
                <c:pt idx="42">
                  <c:v>19.0</c:v>
                </c:pt>
                <c:pt idx="43">
                  <c:v>18.0</c:v>
                </c:pt>
                <c:pt idx="44">
                  <c:v>17.0</c:v>
                </c:pt>
                <c:pt idx="45">
                  <c:v>16.0</c:v>
                </c:pt>
                <c:pt idx="46">
                  <c:v>15.0</c:v>
                </c:pt>
                <c:pt idx="47">
                  <c:v>14.0</c:v>
                </c:pt>
                <c:pt idx="48">
                  <c:v>13.0</c:v>
                </c:pt>
                <c:pt idx="49">
                  <c:v>12.0</c:v>
                </c:pt>
                <c:pt idx="50">
                  <c:v>11.0</c:v>
                </c:pt>
                <c:pt idx="51">
                  <c:v>10.0</c:v>
                </c:pt>
                <c:pt idx="52">
                  <c:v>9.0</c:v>
                </c:pt>
                <c:pt idx="53">
                  <c:v>8.0</c:v>
                </c:pt>
                <c:pt idx="54">
                  <c:v>7.0</c:v>
                </c:pt>
                <c:pt idx="55">
                  <c:v>6.0</c:v>
                </c:pt>
                <c:pt idx="56">
                  <c:v>5.0</c:v>
                </c:pt>
                <c:pt idx="57">
                  <c:v>4.0</c:v>
                </c:pt>
                <c:pt idx="58">
                  <c:v>3.0</c:v>
                </c:pt>
                <c:pt idx="59">
                  <c:v>2.0</c:v>
                </c:pt>
                <c:pt idx="60">
                  <c:v>1.0</c:v>
                </c:pt>
              </c:numCache>
            </c:numRef>
          </c:yVal>
          <c:smooth val="1"/>
        </c:ser>
        <c:ser>
          <c:idx val="2"/>
          <c:order val="2"/>
          <c:tx>
            <c:strRef>
              <c:f>B120109cc!$X$1</c:f>
              <c:strCache>
                <c:ptCount val="1"/>
                <c:pt idx="0">
                  <c:v>B488</c:v>
                </c:pt>
              </c:strCache>
            </c:strRef>
          </c:tx>
          <c:spPr>
            <a:ln w="2400">
              <a:solidFill>
                <a:srgbClr val="000000"/>
              </a:solidFill>
              <a:prstDash val="solid"/>
            </a:ln>
          </c:spPr>
          <c:marker>
            <c:symbol val="none"/>
          </c:marker>
          <c:xVal>
            <c:numRef>
              <c:f>B120109cc!$X$2:$X$62</c:f>
              <c:numCache>
                <c:formatCode>General</c:formatCode>
                <c:ptCount val="61"/>
                <c:pt idx="0">
                  <c:v>0.171845795217391</c:v>
                </c:pt>
                <c:pt idx="1">
                  <c:v>0.175549745357143</c:v>
                </c:pt>
                <c:pt idx="2">
                  <c:v>0.175152911666667</c:v>
                </c:pt>
                <c:pt idx="3">
                  <c:v>0.175370441111111</c:v>
                </c:pt>
                <c:pt idx="4">
                  <c:v>0.170742167916667</c:v>
                </c:pt>
                <c:pt idx="5">
                  <c:v>0.166587776666667</c:v>
                </c:pt>
                <c:pt idx="6">
                  <c:v>0.169378669</c:v>
                </c:pt>
                <c:pt idx="7">
                  <c:v>0.171446996538462</c:v>
                </c:pt>
                <c:pt idx="8">
                  <c:v>0.179138165555556</c:v>
                </c:pt>
                <c:pt idx="9">
                  <c:v>0.185510798076923</c:v>
                </c:pt>
                <c:pt idx="10">
                  <c:v>0.176330328333333</c:v>
                </c:pt>
                <c:pt idx="11">
                  <c:v>0.1754897685</c:v>
                </c:pt>
                <c:pt idx="12">
                  <c:v>0.175328660555556</c:v>
                </c:pt>
                <c:pt idx="13">
                  <c:v>0.189287876</c:v>
                </c:pt>
                <c:pt idx="14">
                  <c:v>0.1842181275</c:v>
                </c:pt>
                <c:pt idx="15">
                  <c:v>0.191745260555556</c:v>
                </c:pt>
                <c:pt idx="16">
                  <c:v>0.186182829583333</c:v>
                </c:pt>
                <c:pt idx="17">
                  <c:v>0.191986755909091</c:v>
                </c:pt>
                <c:pt idx="18">
                  <c:v>0.193197355</c:v>
                </c:pt>
                <c:pt idx="19">
                  <c:v>0.18845927375</c:v>
                </c:pt>
                <c:pt idx="20">
                  <c:v>0.197580826363636</c:v>
                </c:pt>
                <c:pt idx="21">
                  <c:v>0.192585577</c:v>
                </c:pt>
                <c:pt idx="22">
                  <c:v>0.187818833461538</c:v>
                </c:pt>
                <c:pt idx="23">
                  <c:v>0.2018425725</c:v>
                </c:pt>
                <c:pt idx="24">
                  <c:v>0.20761052</c:v>
                </c:pt>
                <c:pt idx="25">
                  <c:v>0.227065680454545</c:v>
                </c:pt>
                <c:pt idx="26">
                  <c:v>0.2374285725</c:v>
                </c:pt>
                <c:pt idx="27">
                  <c:v>0.256238851666667</c:v>
                </c:pt>
                <c:pt idx="28">
                  <c:v>0.259962315454545</c:v>
                </c:pt>
                <c:pt idx="29">
                  <c:v>0.271254307777778</c:v>
                </c:pt>
                <c:pt idx="30">
                  <c:v>0.269839894444444</c:v>
                </c:pt>
                <c:pt idx="31">
                  <c:v>0.271182489545455</c:v>
                </c:pt>
                <c:pt idx="32">
                  <c:v>0.294902599375</c:v>
                </c:pt>
                <c:pt idx="33">
                  <c:v>0.292940441818182</c:v>
                </c:pt>
                <c:pt idx="34">
                  <c:v>0.2996447695</c:v>
                </c:pt>
                <c:pt idx="35">
                  <c:v>0.304621535</c:v>
                </c:pt>
                <c:pt idx="36">
                  <c:v>0.306793988888889</c:v>
                </c:pt>
                <c:pt idx="37">
                  <c:v>0.299056278</c:v>
                </c:pt>
                <c:pt idx="38">
                  <c:v>0.303574971363636</c:v>
                </c:pt>
                <c:pt idx="39">
                  <c:v>0.243525120714286</c:v>
                </c:pt>
                <c:pt idx="40">
                  <c:v>0.294898228125</c:v>
                </c:pt>
                <c:pt idx="41">
                  <c:v>0.3066384225</c:v>
                </c:pt>
                <c:pt idx="42">
                  <c:v>0.3106151255</c:v>
                </c:pt>
                <c:pt idx="43">
                  <c:v>0.291883185454546</c:v>
                </c:pt>
                <c:pt idx="44">
                  <c:v>0.302417511111111</c:v>
                </c:pt>
                <c:pt idx="45">
                  <c:v>0.31166675125</c:v>
                </c:pt>
                <c:pt idx="46">
                  <c:v>0.315890088333333</c:v>
                </c:pt>
                <c:pt idx="47">
                  <c:v>0.311263103636364</c:v>
                </c:pt>
                <c:pt idx="48">
                  <c:v>0.316923029375</c:v>
                </c:pt>
                <c:pt idx="49">
                  <c:v>0.320505075555555</c:v>
                </c:pt>
                <c:pt idx="50">
                  <c:v>0.328506787777778</c:v>
                </c:pt>
                <c:pt idx="51">
                  <c:v>0.291095169444444</c:v>
                </c:pt>
                <c:pt idx="52">
                  <c:v>0.332628485</c:v>
                </c:pt>
                <c:pt idx="53">
                  <c:v>0.327014913125</c:v>
                </c:pt>
                <c:pt idx="54">
                  <c:v>0.330863341111111</c:v>
                </c:pt>
                <c:pt idx="55">
                  <c:v>0.347502692727273</c:v>
                </c:pt>
                <c:pt idx="56">
                  <c:v>0.37191622125</c:v>
                </c:pt>
                <c:pt idx="57">
                  <c:v>0.341526324545455</c:v>
                </c:pt>
                <c:pt idx="58">
                  <c:v>0.322608536</c:v>
                </c:pt>
                <c:pt idx="59">
                  <c:v>0.45456021</c:v>
                </c:pt>
                <c:pt idx="60">
                  <c:v>0.339064374354128</c:v>
                </c:pt>
              </c:numCache>
            </c:numRef>
          </c:xVal>
          <c:yVal>
            <c:numRef>
              <c:f>B120109cc!$B$2:$B$62</c:f>
              <c:numCache>
                <c:formatCode>General</c:formatCode>
                <c:ptCount val="61"/>
                <c:pt idx="0">
                  <c:v>61.0</c:v>
                </c:pt>
                <c:pt idx="1">
                  <c:v>60.0</c:v>
                </c:pt>
                <c:pt idx="2">
                  <c:v>59.0</c:v>
                </c:pt>
                <c:pt idx="3">
                  <c:v>58.0</c:v>
                </c:pt>
                <c:pt idx="4">
                  <c:v>57.0</c:v>
                </c:pt>
                <c:pt idx="5">
                  <c:v>56.0</c:v>
                </c:pt>
                <c:pt idx="6">
                  <c:v>55.0</c:v>
                </c:pt>
                <c:pt idx="7">
                  <c:v>54.0</c:v>
                </c:pt>
                <c:pt idx="8">
                  <c:v>53.0</c:v>
                </c:pt>
                <c:pt idx="9">
                  <c:v>52.0</c:v>
                </c:pt>
                <c:pt idx="10">
                  <c:v>51.0</c:v>
                </c:pt>
                <c:pt idx="11">
                  <c:v>50.0</c:v>
                </c:pt>
                <c:pt idx="12">
                  <c:v>49.0</c:v>
                </c:pt>
                <c:pt idx="13">
                  <c:v>48.0</c:v>
                </c:pt>
                <c:pt idx="14">
                  <c:v>47.0</c:v>
                </c:pt>
                <c:pt idx="15">
                  <c:v>46.0</c:v>
                </c:pt>
                <c:pt idx="16">
                  <c:v>45.0</c:v>
                </c:pt>
                <c:pt idx="17">
                  <c:v>44.0</c:v>
                </c:pt>
                <c:pt idx="18">
                  <c:v>43.0</c:v>
                </c:pt>
                <c:pt idx="19">
                  <c:v>42.0</c:v>
                </c:pt>
                <c:pt idx="20">
                  <c:v>41.0</c:v>
                </c:pt>
                <c:pt idx="21">
                  <c:v>40.0</c:v>
                </c:pt>
                <c:pt idx="22">
                  <c:v>39.0</c:v>
                </c:pt>
                <c:pt idx="23">
                  <c:v>38.0</c:v>
                </c:pt>
                <c:pt idx="24">
                  <c:v>37.0</c:v>
                </c:pt>
                <c:pt idx="25">
                  <c:v>36.0</c:v>
                </c:pt>
                <c:pt idx="26">
                  <c:v>35.0</c:v>
                </c:pt>
                <c:pt idx="27">
                  <c:v>34.0</c:v>
                </c:pt>
                <c:pt idx="28">
                  <c:v>33.0</c:v>
                </c:pt>
                <c:pt idx="29">
                  <c:v>32.0</c:v>
                </c:pt>
                <c:pt idx="30">
                  <c:v>31.0</c:v>
                </c:pt>
                <c:pt idx="31">
                  <c:v>30.0</c:v>
                </c:pt>
                <c:pt idx="32">
                  <c:v>29.0</c:v>
                </c:pt>
                <c:pt idx="33">
                  <c:v>28.0</c:v>
                </c:pt>
                <c:pt idx="34">
                  <c:v>27.0</c:v>
                </c:pt>
                <c:pt idx="35">
                  <c:v>26.0</c:v>
                </c:pt>
                <c:pt idx="36">
                  <c:v>25.0</c:v>
                </c:pt>
                <c:pt idx="37">
                  <c:v>24.0</c:v>
                </c:pt>
                <c:pt idx="38">
                  <c:v>23.0</c:v>
                </c:pt>
                <c:pt idx="39">
                  <c:v>22.0</c:v>
                </c:pt>
                <c:pt idx="40">
                  <c:v>21.0</c:v>
                </c:pt>
                <c:pt idx="41">
                  <c:v>20.0</c:v>
                </c:pt>
                <c:pt idx="42">
                  <c:v>19.0</c:v>
                </c:pt>
                <c:pt idx="43">
                  <c:v>18.0</c:v>
                </c:pt>
                <c:pt idx="44">
                  <c:v>17.0</c:v>
                </c:pt>
                <c:pt idx="45">
                  <c:v>16.0</c:v>
                </c:pt>
                <c:pt idx="46">
                  <c:v>15.0</c:v>
                </c:pt>
                <c:pt idx="47">
                  <c:v>14.0</c:v>
                </c:pt>
                <c:pt idx="48">
                  <c:v>13.0</c:v>
                </c:pt>
                <c:pt idx="49">
                  <c:v>12.0</c:v>
                </c:pt>
                <c:pt idx="50">
                  <c:v>11.0</c:v>
                </c:pt>
                <c:pt idx="51">
                  <c:v>10.0</c:v>
                </c:pt>
                <c:pt idx="52">
                  <c:v>9.0</c:v>
                </c:pt>
                <c:pt idx="53">
                  <c:v>8.0</c:v>
                </c:pt>
                <c:pt idx="54">
                  <c:v>7.0</c:v>
                </c:pt>
                <c:pt idx="55">
                  <c:v>6.0</c:v>
                </c:pt>
                <c:pt idx="56">
                  <c:v>5.0</c:v>
                </c:pt>
                <c:pt idx="57">
                  <c:v>4.0</c:v>
                </c:pt>
                <c:pt idx="58">
                  <c:v>3.0</c:v>
                </c:pt>
                <c:pt idx="59">
                  <c:v>2.0</c:v>
                </c:pt>
                <c:pt idx="60">
                  <c:v>1.0</c:v>
                </c:pt>
              </c:numCache>
            </c:numRef>
          </c:yVal>
          <c:smooth val="1"/>
        </c:ser>
        <c:axId val="506306328"/>
        <c:axId val="506313224"/>
      </c:scatterChart>
      <c:scatterChart>
        <c:scatterStyle val="lineMarker"/>
        <c:ser>
          <c:idx val="3"/>
          <c:order val="3"/>
          <c:tx>
            <c:strRef>
              <c:f>B120109cc!$Y$1</c:f>
              <c:strCache>
                <c:ptCount val="1"/>
                <c:pt idx="0">
                  <c:v>bb495</c:v>
                </c:pt>
              </c:strCache>
            </c:strRef>
          </c:tx>
          <c:spPr>
            <a:ln w="2400">
              <a:solidFill>
                <a:srgbClr val="DD0806"/>
              </a:solidFill>
              <a:prstDash val="solid"/>
            </a:ln>
          </c:spPr>
          <c:marker>
            <c:symbol val="none"/>
          </c:marker>
          <c:xVal>
            <c:numRef>
              <c:f>B120109cc!$Y$2:$Y$62</c:f>
              <c:numCache>
                <c:formatCode>General</c:formatCode>
                <c:ptCount val="61"/>
                <c:pt idx="0">
                  <c:v>0.00546109782608695</c:v>
                </c:pt>
                <c:pt idx="1">
                  <c:v>0.00492785714285714</c:v>
                </c:pt>
                <c:pt idx="2">
                  <c:v>0.0038215</c:v>
                </c:pt>
                <c:pt idx="3">
                  <c:v>0.00497144444444444</c:v>
                </c:pt>
                <c:pt idx="4">
                  <c:v>0.0068015</c:v>
                </c:pt>
                <c:pt idx="5">
                  <c:v>0.00508491666666667</c:v>
                </c:pt>
                <c:pt idx="6">
                  <c:v>0.0040175</c:v>
                </c:pt>
                <c:pt idx="7">
                  <c:v>0.00676784615384615</c:v>
                </c:pt>
                <c:pt idx="8">
                  <c:v>0.003503</c:v>
                </c:pt>
                <c:pt idx="9">
                  <c:v>0.00327930769230769</c:v>
                </c:pt>
                <c:pt idx="10">
                  <c:v>0.00630555555555555</c:v>
                </c:pt>
                <c:pt idx="11">
                  <c:v>0.005802</c:v>
                </c:pt>
                <c:pt idx="12">
                  <c:v>0.00400944444444444</c:v>
                </c:pt>
                <c:pt idx="13">
                  <c:v>0.004178</c:v>
                </c:pt>
                <c:pt idx="14">
                  <c:v>0.0065798</c:v>
                </c:pt>
                <c:pt idx="15">
                  <c:v>0.00394988888888889</c:v>
                </c:pt>
                <c:pt idx="16">
                  <c:v>0.003816</c:v>
                </c:pt>
                <c:pt idx="17">
                  <c:v>0.00601727272727273</c:v>
                </c:pt>
                <c:pt idx="18">
                  <c:v>0.0048956</c:v>
                </c:pt>
                <c:pt idx="19">
                  <c:v>0.005359125</c:v>
                </c:pt>
                <c:pt idx="20">
                  <c:v>0.00549918181818182</c:v>
                </c:pt>
                <c:pt idx="21">
                  <c:v>0.0048221</c:v>
                </c:pt>
                <c:pt idx="22">
                  <c:v>0.006587</c:v>
                </c:pt>
                <c:pt idx="23">
                  <c:v>0.006667</c:v>
                </c:pt>
                <c:pt idx="24">
                  <c:v>0.0039902</c:v>
                </c:pt>
                <c:pt idx="25">
                  <c:v>0.00354127272727273</c:v>
                </c:pt>
                <c:pt idx="26">
                  <c:v>0.00362275</c:v>
                </c:pt>
                <c:pt idx="27">
                  <c:v>0.00399466666666667</c:v>
                </c:pt>
                <c:pt idx="28">
                  <c:v>0.00374290909090909</c:v>
                </c:pt>
                <c:pt idx="29">
                  <c:v>0.00488955555555555</c:v>
                </c:pt>
                <c:pt idx="30">
                  <c:v>0.00587333333333333</c:v>
                </c:pt>
                <c:pt idx="31">
                  <c:v>0.00551772727272727</c:v>
                </c:pt>
                <c:pt idx="32">
                  <c:v>0.00671725</c:v>
                </c:pt>
                <c:pt idx="33">
                  <c:v>0.00597472727272727</c:v>
                </c:pt>
                <c:pt idx="34">
                  <c:v>0.0058416</c:v>
                </c:pt>
                <c:pt idx="35">
                  <c:v>0.0053925</c:v>
                </c:pt>
                <c:pt idx="36">
                  <c:v>0.00571666666666667</c:v>
                </c:pt>
                <c:pt idx="37">
                  <c:v>0.0062444</c:v>
                </c:pt>
                <c:pt idx="38">
                  <c:v>0.00546863636363636</c:v>
                </c:pt>
                <c:pt idx="39">
                  <c:v>0.00578542857142857</c:v>
                </c:pt>
                <c:pt idx="40">
                  <c:v>0.00602125</c:v>
                </c:pt>
                <c:pt idx="41">
                  <c:v>0.0057075</c:v>
                </c:pt>
                <c:pt idx="42">
                  <c:v>0.005963</c:v>
                </c:pt>
                <c:pt idx="43">
                  <c:v>0.00566972727272727</c:v>
                </c:pt>
                <c:pt idx="44">
                  <c:v>0.00558244444444444</c:v>
                </c:pt>
                <c:pt idx="45">
                  <c:v>0.00631475</c:v>
                </c:pt>
                <c:pt idx="46">
                  <c:v>0.00598466666666667</c:v>
                </c:pt>
                <c:pt idx="47">
                  <c:v>0.00461490909090909</c:v>
                </c:pt>
                <c:pt idx="48">
                  <c:v>0.004579125</c:v>
                </c:pt>
                <c:pt idx="49">
                  <c:v>0.004889</c:v>
                </c:pt>
                <c:pt idx="50">
                  <c:v>0.00627566666666666</c:v>
                </c:pt>
                <c:pt idx="51">
                  <c:v>0.00703633333333333</c:v>
                </c:pt>
                <c:pt idx="52">
                  <c:v>0.0043394</c:v>
                </c:pt>
                <c:pt idx="53">
                  <c:v>0.00316175</c:v>
                </c:pt>
                <c:pt idx="54">
                  <c:v>0.00408433333333333</c:v>
                </c:pt>
                <c:pt idx="55">
                  <c:v>0.00479809090909091</c:v>
                </c:pt>
                <c:pt idx="56">
                  <c:v>0.00630625</c:v>
                </c:pt>
                <c:pt idx="57">
                  <c:v>0.00495036363636364</c:v>
                </c:pt>
                <c:pt idx="58">
                  <c:v>0.0053388</c:v>
                </c:pt>
                <c:pt idx="59">
                  <c:v>0.0047084</c:v>
                </c:pt>
                <c:pt idx="60">
                  <c:v>0.00543800952380952</c:v>
                </c:pt>
              </c:numCache>
            </c:numRef>
          </c:xVal>
          <c:yVal>
            <c:numRef>
              <c:f>B120109cc!$B$2:$B$62</c:f>
              <c:numCache>
                <c:formatCode>General</c:formatCode>
                <c:ptCount val="61"/>
                <c:pt idx="0">
                  <c:v>61.0</c:v>
                </c:pt>
                <c:pt idx="1">
                  <c:v>60.0</c:v>
                </c:pt>
                <c:pt idx="2">
                  <c:v>59.0</c:v>
                </c:pt>
                <c:pt idx="3">
                  <c:v>58.0</c:v>
                </c:pt>
                <c:pt idx="4">
                  <c:v>57.0</c:v>
                </c:pt>
                <c:pt idx="5">
                  <c:v>56.0</c:v>
                </c:pt>
                <c:pt idx="6">
                  <c:v>55.0</c:v>
                </c:pt>
                <c:pt idx="7">
                  <c:v>54.0</c:v>
                </c:pt>
                <c:pt idx="8">
                  <c:v>53.0</c:v>
                </c:pt>
                <c:pt idx="9">
                  <c:v>52.0</c:v>
                </c:pt>
                <c:pt idx="10">
                  <c:v>51.0</c:v>
                </c:pt>
                <c:pt idx="11">
                  <c:v>50.0</c:v>
                </c:pt>
                <c:pt idx="12">
                  <c:v>49.0</c:v>
                </c:pt>
                <c:pt idx="13">
                  <c:v>48.0</c:v>
                </c:pt>
                <c:pt idx="14">
                  <c:v>47.0</c:v>
                </c:pt>
                <c:pt idx="15">
                  <c:v>46.0</c:v>
                </c:pt>
                <c:pt idx="16">
                  <c:v>45.0</c:v>
                </c:pt>
                <c:pt idx="17">
                  <c:v>44.0</c:v>
                </c:pt>
                <c:pt idx="18">
                  <c:v>43.0</c:v>
                </c:pt>
                <c:pt idx="19">
                  <c:v>42.0</c:v>
                </c:pt>
                <c:pt idx="20">
                  <c:v>41.0</c:v>
                </c:pt>
                <c:pt idx="21">
                  <c:v>40.0</c:v>
                </c:pt>
                <c:pt idx="22">
                  <c:v>39.0</c:v>
                </c:pt>
                <c:pt idx="23">
                  <c:v>38.0</c:v>
                </c:pt>
                <c:pt idx="24">
                  <c:v>37.0</c:v>
                </c:pt>
                <c:pt idx="25">
                  <c:v>36.0</c:v>
                </c:pt>
                <c:pt idx="26">
                  <c:v>35.0</c:v>
                </c:pt>
                <c:pt idx="27">
                  <c:v>34.0</c:v>
                </c:pt>
                <c:pt idx="28">
                  <c:v>33.0</c:v>
                </c:pt>
                <c:pt idx="29">
                  <c:v>32.0</c:v>
                </c:pt>
                <c:pt idx="30">
                  <c:v>31.0</c:v>
                </c:pt>
                <c:pt idx="31">
                  <c:v>30.0</c:v>
                </c:pt>
                <c:pt idx="32">
                  <c:v>29.0</c:v>
                </c:pt>
                <c:pt idx="33">
                  <c:v>28.0</c:v>
                </c:pt>
                <c:pt idx="34">
                  <c:v>27.0</c:v>
                </c:pt>
                <c:pt idx="35">
                  <c:v>26.0</c:v>
                </c:pt>
                <c:pt idx="36">
                  <c:v>25.0</c:v>
                </c:pt>
                <c:pt idx="37">
                  <c:v>24.0</c:v>
                </c:pt>
                <c:pt idx="38">
                  <c:v>23.0</c:v>
                </c:pt>
                <c:pt idx="39">
                  <c:v>22.0</c:v>
                </c:pt>
                <c:pt idx="40">
                  <c:v>21.0</c:v>
                </c:pt>
                <c:pt idx="41">
                  <c:v>20.0</c:v>
                </c:pt>
                <c:pt idx="42">
                  <c:v>19.0</c:v>
                </c:pt>
                <c:pt idx="43">
                  <c:v>18.0</c:v>
                </c:pt>
                <c:pt idx="44">
                  <c:v>17.0</c:v>
                </c:pt>
                <c:pt idx="45">
                  <c:v>16.0</c:v>
                </c:pt>
                <c:pt idx="46">
                  <c:v>15.0</c:v>
                </c:pt>
                <c:pt idx="47">
                  <c:v>14.0</c:v>
                </c:pt>
                <c:pt idx="48">
                  <c:v>13.0</c:v>
                </c:pt>
                <c:pt idx="49">
                  <c:v>12.0</c:v>
                </c:pt>
                <c:pt idx="50">
                  <c:v>11.0</c:v>
                </c:pt>
                <c:pt idx="51">
                  <c:v>10.0</c:v>
                </c:pt>
                <c:pt idx="52">
                  <c:v>9.0</c:v>
                </c:pt>
                <c:pt idx="53">
                  <c:v>8.0</c:v>
                </c:pt>
                <c:pt idx="54">
                  <c:v>7.0</c:v>
                </c:pt>
                <c:pt idx="55">
                  <c:v>6.0</c:v>
                </c:pt>
                <c:pt idx="56">
                  <c:v>5.0</c:v>
                </c:pt>
                <c:pt idx="57">
                  <c:v>4.0</c:v>
                </c:pt>
                <c:pt idx="58">
                  <c:v>3.0</c:v>
                </c:pt>
                <c:pt idx="59">
                  <c:v>2.0</c:v>
                </c:pt>
                <c:pt idx="60">
                  <c:v>1.0</c:v>
                </c:pt>
              </c:numCache>
            </c:numRef>
          </c:yVal>
        </c:ser>
        <c:axId val="506322008"/>
        <c:axId val="506327624"/>
      </c:scatterChart>
      <c:valAx>
        <c:axId val="506306328"/>
        <c:scaling>
          <c:orientation val="minMax"/>
          <c:max val="0.85"/>
          <c:min val="0.0"/>
        </c:scaling>
        <c:axPos val="t"/>
        <c:title>
          <c:tx>
            <c:rich>
              <a:bodyPr/>
              <a:lstStyle/>
              <a:p>
                <a:pPr algn="l">
                  <a:defRPr sz="756" b="1" i="0" u="none" strike="noStrike" baseline="0">
                    <a:solidFill>
                      <a:srgbClr val="000000"/>
                    </a:solidFill>
                    <a:latin typeface="Arial"/>
                    <a:ea typeface="Arial"/>
                    <a:cs typeface="Arial"/>
                  </a:defRPr>
                </a:pPr>
                <a:r>
                  <a:rPr lang="en-US" dirty="0" smtClean="0"/>
                  <a:t>absorption, scatter, attenuation</a:t>
                </a:r>
                <a:endParaRPr lang="en-US" dirty="0"/>
              </a:p>
            </c:rich>
          </c:tx>
          <c:layout>
            <c:manualLayout>
              <c:xMode val="edge"/>
              <c:yMode val="edge"/>
              <c:x val="0.343574704483622"/>
              <c:y val="0.123547184900621"/>
            </c:manualLayout>
          </c:layout>
          <c:spPr>
            <a:noFill/>
            <a:ln w="19196">
              <a:noFill/>
            </a:ln>
          </c:spPr>
        </c:title>
        <c:numFmt formatCode="General" sourceLinked="1"/>
        <c:tickLblPos val="nextTo"/>
        <c:spPr>
          <a:ln w="2400">
            <a:solidFill>
              <a:srgbClr val="000000"/>
            </a:solidFill>
            <a:prstDash val="solid"/>
          </a:ln>
        </c:spPr>
        <c:txPr>
          <a:bodyPr rot="0" vert="horz"/>
          <a:lstStyle/>
          <a:p>
            <a:pPr>
              <a:defRPr sz="775" b="0" i="0" u="none" strike="noStrike" baseline="0">
                <a:solidFill>
                  <a:srgbClr val="000000"/>
                </a:solidFill>
                <a:latin typeface="Arial"/>
                <a:ea typeface="Arial"/>
                <a:cs typeface="Arial"/>
              </a:defRPr>
            </a:pPr>
            <a:endParaRPr lang="en-US"/>
          </a:p>
        </c:txPr>
        <c:crossAx val="506313224"/>
        <c:crosses val="autoZero"/>
        <c:crossBetween val="midCat"/>
      </c:valAx>
      <c:valAx>
        <c:axId val="506313224"/>
        <c:scaling>
          <c:orientation val="maxMin"/>
          <c:max val="70.0"/>
          <c:min val="0.0"/>
        </c:scaling>
        <c:axPos val="l"/>
        <c:title>
          <c:tx>
            <c:rich>
              <a:bodyPr/>
              <a:lstStyle/>
              <a:p>
                <a:pPr>
                  <a:defRPr sz="775" b="1" i="0" u="none" strike="noStrike" baseline="0">
                    <a:solidFill>
                      <a:srgbClr val="000000"/>
                    </a:solidFill>
                    <a:latin typeface="Arial"/>
                    <a:ea typeface="Arial"/>
                    <a:cs typeface="Arial"/>
                  </a:defRPr>
                </a:pPr>
                <a:r>
                  <a:rPr lang="en-US"/>
                  <a:t>Depth (m)</a:t>
                </a:r>
              </a:p>
            </c:rich>
          </c:tx>
          <c:layout>
            <c:manualLayout>
              <c:xMode val="edge"/>
              <c:yMode val="edge"/>
              <c:x val="0.015180265654649"/>
              <c:y val="0.456204379562044"/>
            </c:manualLayout>
          </c:layout>
          <c:spPr>
            <a:noFill/>
            <a:ln w="19196">
              <a:noFill/>
            </a:ln>
          </c:spPr>
        </c:title>
        <c:numFmt formatCode="General" sourceLinked="1"/>
        <c:tickLblPos val="nextTo"/>
        <c:spPr>
          <a:ln w="2400">
            <a:solidFill>
              <a:srgbClr val="000000"/>
            </a:solidFill>
            <a:prstDash val="solid"/>
          </a:ln>
        </c:spPr>
        <c:txPr>
          <a:bodyPr rot="0" vert="horz"/>
          <a:lstStyle/>
          <a:p>
            <a:pPr>
              <a:defRPr sz="775" b="0" i="0" u="none" strike="noStrike" baseline="0">
                <a:solidFill>
                  <a:srgbClr val="000000"/>
                </a:solidFill>
                <a:latin typeface="Arial"/>
                <a:ea typeface="Arial"/>
                <a:cs typeface="Arial"/>
              </a:defRPr>
            </a:pPr>
            <a:endParaRPr lang="en-US"/>
          </a:p>
        </c:txPr>
        <c:crossAx val="506306328"/>
        <c:crosses val="autoZero"/>
        <c:crossBetween val="midCat"/>
        <c:majorUnit val="20.0"/>
      </c:valAx>
      <c:valAx>
        <c:axId val="506322008"/>
        <c:scaling>
          <c:orientation val="minMax"/>
          <c:max val="0.03"/>
        </c:scaling>
        <c:axPos val="b"/>
        <c:title>
          <c:tx>
            <c:rich>
              <a:bodyPr/>
              <a:lstStyle/>
              <a:p>
                <a:pPr>
                  <a:defRPr sz="756" b="1" i="0" u="none" strike="noStrike" baseline="0">
                    <a:solidFill>
                      <a:srgbClr val="000000"/>
                    </a:solidFill>
                    <a:latin typeface="Arial"/>
                    <a:ea typeface="Arial"/>
                    <a:cs typeface="Arial"/>
                  </a:defRPr>
                </a:pPr>
                <a:r>
                  <a:rPr lang="en-US" dirty="0" smtClean="0"/>
                  <a:t>backscatter</a:t>
                </a:r>
                <a:endParaRPr lang="en-US" dirty="0"/>
              </a:p>
            </c:rich>
          </c:tx>
          <c:layout>
            <c:manualLayout>
              <c:xMode val="edge"/>
              <c:yMode val="edge"/>
              <c:x val="0.497153700189753"/>
              <c:y val="0.91970802919708"/>
            </c:manualLayout>
          </c:layout>
          <c:spPr>
            <a:noFill/>
            <a:ln w="19196">
              <a:noFill/>
            </a:ln>
          </c:spPr>
        </c:title>
        <c:numFmt formatCode="General" sourceLinked="1"/>
        <c:majorTickMark val="cross"/>
        <c:tickLblPos val="nextTo"/>
        <c:spPr>
          <a:ln w="2400">
            <a:solidFill>
              <a:srgbClr val="DD0806"/>
            </a:solidFill>
            <a:prstDash val="solid"/>
          </a:ln>
        </c:spPr>
        <c:txPr>
          <a:bodyPr rot="0" vert="horz"/>
          <a:lstStyle/>
          <a:p>
            <a:pPr>
              <a:defRPr sz="775" b="0" i="0" u="none" strike="noStrike" baseline="0">
                <a:solidFill>
                  <a:srgbClr val="000000"/>
                </a:solidFill>
                <a:latin typeface="Arial"/>
                <a:ea typeface="Arial"/>
                <a:cs typeface="Arial"/>
              </a:defRPr>
            </a:pPr>
            <a:endParaRPr lang="en-US"/>
          </a:p>
        </c:txPr>
        <c:crossAx val="506327624"/>
        <c:crosses val="max"/>
        <c:crossBetween val="midCat"/>
      </c:valAx>
      <c:valAx>
        <c:axId val="506327624"/>
        <c:scaling>
          <c:orientation val="maxMin"/>
        </c:scaling>
        <c:delete val="1"/>
        <c:axPos val="r"/>
        <c:numFmt formatCode="General" sourceLinked="1"/>
        <c:majorTickMark val="cross"/>
        <c:tickLblPos val="nextTo"/>
        <c:crossAx val="506322008"/>
        <c:crosses val="max"/>
        <c:crossBetween val="midCat"/>
      </c:valAx>
      <c:spPr>
        <a:noFill/>
        <a:ln w="19196">
          <a:noFill/>
        </a:ln>
      </c:spPr>
    </c:plotArea>
    <c:legend>
      <c:legendPos val="r"/>
      <c:layout>
        <c:manualLayout>
          <c:xMode val="edge"/>
          <c:yMode val="edge"/>
          <c:x val="0.789373814041746"/>
          <c:y val="0.620437956204379"/>
          <c:w val="0.140417457305503"/>
          <c:h val="0.193430656934307"/>
        </c:manualLayout>
      </c:layout>
      <c:spPr>
        <a:solidFill>
          <a:srgbClr val="FFFFFF"/>
        </a:solidFill>
        <a:ln w="2400">
          <a:solidFill>
            <a:srgbClr val="000000"/>
          </a:solidFill>
          <a:prstDash val="solid"/>
        </a:ln>
      </c:spPr>
      <c:txPr>
        <a:bodyPr/>
        <a:lstStyle/>
        <a:p>
          <a:pPr>
            <a:defRPr sz="71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2400">
      <a:noFill/>
      <a:prstDash val="solid"/>
    </a:ln>
  </c:spPr>
  <c:txPr>
    <a:bodyPr/>
    <a:lstStyle/>
    <a:p>
      <a:pPr>
        <a:defRPr sz="775"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112" b="1" i="0" u="none" strike="noStrike" baseline="0">
                <a:solidFill>
                  <a:srgbClr val="000000"/>
                </a:solidFill>
                <a:latin typeface="Times New Roman"/>
                <a:ea typeface="Times New Roman"/>
                <a:cs typeface="Times New Roman"/>
              </a:defRPr>
            </a:pPr>
            <a:r>
              <a:rPr lang="en-US"/>
              <a:t>12/01/09 St. B</a:t>
            </a:r>
          </a:p>
        </c:rich>
      </c:tx>
      <c:layout>
        <c:manualLayout>
          <c:xMode val="edge"/>
          <c:yMode val="edge"/>
          <c:x val="0.395833333333333"/>
          <c:y val="0.0"/>
        </c:manualLayout>
      </c:layout>
      <c:spPr>
        <a:noFill/>
        <a:ln w="19812">
          <a:noFill/>
        </a:ln>
      </c:spPr>
    </c:title>
    <c:plotArea>
      <c:layout>
        <c:manualLayout>
          <c:layoutTarget val="inner"/>
          <c:xMode val="edge"/>
          <c:yMode val="edge"/>
          <c:x val="0.113425925925926"/>
          <c:y val="0.231060606060606"/>
          <c:w val="0.831018518518518"/>
          <c:h val="0.704545454545455"/>
        </c:manualLayout>
      </c:layout>
      <c:scatterChart>
        <c:scatterStyle val="lineMarker"/>
        <c:ser>
          <c:idx val="0"/>
          <c:order val="0"/>
          <c:tx>
            <c:v>Modeled Kd</c:v>
          </c:tx>
          <c:spPr>
            <a:ln w="22289">
              <a:noFill/>
            </a:ln>
          </c:spPr>
          <c:marker>
            <c:symbol val="circle"/>
            <c:size val="3"/>
            <c:spPr>
              <a:solidFill>
                <a:srgbClr val="FFFFFF"/>
              </a:solidFill>
              <a:ln>
                <a:solidFill>
                  <a:srgbClr val="000000"/>
                </a:solidFill>
                <a:prstDash val="solid"/>
              </a:ln>
            </c:spPr>
          </c:marker>
          <c:xVal>
            <c:numRef>
              <c:f>Sheet1!$C$8:$AL$8</c:f>
              <c:numCache>
                <c:formatCode>0.00E+00</c:formatCode>
                <c:ptCount val="36"/>
                <c:pt idx="0">
                  <c:v>0.15894</c:v>
                </c:pt>
                <c:pt idx="1">
                  <c:v>0.12432</c:v>
                </c:pt>
                <c:pt idx="2">
                  <c:v>0.51536</c:v>
                </c:pt>
                <c:pt idx="3">
                  <c:v>0.081355</c:v>
                </c:pt>
                <c:pt idx="4">
                  <c:v>0.14015</c:v>
                </c:pt>
                <c:pt idx="5">
                  <c:v>0.17207</c:v>
                </c:pt>
                <c:pt idx="6">
                  <c:v>0.10911</c:v>
                </c:pt>
                <c:pt idx="7">
                  <c:v>0.10552</c:v>
                </c:pt>
                <c:pt idx="8">
                  <c:v>0.10404</c:v>
                </c:pt>
                <c:pt idx="9">
                  <c:v>0.10753</c:v>
                </c:pt>
                <c:pt idx="10">
                  <c:v>0.10154</c:v>
                </c:pt>
                <c:pt idx="11">
                  <c:v>0.11419</c:v>
                </c:pt>
                <c:pt idx="12">
                  <c:v>0.10838</c:v>
                </c:pt>
                <c:pt idx="13">
                  <c:v>0.10936</c:v>
                </c:pt>
                <c:pt idx="14">
                  <c:v>0.11103</c:v>
                </c:pt>
                <c:pt idx="15">
                  <c:v>0.11467</c:v>
                </c:pt>
                <c:pt idx="16">
                  <c:v>0.11325</c:v>
                </c:pt>
                <c:pt idx="17">
                  <c:v>0.11928</c:v>
                </c:pt>
                <c:pt idx="18">
                  <c:v>0.12208</c:v>
                </c:pt>
                <c:pt idx="19">
                  <c:v>0.11885</c:v>
                </c:pt>
                <c:pt idx="20">
                  <c:v>0.11842</c:v>
                </c:pt>
                <c:pt idx="21">
                  <c:v>0.11295</c:v>
                </c:pt>
                <c:pt idx="22">
                  <c:v>0.1276</c:v>
                </c:pt>
                <c:pt idx="23">
                  <c:v>0.11445</c:v>
                </c:pt>
                <c:pt idx="24">
                  <c:v>0.11415</c:v>
                </c:pt>
                <c:pt idx="25">
                  <c:v>0.11453</c:v>
                </c:pt>
                <c:pt idx="26">
                  <c:v>0.11487</c:v>
                </c:pt>
                <c:pt idx="27">
                  <c:v>0.11126</c:v>
                </c:pt>
                <c:pt idx="28">
                  <c:v>0.11354</c:v>
                </c:pt>
                <c:pt idx="29">
                  <c:v>0.10693</c:v>
                </c:pt>
                <c:pt idx="30">
                  <c:v>0.11267</c:v>
                </c:pt>
                <c:pt idx="31">
                  <c:v>0.10851</c:v>
                </c:pt>
                <c:pt idx="32">
                  <c:v>0.10773</c:v>
                </c:pt>
                <c:pt idx="33">
                  <c:v>0.10662</c:v>
                </c:pt>
                <c:pt idx="34">
                  <c:v>0.10156</c:v>
                </c:pt>
                <c:pt idx="35">
                  <c:v>0.10006</c:v>
                </c:pt>
              </c:numCache>
            </c:numRef>
          </c:xVal>
          <c:yVal>
            <c:numRef>
              <c:f>Sheet1!$C$3:$AL$3</c:f>
              <c:numCache>
                <c:formatCode>General</c:formatCode>
                <c:ptCount val="36"/>
                <c:pt idx="0">
                  <c:v>0.005</c:v>
                </c:pt>
                <c:pt idx="1">
                  <c:v>1.005</c:v>
                </c:pt>
                <c:pt idx="2">
                  <c:v>2.005</c:v>
                </c:pt>
                <c:pt idx="3">
                  <c:v>3.005</c:v>
                </c:pt>
                <c:pt idx="4">
                  <c:v>4.005</c:v>
                </c:pt>
                <c:pt idx="5">
                  <c:v>5.005</c:v>
                </c:pt>
                <c:pt idx="6">
                  <c:v>6.005</c:v>
                </c:pt>
                <c:pt idx="7">
                  <c:v>7.005</c:v>
                </c:pt>
                <c:pt idx="8">
                  <c:v>8.005</c:v>
                </c:pt>
                <c:pt idx="9">
                  <c:v>9.005</c:v>
                </c:pt>
                <c:pt idx="10">
                  <c:v>10.005</c:v>
                </c:pt>
                <c:pt idx="11">
                  <c:v>11.005</c:v>
                </c:pt>
                <c:pt idx="12">
                  <c:v>12.005</c:v>
                </c:pt>
                <c:pt idx="13">
                  <c:v>13.005</c:v>
                </c:pt>
                <c:pt idx="14">
                  <c:v>14.005</c:v>
                </c:pt>
                <c:pt idx="15">
                  <c:v>15.005</c:v>
                </c:pt>
                <c:pt idx="16">
                  <c:v>16.005</c:v>
                </c:pt>
                <c:pt idx="17">
                  <c:v>17.005</c:v>
                </c:pt>
                <c:pt idx="18">
                  <c:v>18.005</c:v>
                </c:pt>
                <c:pt idx="19">
                  <c:v>19.005</c:v>
                </c:pt>
                <c:pt idx="20">
                  <c:v>20.005</c:v>
                </c:pt>
                <c:pt idx="21">
                  <c:v>21.005</c:v>
                </c:pt>
                <c:pt idx="22">
                  <c:v>22.005</c:v>
                </c:pt>
                <c:pt idx="23">
                  <c:v>23.005</c:v>
                </c:pt>
                <c:pt idx="24">
                  <c:v>24.005</c:v>
                </c:pt>
                <c:pt idx="25">
                  <c:v>25.005</c:v>
                </c:pt>
                <c:pt idx="26">
                  <c:v>26.005</c:v>
                </c:pt>
                <c:pt idx="27">
                  <c:v>27.005</c:v>
                </c:pt>
                <c:pt idx="28">
                  <c:v>28.005</c:v>
                </c:pt>
                <c:pt idx="29">
                  <c:v>29.005</c:v>
                </c:pt>
                <c:pt idx="30">
                  <c:v>30.005</c:v>
                </c:pt>
                <c:pt idx="31">
                  <c:v>31.005</c:v>
                </c:pt>
                <c:pt idx="32">
                  <c:v>32.005</c:v>
                </c:pt>
                <c:pt idx="33">
                  <c:v>33.005</c:v>
                </c:pt>
                <c:pt idx="34">
                  <c:v>34.005</c:v>
                </c:pt>
                <c:pt idx="35">
                  <c:v>35.005</c:v>
                </c:pt>
              </c:numCache>
            </c:numRef>
          </c:yVal>
        </c:ser>
        <c:ser>
          <c:idx val="1"/>
          <c:order val="1"/>
          <c:tx>
            <c:v>Measured Kd</c:v>
          </c:tx>
          <c:spPr>
            <a:ln w="22289">
              <a:noFill/>
            </a:ln>
          </c:spPr>
          <c:marker>
            <c:symbol val="circle"/>
            <c:size val="3"/>
            <c:spPr>
              <a:solidFill>
                <a:srgbClr val="000000"/>
              </a:solidFill>
              <a:ln>
                <a:solidFill>
                  <a:srgbClr val="000000"/>
                </a:solidFill>
                <a:prstDash val="solid"/>
              </a:ln>
            </c:spPr>
          </c:marker>
          <c:xVal>
            <c:numRef>
              <c:f>Sheet1!$C$26:$AL$26</c:f>
              <c:numCache>
                <c:formatCode>General</c:formatCode>
                <c:ptCount val="36"/>
                <c:pt idx="0">
                  <c:v>0.100538962201961</c:v>
                </c:pt>
                <c:pt idx="1">
                  <c:v>0.0773448583929162</c:v>
                </c:pt>
                <c:pt idx="2">
                  <c:v>0.066122008599914</c:v>
                </c:pt>
                <c:pt idx="3">
                  <c:v>0.0882038451109806</c:v>
                </c:pt>
                <c:pt idx="4">
                  <c:v>0.0992776065383375</c:v>
                </c:pt>
                <c:pt idx="5">
                  <c:v>0.104009532455728</c:v>
                </c:pt>
                <c:pt idx="6">
                  <c:v>0.109560373675201</c:v>
                </c:pt>
                <c:pt idx="7">
                  <c:v>0.108835024595854</c:v>
                </c:pt>
                <c:pt idx="8">
                  <c:v>0.113082317491759</c:v>
                </c:pt>
                <c:pt idx="9">
                  <c:v>0.115958520580625</c:v>
                </c:pt>
                <c:pt idx="10">
                  <c:v>0.111218423802392</c:v>
                </c:pt>
                <c:pt idx="11">
                  <c:v>0.108088877439563</c:v>
                </c:pt>
                <c:pt idx="12">
                  <c:v>0.110747457760003</c:v>
                </c:pt>
                <c:pt idx="13">
                  <c:v>0.110862146340555</c:v>
                </c:pt>
                <c:pt idx="14">
                  <c:v>0.112013078079564</c:v>
                </c:pt>
                <c:pt idx="15">
                  <c:v>0.110713669596224</c:v>
                </c:pt>
                <c:pt idx="16">
                  <c:v>0.112823247478339</c:v>
                </c:pt>
                <c:pt idx="17">
                  <c:v>0.113854869308915</c:v>
                </c:pt>
                <c:pt idx="18">
                  <c:v>0.11363623763891</c:v>
                </c:pt>
                <c:pt idx="19">
                  <c:v>0.111086977045979</c:v>
                </c:pt>
                <c:pt idx="20">
                  <c:v>0.112605045657297</c:v>
                </c:pt>
                <c:pt idx="21">
                  <c:v>0.113020562218703</c:v>
                </c:pt>
                <c:pt idx="22">
                  <c:v>0.113777799221669</c:v>
                </c:pt>
                <c:pt idx="23">
                  <c:v>0.113087143462171</c:v>
                </c:pt>
                <c:pt idx="24">
                  <c:v>0.109957983254493</c:v>
                </c:pt>
                <c:pt idx="25">
                  <c:v>0.114664427999179</c:v>
                </c:pt>
                <c:pt idx="26">
                  <c:v>0.110849437635769</c:v>
                </c:pt>
                <c:pt idx="27">
                  <c:v>0.103703761888983</c:v>
                </c:pt>
                <c:pt idx="28">
                  <c:v>0.106794277336491</c:v>
                </c:pt>
                <c:pt idx="29">
                  <c:v>0.10548648718963</c:v>
                </c:pt>
                <c:pt idx="30">
                  <c:v>0.103812764518874</c:v>
                </c:pt>
                <c:pt idx="31">
                  <c:v>0.111501527648287</c:v>
                </c:pt>
                <c:pt idx="32">
                  <c:v>0.108794321500652</c:v>
                </c:pt>
                <c:pt idx="33">
                  <c:v>0.11364182341381</c:v>
                </c:pt>
                <c:pt idx="34">
                  <c:v>0.113720552639797</c:v>
                </c:pt>
                <c:pt idx="35">
                  <c:v>0.0914173024067038</c:v>
                </c:pt>
              </c:numCache>
            </c:numRef>
          </c:xVal>
          <c:yVal>
            <c:numRef>
              <c:f>Sheet1!$C$3:$AL$3</c:f>
              <c:numCache>
                <c:formatCode>General</c:formatCode>
                <c:ptCount val="36"/>
                <c:pt idx="0">
                  <c:v>0.005</c:v>
                </c:pt>
                <c:pt idx="1">
                  <c:v>1.005</c:v>
                </c:pt>
                <c:pt idx="2">
                  <c:v>2.005</c:v>
                </c:pt>
                <c:pt idx="3">
                  <c:v>3.005</c:v>
                </c:pt>
                <c:pt idx="4">
                  <c:v>4.005</c:v>
                </c:pt>
                <c:pt idx="5">
                  <c:v>5.005</c:v>
                </c:pt>
                <c:pt idx="6">
                  <c:v>6.005</c:v>
                </c:pt>
                <c:pt idx="7">
                  <c:v>7.005</c:v>
                </c:pt>
                <c:pt idx="8">
                  <c:v>8.005</c:v>
                </c:pt>
                <c:pt idx="9">
                  <c:v>9.005</c:v>
                </c:pt>
                <c:pt idx="10">
                  <c:v>10.005</c:v>
                </c:pt>
                <c:pt idx="11">
                  <c:v>11.005</c:v>
                </c:pt>
                <c:pt idx="12">
                  <c:v>12.005</c:v>
                </c:pt>
                <c:pt idx="13">
                  <c:v>13.005</c:v>
                </c:pt>
                <c:pt idx="14">
                  <c:v>14.005</c:v>
                </c:pt>
                <c:pt idx="15">
                  <c:v>15.005</c:v>
                </c:pt>
                <c:pt idx="16">
                  <c:v>16.005</c:v>
                </c:pt>
                <c:pt idx="17">
                  <c:v>17.005</c:v>
                </c:pt>
                <c:pt idx="18">
                  <c:v>18.005</c:v>
                </c:pt>
                <c:pt idx="19">
                  <c:v>19.005</c:v>
                </c:pt>
                <c:pt idx="20">
                  <c:v>20.005</c:v>
                </c:pt>
                <c:pt idx="21">
                  <c:v>21.005</c:v>
                </c:pt>
                <c:pt idx="22">
                  <c:v>22.005</c:v>
                </c:pt>
                <c:pt idx="23">
                  <c:v>23.005</c:v>
                </c:pt>
                <c:pt idx="24">
                  <c:v>24.005</c:v>
                </c:pt>
                <c:pt idx="25">
                  <c:v>25.005</c:v>
                </c:pt>
                <c:pt idx="26">
                  <c:v>26.005</c:v>
                </c:pt>
                <c:pt idx="27">
                  <c:v>27.005</c:v>
                </c:pt>
                <c:pt idx="28">
                  <c:v>28.005</c:v>
                </c:pt>
                <c:pt idx="29">
                  <c:v>29.005</c:v>
                </c:pt>
                <c:pt idx="30">
                  <c:v>30.005</c:v>
                </c:pt>
                <c:pt idx="31">
                  <c:v>31.005</c:v>
                </c:pt>
                <c:pt idx="32">
                  <c:v>32.005</c:v>
                </c:pt>
                <c:pt idx="33">
                  <c:v>33.005</c:v>
                </c:pt>
                <c:pt idx="34">
                  <c:v>34.005</c:v>
                </c:pt>
                <c:pt idx="35">
                  <c:v>35.005</c:v>
                </c:pt>
              </c:numCache>
            </c:numRef>
          </c:yVal>
        </c:ser>
        <c:axId val="562547192"/>
        <c:axId val="562987016"/>
      </c:scatterChart>
      <c:valAx>
        <c:axId val="562547192"/>
        <c:scaling>
          <c:orientation val="minMax"/>
          <c:max val="0.4"/>
        </c:scaling>
        <c:axPos val="t"/>
        <c:numFmt formatCode="General" sourceLinked="0"/>
        <c:tickLblPos val="nextTo"/>
        <c:spPr>
          <a:ln w="2477">
            <a:solidFill>
              <a:srgbClr val="000000"/>
            </a:solidFill>
            <a:prstDash val="solid"/>
          </a:ln>
        </c:spPr>
        <c:txPr>
          <a:bodyPr rot="0" vert="horz"/>
          <a:lstStyle/>
          <a:p>
            <a:pPr>
              <a:defRPr sz="897" b="0" i="0" u="none" strike="noStrike" baseline="0">
                <a:solidFill>
                  <a:srgbClr val="000000"/>
                </a:solidFill>
                <a:latin typeface="Times New Roman"/>
                <a:ea typeface="Times New Roman"/>
                <a:cs typeface="Times New Roman"/>
              </a:defRPr>
            </a:pPr>
            <a:endParaRPr lang="en-US"/>
          </a:p>
        </c:txPr>
        <c:crossAx val="562987016"/>
        <c:crosses val="autoZero"/>
        <c:crossBetween val="midCat"/>
      </c:valAx>
      <c:valAx>
        <c:axId val="562987016"/>
        <c:scaling>
          <c:orientation val="maxMin"/>
        </c:scaling>
        <c:axPos val="l"/>
        <c:title>
          <c:tx>
            <c:rich>
              <a:bodyPr/>
              <a:lstStyle/>
              <a:p>
                <a:pPr>
                  <a:defRPr sz="897" b="0" i="0" u="none" strike="noStrike" baseline="0">
                    <a:solidFill>
                      <a:srgbClr val="000000"/>
                    </a:solidFill>
                    <a:latin typeface="Times New Roman"/>
                    <a:ea typeface="Times New Roman"/>
                    <a:cs typeface="Times New Roman"/>
                  </a:defRPr>
                </a:pPr>
                <a:r>
                  <a:rPr lang="en-US"/>
                  <a:t>depth (m)</a:t>
                </a:r>
              </a:p>
            </c:rich>
          </c:tx>
          <c:layout>
            <c:manualLayout>
              <c:xMode val="edge"/>
              <c:yMode val="edge"/>
              <c:x val="0.0138888888888889"/>
              <c:y val="0.488636363636364"/>
            </c:manualLayout>
          </c:layout>
          <c:spPr>
            <a:noFill/>
            <a:ln w="19812">
              <a:noFill/>
            </a:ln>
          </c:spPr>
        </c:title>
        <c:numFmt formatCode="General" sourceLinked="1"/>
        <c:tickLblPos val="nextTo"/>
        <c:spPr>
          <a:ln w="2477">
            <a:solidFill>
              <a:srgbClr val="000000"/>
            </a:solidFill>
            <a:prstDash val="solid"/>
          </a:ln>
        </c:spPr>
        <c:txPr>
          <a:bodyPr rot="0" vert="horz"/>
          <a:lstStyle/>
          <a:p>
            <a:pPr>
              <a:defRPr sz="897" b="0" i="0" u="none" strike="noStrike" baseline="0">
                <a:solidFill>
                  <a:srgbClr val="000000"/>
                </a:solidFill>
                <a:latin typeface="Times New Roman"/>
                <a:ea typeface="Times New Roman"/>
                <a:cs typeface="Times New Roman"/>
              </a:defRPr>
            </a:pPr>
            <a:endParaRPr lang="en-US"/>
          </a:p>
        </c:txPr>
        <c:crossAx val="562547192"/>
        <c:crosses val="autoZero"/>
        <c:crossBetween val="midCat"/>
      </c:valAx>
      <c:spPr>
        <a:noFill/>
        <a:ln w="19812">
          <a:noFill/>
        </a:ln>
      </c:spPr>
    </c:plotArea>
    <c:legend>
      <c:legendPos val="r"/>
      <c:layout>
        <c:manualLayout>
          <c:xMode val="edge"/>
          <c:yMode val="edge"/>
          <c:x val="0.728471108718297"/>
          <c:y val="0.259437977212469"/>
          <c:w val="0.222222222222222"/>
          <c:h val="0.147727272727273"/>
        </c:manualLayout>
      </c:layout>
      <c:spPr>
        <a:solidFill>
          <a:srgbClr val="FFFFFF"/>
        </a:solidFill>
        <a:ln w="2477">
          <a:solidFill>
            <a:srgbClr val="000000"/>
          </a:solidFill>
          <a:prstDash val="solid"/>
        </a:ln>
      </c:spPr>
      <c:txPr>
        <a:bodyPr/>
        <a:lstStyle/>
        <a:p>
          <a:pPr>
            <a:defRPr sz="1022" b="0" i="0" u="none" strike="noStrike" baseline="0">
              <a:solidFill>
                <a:srgbClr val="000000"/>
              </a:solidFill>
              <a:latin typeface="Times New Roman"/>
              <a:ea typeface="Times New Roman"/>
              <a:cs typeface="Times New Roman"/>
            </a:defRPr>
          </a:pPr>
          <a:endParaRPr lang="en-US"/>
        </a:p>
      </c:txPr>
    </c:legend>
    <c:plotVisOnly val="1"/>
    <c:dispBlanksAs val="gap"/>
  </c:chart>
  <c:spPr>
    <a:noFill/>
    <a:ln w="2477">
      <a:noFill/>
      <a:prstDash val="solid"/>
    </a:ln>
  </c:spPr>
  <c:txPr>
    <a:bodyPr/>
    <a:lstStyle/>
    <a:p>
      <a:pPr>
        <a:defRPr sz="1112" b="0" i="0" u="none" strike="noStrike" baseline="0">
          <a:solidFill>
            <a:srgbClr val="000000"/>
          </a:solidFill>
          <a:latin typeface="Times New Roman"/>
          <a:ea typeface="Times New Roman"/>
          <a:cs typeface="Times New Roman"/>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111" b="1" i="0" u="none" strike="noStrike" baseline="0">
                <a:solidFill>
                  <a:srgbClr val="000000"/>
                </a:solidFill>
                <a:latin typeface="Times New Roman"/>
                <a:ea typeface="Times New Roman"/>
                <a:cs typeface="Times New Roman"/>
              </a:defRPr>
            </a:pPr>
            <a:r>
              <a:rPr lang="en-US"/>
              <a:t>12/28/09 St. B</a:t>
            </a:r>
          </a:p>
        </c:rich>
      </c:tx>
      <c:layout>
        <c:manualLayout>
          <c:xMode val="edge"/>
          <c:yMode val="edge"/>
          <c:x val="0.394919168591224"/>
          <c:y val="0.0"/>
        </c:manualLayout>
      </c:layout>
      <c:spPr>
        <a:noFill/>
        <a:ln w="19807">
          <a:noFill/>
        </a:ln>
      </c:spPr>
    </c:title>
    <c:plotArea>
      <c:layout>
        <c:manualLayout>
          <c:layoutTarget val="inner"/>
          <c:xMode val="edge"/>
          <c:yMode val="edge"/>
          <c:x val="0.115473441108545"/>
          <c:y val="0.233962264150943"/>
          <c:w val="0.831408775981524"/>
          <c:h val="0.70188679245283"/>
        </c:manualLayout>
      </c:layout>
      <c:scatterChart>
        <c:scatterStyle val="lineMarker"/>
        <c:ser>
          <c:idx val="0"/>
          <c:order val="0"/>
          <c:tx>
            <c:v>Modeled Kd</c:v>
          </c:tx>
          <c:spPr>
            <a:ln w="22283">
              <a:noFill/>
            </a:ln>
          </c:spPr>
          <c:marker>
            <c:symbol val="circle"/>
            <c:size val="3"/>
            <c:spPr>
              <a:solidFill>
                <a:srgbClr val="FFFFFF"/>
              </a:solidFill>
              <a:ln>
                <a:solidFill>
                  <a:srgbClr val="000000"/>
                </a:solidFill>
                <a:prstDash val="solid"/>
              </a:ln>
            </c:spPr>
          </c:marker>
          <c:xVal>
            <c:numRef>
              <c:f>Sheet2!$C$8:$AL$8</c:f>
              <c:numCache>
                <c:formatCode>0.00E+00</c:formatCode>
                <c:ptCount val="36"/>
                <c:pt idx="0">
                  <c:v>0.33076</c:v>
                </c:pt>
                <c:pt idx="1">
                  <c:v>0.45263</c:v>
                </c:pt>
                <c:pt idx="2">
                  <c:v>0.41971</c:v>
                </c:pt>
                <c:pt idx="3">
                  <c:v>0.26623</c:v>
                </c:pt>
                <c:pt idx="4">
                  <c:v>0.17969</c:v>
                </c:pt>
                <c:pt idx="5">
                  <c:v>0.1708</c:v>
                </c:pt>
                <c:pt idx="6">
                  <c:v>0.19224</c:v>
                </c:pt>
                <c:pt idx="7">
                  <c:v>0.17396</c:v>
                </c:pt>
                <c:pt idx="8">
                  <c:v>0.1854</c:v>
                </c:pt>
                <c:pt idx="9">
                  <c:v>0.17906</c:v>
                </c:pt>
                <c:pt idx="10">
                  <c:v>0.17726</c:v>
                </c:pt>
                <c:pt idx="11">
                  <c:v>0.17584</c:v>
                </c:pt>
                <c:pt idx="12">
                  <c:v>0.18385</c:v>
                </c:pt>
                <c:pt idx="13">
                  <c:v>0.16796</c:v>
                </c:pt>
                <c:pt idx="14">
                  <c:v>0.17495</c:v>
                </c:pt>
                <c:pt idx="15">
                  <c:v>0.16864</c:v>
                </c:pt>
                <c:pt idx="16">
                  <c:v>0.16471</c:v>
                </c:pt>
                <c:pt idx="17">
                  <c:v>0.15942</c:v>
                </c:pt>
                <c:pt idx="18">
                  <c:v>0.15993</c:v>
                </c:pt>
                <c:pt idx="19">
                  <c:v>0.15479</c:v>
                </c:pt>
                <c:pt idx="20">
                  <c:v>0.16058</c:v>
                </c:pt>
                <c:pt idx="21">
                  <c:v>0.14499</c:v>
                </c:pt>
                <c:pt idx="22">
                  <c:v>0.14155</c:v>
                </c:pt>
                <c:pt idx="23">
                  <c:v>0.14166</c:v>
                </c:pt>
                <c:pt idx="24">
                  <c:v>0.14508</c:v>
                </c:pt>
                <c:pt idx="25">
                  <c:v>0.14447</c:v>
                </c:pt>
                <c:pt idx="26">
                  <c:v>0.13673</c:v>
                </c:pt>
                <c:pt idx="27">
                  <c:v>0.14384</c:v>
                </c:pt>
                <c:pt idx="28">
                  <c:v>0.14304</c:v>
                </c:pt>
                <c:pt idx="29">
                  <c:v>0.15014</c:v>
                </c:pt>
                <c:pt idx="30">
                  <c:v>0.15105</c:v>
                </c:pt>
                <c:pt idx="31">
                  <c:v>0.1471</c:v>
                </c:pt>
                <c:pt idx="32">
                  <c:v>0.14709</c:v>
                </c:pt>
                <c:pt idx="33">
                  <c:v>0.14154</c:v>
                </c:pt>
                <c:pt idx="34">
                  <c:v>0.13775</c:v>
                </c:pt>
                <c:pt idx="35">
                  <c:v>0.14034</c:v>
                </c:pt>
              </c:numCache>
            </c:numRef>
          </c:xVal>
          <c:yVal>
            <c:numRef>
              <c:f>Sheet2!$C$3:$AL$3</c:f>
              <c:numCache>
                <c:formatCode>General</c:formatCode>
                <c:ptCount val="36"/>
                <c:pt idx="0">
                  <c:v>0.005</c:v>
                </c:pt>
                <c:pt idx="1">
                  <c:v>1.005</c:v>
                </c:pt>
                <c:pt idx="2">
                  <c:v>2.005</c:v>
                </c:pt>
                <c:pt idx="3">
                  <c:v>3.005</c:v>
                </c:pt>
                <c:pt idx="4">
                  <c:v>4.005</c:v>
                </c:pt>
                <c:pt idx="5">
                  <c:v>5.005</c:v>
                </c:pt>
                <c:pt idx="6">
                  <c:v>6.005</c:v>
                </c:pt>
                <c:pt idx="7">
                  <c:v>7.005</c:v>
                </c:pt>
                <c:pt idx="8">
                  <c:v>8.005</c:v>
                </c:pt>
                <c:pt idx="9">
                  <c:v>9.005</c:v>
                </c:pt>
                <c:pt idx="10">
                  <c:v>10.005</c:v>
                </c:pt>
                <c:pt idx="11">
                  <c:v>11.005</c:v>
                </c:pt>
                <c:pt idx="12">
                  <c:v>12.005</c:v>
                </c:pt>
                <c:pt idx="13">
                  <c:v>13.005</c:v>
                </c:pt>
                <c:pt idx="14">
                  <c:v>14.005</c:v>
                </c:pt>
                <c:pt idx="15">
                  <c:v>15.005</c:v>
                </c:pt>
                <c:pt idx="16">
                  <c:v>16.005</c:v>
                </c:pt>
                <c:pt idx="17">
                  <c:v>17.005</c:v>
                </c:pt>
                <c:pt idx="18">
                  <c:v>18.005</c:v>
                </c:pt>
                <c:pt idx="19">
                  <c:v>19.005</c:v>
                </c:pt>
                <c:pt idx="20">
                  <c:v>20.005</c:v>
                </c:pt>
                <c:pt idx="21">
                  <c:v>21.005</c:v>
                </c:pt>
                <c:pt idx="22">
                  <c:v>22.005</c:v>
                </c:pt>
                <c:pt idx="23">
                  <c:v>23.005</c:v>
                </c:pt>
                <c:pt idx="24">
                  <c:v>24.005</c:v>
                </c:pt>
                <c:pt idx="25">
                  <c:v>25.005</c:v>
                </c:pt>
                <c:pt idx="26">
                  <c:v>26.005</c:v>
                </c:pt>
                <c:pt idx="27">
                  <c:v>27.005</c:v>
                </c:pt>
                <c:pt idx="28">
                  <c:v>28.005</c:v>
                </c:pt>
                <c:pt idx="29">
                  <c:v>29.005</c:v>
                </c:pt>
                <c:pt idx="30">
                  <c:v>30.005</c:v>
                </c:pt>
                <c:pt idx="31">
                  <c:v>31.005</c:v>
                </c:pt>
                <c:pt idx="32">
                  <c:v>32.005</c:v>
                </c:pt>
                <c:pt idx="33">
                  <c:v>33.005</c:v>
                </c:pt>
                <c:pt idx="34">
                  <c:v>34.005</c:v>
                </c:pt>
                <c:pt idx="35">
                  <c:v>35.005</c:v>
                </c:pt>
              </c:numCache>
            </c:numRef>
          </c:yVal>
        </c:ser>
        <c:ser>
          <c:idx val="1"/>
          <c:order val="1"/>
          <c:tx>
            <c:v>Measured Kd</c:v>
          </c:tx>
          <c:spPr>
            <a:ln w="22283">
              <a:noFill/>
            </a:ln>
          </c:spPr>
          <c:marker>
            <c:symbol val="circle"/>
            <c:size val="3"/>
            <c:spPr>
              <a:solidFill>
                <a:srgbClr val="000000"/>
              </a:solidFill>
              <a:ln>
                <a:solidFill>
                  <a:srgbClr val="000000"/>
                </a:solidFill>
                <a:prstDash val="solid"/>
              </a:ln>
            </c:spPr>
          </c:marker>
          <c:xVal>
            <c:numRef>
              <c:f>Sheet2!$C$26:$AL$26</c:f>
              <c:numCache>
                <c:formatCode>General</c:formatCode>
                <c:ptCount val="36"/>
                <c:pt idx="0">
                  <c:v>0.214450819772899</c:v>
                </c:pt>
                <c:pt idx="1">
                  <c:v>0.207099177197274</c:v>
                </c:pt>
                <c:pt idx="2">
                  <c:v>0.203321086688301</c:v>
                </c:pt>
                <c:pt idx="3">
                  <c:v>0.205274733026051</c:v>
                </c:pt>
                <c:pt idx="4">
                  <c:v>0.202334825455296</c:v>
                </c:pt>
                <c:pt idx="5">
                  <c:v>0.196393023090075</c:v>
                </c:pt>
                <c:pt idx="6">
                  <c:v>0.199044638010426</c:v>
                </c:pt>
                <c:pt idx="7">
                  <c:v>0.201504135829295</c:v>
                </c:pt>
                <c:pt idx="8">
                  <c:v>0.203432620164159</c:v>
                </c:pt>
                <c:pt idx="9">
                  <c:v>0.206206724014502</c:v>
                </c:pt>
                <c:pt idx="10">
                  <c:v>0.202414720423059</c:v>
                </c:pt>
                <c:pt idx="11">
                  <c:v>0.196656261674905</c:v>
                </c:pt>
                <c:pt idx="12">
                  <c:v>0.197425769996225</c:v>
                </c:pt>
                <c:pt idx="13">
                  <c:v>0.190407917542428</c:v>
                </c:pt>
                <c:pt idx="14">
                  <c:v>0.190506276584921</c:v>
                </c:pt>
                <c:pt idx="15">
                  <c:v>0.182470733097047</c:v>
                </c:pt>
                <c:pt idx="16">
                  <c:v>0.171944184314587</c:v>
                </c:pt>
                <c:pt idx="17">
                  <c:v>0.170325959183834</c:v>
                </c:pt>
                <c:pt idx="18">
                  <c:v>0.154729747676608</c:v>
                </c:pt>
                <c:pt idx="19">
                  <c:v>0.147514972567796</c:v>
                </c:pt>
                <c:pt idx="20">
                  <c:v>0.151836909972177</c:v>
                </c:pt>
                <c:pt idx="21">
                  <c:v>0.154926526541107</c:v>
                </c:pt>
                <c:pt idx="22">
                  <c:v>0.150640319720564</c:v>
                </c:pt>
                <c:pt idx="23">
                  <c:v>0.122611074806983</c:v>
                </c:pt>
                <c:pt idx="24">
                  <c:v>0.0988060790787795</c:v>
                </c:pt>
                <c:pt idx="25">
                  <c:v>0.12405526319559</c:v>
                </c:pt>
                <c:pt idx="26">
                  <c:v>0.15026544061582</c:v>
                </c:pt>
                <c:pt idx="27">
                  <c:v>0.163028748693535</c:v>
                </c:pt>
                <c:pt idx="28">
                  <c:v>0.150200707859651</c:v>
                </c:pt>
                <c:pt idx="29">
                  <c:v>0.114434855182554</c:v>
                </c:pt>
                <c:pt idx="30">
                  <c:v>0.0968316306385056</c:v>
                </c:pt>
                <c:pt idx="31">
                  <c:v>0.104919691870607</c:v>
                </c:pt>
                <c:pt idx="32">
                  <c:v>0.125518360870526</c:v>
                </c:pt>
                <c:pt idx="33">
                  <c:v>0.144855066112711</c:v>
                </c:pt>
                <c:pt idx="34">
                  <c:v>0.144454592905183</c:v>
                </c:pt>
                <c:pt idx="35">
                  <c:v>0.114248815242778</c:v>
                </c:pt>
              </c:numCache>
            </c:numRef>
          </c:xVal>
          <c:yVal>
            <c:numRef>
              <c:f>Sheet2!$C$3:$AL$3</c:f>
              <c:numCache>
                <c:formatCode>General</c:formatCode>
                <c:ptCount val="36"/>
                <c:pt idx="0">
                  <c:v>0.005</c:v>
                </c:pt>
                <c:pt idx="1">
                  <c:v>1.005</c:v>
                </c:pt>
                <c:pt idx="2">
                  <c:v>2.005</c:v>
                </c:pt>
                <c:pt idx="3">
                  <c:v>3.005</c:v>
                </c:pt>
                <c:pt idx="4">
                  <c:v>4.005</c:v>
                </c:pt>
                <c:pt idx="5">
                  <c:v>5.005</c:v>
                </c:pt>
                <c:pt idx="6">
                  <c:v>6.005</c:v>
                </c:pt>
                <c:pt idx="7">
                  <c:v>7.005</c:v>
                </c:pt>
                <c:pt idx="8">
                  <c:v>8.005</c:v>
                </c:pt>
                <c:pt idx="9">
                  <c:v>9.005</c:v>
                </c:pt>
                <c:pt idx="10">
                  <c:v>10.005</c:v>
                </c:pt>
                <c:pt idx="11">
                  <c:v>11.005</c:v>
                </c:pt>
                <c:pt idx="12">
                  <c:v>12.005</c:v>
                </c:pt>
                <c:pt idx="13">
                  <c:v>13.005</c:v>
                </c:pt>
                <c:pt idx="14">
                  <c:v>14.005</c:v>
                </c:pt>
                <c:pt idx="15">
                  <c:v>15.005</c:v>
                </c:pt>
                <c:pt idx="16">
                  <c:v>16.005</c:v>
                </c:pt>
                <c:pt idx="17">
                  <c:v>17.005</c:v>
                </c:pt>
                <c:pt idx="18">
                  <c:v>18.005</c:v>
                </c:pt>
                <c:pt idx="19">
                  <c:v>19.005</c:v>
                </c:pt>
                <c:pt idx="20">
                  <c:v>20.005</c:v>
                </c:pt>
                <c:pt idx="21">
                  <c:v>21.005</c:v>
                </c:pt>
                <c:pt idx="22">
                  <c:v>22.005</c:v>
                </c:pt>
                <c:pt idx="23">
                  <c:v>23.005</c:v>
                </c:pt>
                <c:pt idx="24">
                  <c:v>24.005</c:v>
                </c:pt>
                <c:pt idx="25">
                  <c:v>25.005</c:v>
                </c:pt>
                <c:pt idx="26">
                  <c:v>26.005</c:v>
                </c:pt>
                <c:pt idx="27">
                  <c:v>27.005</c:v>
                </c:pt>
                <c:pt idx="28">
                  <c:v>28.005</c:v>
                </c:pt>
                <c:pt idx="29">
                  <c:v>29.005</c:v>
                </c:pt>
                <c:pt idx="30">
                  <c:v>30.005</c:v>
                </c:pt>
                <c:pt idx="31">
                  <c:v>31.005</c:v>
                </c:pt>
                <c:pt idx="32">
                  <c:v>32.005</c:v>
                </c:pt>
                <c:pt idx="33">
                  <c:v>33.005</c:v>
                </c:pt>
                <c:pt idx="34">
                  <c:v>34.005</c:v>
                </c:pt>
                <c:pt idx="35">
                  <c:v>35.005</c:v>
                </c:pt>
              </c:numCache>
            </c:numRef>
          </c:yVal>
        </c:ser>
        <c:axId val="562685608"/>
        <c:axId val="562694376"/>
      </c:scatterChart>
      <c:valAx>
        <c:axId val="562685608"/>
        <c:scaling>
          <c:orientation val="minMax"/>
          <c:max val="0.5"/>
          <c:min val="0.05"/>
        </c:scaling>
        <c:axPos val="t"/>
        <c:numFmt formatCode="General" sourceLinked="0"/>
        <c:tickLblPos val="nextTo"/>
        <c:spPr>
          <a:ln w="2476">
            <a:solidFill>
              <a:srgbClr val="000000"/>
            </a:solidFill>
            <a:prstDash val="solid"/>
          </a:ln>
        </c:spPr>
        <c:txPr>
          <a:bodyPr rot="0" vert="horz"/>
          <a:lstStyle/>
          <a:p>
            <a:pPr>
              <a:defRPr sz="897" b="0" i="0" u="none" strike="noStrike" baseline="0">
                <a:solidFill>
                  <a:srgbClr val="000000"/>
                </a:solidFill>
                <a:latin typeface="Times New Roman"/>
                <a:ea typeface="Times New Roman"/>
                <a:cs typeface="Times New Roman"/>
              </a:defRPr>
            </a:pPr>
            <a:endParaRPr lang="en-US"/>
          </a:p>
        </c:txPr>
        <c:crossAx val="562694376"/>
        <c:crosses val="autoZero"/>
        <c:crossBetween val="midCat"/>
      </c:valAx>
      <c:valAx>
        <c:axId val="562694376"/>
        <c:scaling>
          <c:orientation val="maxMin"/>
        </c:scaling>
        <c:axPos val="l"/>
        <c:title>
          <c:tx>
            <c:rich>
              <a:bodyPr/>
              <a:lstStyle/>
              <a:p>
                <a:pPr>
                  <a:defRPr sz="897" b="0" i="0" u="none" strike="noStrike" baseline="0">
                    <a:solidFill>
                      <a:srgbClr val="000000"/>
                    </a:solidFill>
                    <a:latin typeface="Times New Roman"/>
                    <a:ea typeface="Times New Roman"/>
                    <a:cs typeface="Times New Roman"/>
                  </a:defRPr>
                </a:pPr>
                <a:r>
                  <a:rPr lang="en-US"/>
                  <a:t>depth (m)</a:t>
                </a:r>
              </a:p>
            </c:rich>
          </c:tx>
          <c:layout>
            <c:manualLayout>
              <c:xMode val="edge"/>
              <c:yMode val="edge"/>
              <c:x val="0.0161662817551963"/>
              <c:y val="0.490566037735849"/>
            </c:manualLayout>
          </c:layout>
          <c:spPr>
            <a:noFill/>
            <a:ln w="19807">
              <a:noFill/>
            </a:ln>
          </c:spPr>
        </c:title>
        <c:numFmt formatCode="General" sourceLinked="1"/>
        <c:tickLblPos val="nextTo"/>
        <c:spPr>
          <a:ln w="2476">
            <a:solidFill>
              <a:srgbClr val="000000"/>
            </a:solidFill>
            <a:prstDash val="solid"/>
          </a:ln>
        </c:spPr>
        <c:txPr>
          <a:bodyPr rot="0" vert="horz"/>
          <a:lstStyle/>
          <a:p>
            <a:pPr>
              <a:defRPr sz="897" b="0" i="0" u="none" strike="noStrike" baseline="0">
                <a:solidFill>
                  <a:srgbClr val="000000"/>
                </a:solidFill>
                <a:latin typeface="Times New Roman"/>
                <a:ea typeface="Times New Roman"/>
                <a:cs typeface="Times New Roman"/>
              </a:defRPr>
            </a:pPr>
            <a:endParaRPr lang="en-US"/>
          </a:p>
        </c:txPr>
        <c:crossAx val="562685608"/>
        <c:crosses val="autoZero"/>
        <c:crossBetween val="midCat"/>
        <c:majorUnit val="10.0"/>
      </c:valAx>
      <c:spPr>
        <a:noFill/>
        <a:ln w="19807">
          <a:noFill/>
        </a:ln>
      </c:spPr>
    </c:plotArea>
    <c:legend>
      <c:legendPos val="r"/>
      <c:layout>
        <c:manualLayout>
          <c:xMode val="edge"/>
          <c:yMode val="edge"/>
          <c:x val="0.735299548476699"/>
          <c:y val="0.307188360614518"/>
          <c:w val="0.221709006928406"/>
          <c:h val="0.147169811320755"/>
        </c:manualLayout>
      </c:layout>
      <c:spPr>
        <a:solidFill>
          <a:srgbClr val="FFFFFF"/>
        </a:solidFill>
        <a:ln w="2476">
          <a:solidFill>
            <a:srgbClr val="000000"/>
          </a:solidFill>
          <a:prstDash val="solid"/>
        </a:ln>
      </c:spPr>
      <c:txPr>
        <a:bodyPr/>
        <a:lstStyle/>
        <a:p>
          <a:pPr>
            <a:defRPr sz="1022" b="0" i="0" u="none" strike="noStrike" baseline="0">
              <a:solidFill>
                <a:srgbClr val="000000"/>
              </a:solidFill>
              <a:latin typeface="Times New Roman"/>
              <a:ea typeface="Times New Roman"/>
              <a:cs typeface="Times New Roman"/>
            </a:defRPr>
          </a:pPr>
          <a:endParaRPr lang="en-US"/>
        </a:p>
      </c:txPr>
    </c:legend>
    <c:plotVisOnly val="1"/>
    <c:dispBlanksAs val="gap"/>
  </c:chart>
  <c:spPr>
    <a:solidFill>
      <a:srgbClr val="FFFFFF"/>
    </a:solidFill>
    <a:ln w="2476">
      <a:noFill/>
      <a:prstDash val="solid"/>
    </a:ln>
  </c:spPr>
  <c:txPr>
    <a:bodyPr/>
    <a:lstStyle/>
    <a:p>
      <a:pPr>
        <a:defRPr sz="1111" b="0" i="0" u="none" strike="noStrike" baseline="0">
          <a:solidFill>
            <a:srgbClr val="000000"/>
          </a:solidFill>
          <a:latin typeface="Times New Roman"/>
          <a:ea typeface="Times New Roman"/>
          <a:cs typeface="Times New Roman"/>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scatterChart>
        <c:scatterStyle val="lineMarker"/>
        <c:ser>
          <c:idx val="0"/>
          <c:order val="0"/>
          <c:tx>
            <c:strRef>
              <c:f>'Grace CO2 experiment'!$O$16</c:f>
              <c:strCache>
                <c:ptCount val="1"/>
                <c:pt idx="0">
                  <c:v>180 ppm</c:v>
                </c:pt>
              </c:strCache>
            </c:strRef>
          </c:tx>
          <c:spPr>
            <a:ln w="28575">
              <a:noFill/>
            </a:ln>
          </c:spPr>
          <c:trendline>
            <c:spPr>
              <a:ln>
                <a:solidFill>
                  <a:schemeClr val="accent1"/>
                </a:solidFill>
              </a:ln>
            </c:spPr>
            <c:trendlineType val="linear"/>
          </c:trendline>
          <c:errBars>
            <c:errDir val="y"/>
            <c:errBarType val="both"/>
            <c:errValType val="cust"/>
            <c:plus>
              <c:numRef>
                <c:f>'Grace CO2 experiment'!$O$22:$O$24</c:f>
                <c:numCache>
                  <c:formatCode>General</c:formatCode>
                  <c:ptCount val="3"/>
                  <c:pt idx="0">
                    <c:v>4.14949202336217</c:v>
                  </c:pt>
                  <c:pt idx="1">
                    <c:v>136.7688086087046</c:v>
                  </c:pt>
                  <c:pt idx="2">
                    <c:v>251.5453737712687</c:v>
                  </c:pt>
                </c:numCache>
              </c:numRef>
            </c:plus>
            <c:minus>
              <c:numRef>
                <c:f>'Grace CO2 experiment'!$O$22:$O$24</c:f>
                <c:numCache>
                  <c:formatCode>General</c:formatCode>
                  <c:ptCount val="3"/>
                  <c:pt idx="0">
                    <c:v>4.14949202336217</c:v>
                  </c:pt>
                  <c:pt idx="1">
                    <c:v>136.7688086087046</c:v>
                  </c:pt>
                  <c:pt idx="2">
                    <c:v>251.5453737712687</c:v>
                  </c:pt>
                </c:numCache>
              </c:numRef>
            </c:minus>
            <c:spPr>
              <a:ln>
                <a:solidFill>
                  <a:schemeClr val="bg1"/>
                </a:solidFill>
              </a:ln>
            </c:spPr>
          </c:errBars>
          <c:xVal>
            <c:numRef>
              <c:f>'Grace CO2 experiment'!$N$17:$N$19</c:f>
              <c:numCache>
                <c:formatCode>General</c:formatCode>
                <c:ptCount val="3"/>
                <c:pt idx="0">
                  <c:v>0.0</c:v>
                </c:pt>
                <c:pt idx="1">
                  <c:v>10.0</c:v>
                </c:pt>
                <c:pt idx="2">
                  <c:v>14.0</c:v>
                </c:pt>
              </c:numCache>
            </c:numRef>
          </c:xVal>
          <c:yVal>
            <c:numRef>
              <c:f>'Grace CO2 experiment'!$O$17:$O$19</c:f>
              <c:numCache>
                <c:formatCode>General</c:formatCode>
                <c:ptCount val="3"/>
                <c:pt idx="0">
                  <c:v>114.8187347581124</c:v>
                </c:pt>
                <c:pt idx="1">
                  <c:v>656.071623408077</c:v>
                </c:pt>
                <c:pt idx="2">
                  <c:v>1063.027945731667</c:v>
                </c:pt>
              </c:numCache>
            </c:numRef>
          </c:yVal>
        </c:ser>
        <c:ser>
          <c:idx val="1"/>
          <c:order val="1"/>
          <c:tx>
            <c:strRef>
              <c:f>'Grace CO2 experiment'!$P$16</c:f>
              <c:strCache>
                <c:ptCount val="1"/>
                <c:pt idx="0">
                  <c:v>385 ppm</c:v>
                </c:pt>
              </c:strCache>
            </c:strRef>
          </c:tx>
          <c:spPr>
            <a:ln w="28575">
              <a:noFill/>
            </a:ln>
          </c:spPr>
          <c:trendline>
            <c:spPr>
              <a:ln>
                <a:solidFill>
                  <a:schemeClr val="accent2"/>
                </a:solidFill>
              </a:ln>
            </c:spPr>
            <c:trendlineType val="linear"/>
          </c:trendline>
          <c:errBars>
            <c:errDir val="y"/>
            <c:errBarType val="both"/>
            <c:errValType val="cust"/>
            <c:plus>
              <c:numRef>
                <c:f>'Grace CO2 experiment'!$P$22:$P$24</c:f>
                <c:numCache>
                  <c:formatCode>General</c:formatCode>
                  <c:ptCount val="3"/>
                  <c:pt idx="0">
                    <c:v>4.14949202336217</c:v>
                  </c:pt>
                  <c:pt idx="1">
                    <c:v>75.33598854650185</c:v>
                  </c:pt>
                  <c:pt idx="2">
                    <c:v>242.2844513070308</c:v>
                  </c:pt>
                </c:numCache>
              </c:numRef>
            </c:plus>
            <c:minus>
              <c:numRef>
                <c:f>'Grace CO2 experiment'!$P$22:$P$24</c:f>
                <c:numCache>
                  <c:formatCode>General</c:formatCode>
                  <c:ptCount val="3"/>
                  <c:pt idx="0">
                    <c:v>4.14949202336217</c:v>
                  </c:pt>
                  <c:pt idx="1">
                    <c:v>75.33598854650185</c:v>
                  </c:pt>
                  <c:pt idx="2">
                    <c:v>242.2844513070308</c:v>
                  </c:pt>
                </c:numCache>
              </c:numRef>
            </c:minus>
            <c:spPr>
              <a:ln>
                <a:solidFill>
                  <a:schemeClr val="bg1"/>
                </a:solidFill>
              </a:ln>
            </c:spPr>
          </c:errBars>
          <c:xVal>
            <c:numRef>
              <c:f>'Grace CO2 experiment'!$N$17:$N$19</c:f>
              <c:numCache>
                <c:formatCode>General</c:formatCode>
                <c:ptCount val="3"/>
                <c:pt idx="0">
                  <c:v>0.0</c:v>
                </c:pt>
                <c:pt idx="1">
                  <c:v>10.0</c:v>
                </c:pt>
                <c:pt idx="2">
                  <c:v>14.0</c:v>
                </c:pt>
              </c:numCache>
            </c:numRef>
          </c:xVal>
          <c:yVal>
            <c:numRef>
              <c:f>'Grace CO2 experiment'!$P$17:$P$19</c:f>
              <c:numCache>
                <c:formatCode>General</c:formatCode>
                <c:ptCount val="3"/>
                <c:pt idx="0">
                  <c:v>114.8187347581124</c:v>
                </c:pt>
                <c:pt idx="1">
                  <c:v>482.7963429176593</c:v>
                </c:pt>
                <c:pt idx="2">
                  <c:v>1036.167443455282</c:v>
                </c:pt>
              </c:numCache>
            </c:numRef>
          </c:yVal>
        </c:ser>
        <c:ser>
          <c:idx val="2"/>
          <c:order val="2"/>
          <c:tx>
            <c:strRef>
              <c:f>'Grace CO2 experiment'!$Q$16</c:f>
              <c:strCache>
                <c:ptCount val="1"/>
                <c:pt idx="0">
                  <c:v>750 ppm</c:v>
                </c:pt>
              </c:strCache>
            </c:strRef>
          </c:tx>
          <c:spPr>
            <a:ln w="28575">
              <a:noFill/>
            </a:ln>
          </c:spPr>
          <c:trendline>
            <c:spPr>
              <a:ln>
                <a:solidFill>
                  <a:schemeClr val="accent3"/>
                </a:solidFill>
              </a:ln>
            </c:spPr>
            <c:trendlineType val="linear"/>
          </c:trendline>
          <c:errBars>
            <c:errDir val="y"/>
            <c:errBarType val="both"/>
            <c:errValType val="cust"/>
            <c:plus>
              <c:numRef>
                <c:f>'Grace CO2 experiment'!$Q$22:$Q$24</c:f>
                <c:numCache>
                  <c:formatCode>General</c:formatCode>
                  <c:ptCount val="3"/>
                  <c:pt idx="0">
                    <c:v>4.14949202336217</c:v>
                  </c:pt>
                  <c:pt idx="1">
                    <c:v>268.967532626023</c:v>
                  </c:pt>
                  <c:pt idx="2">
                    <c:v>127.026503003247</c:v>
                  </c:pt>
                </c:numCache>
              </c:numRef>
            </c:plus>
            <c:minus>
              <c:numRef>
                <c:f>'Grace CO2 experiment'!$Q$22:$Q$24</c:f>
                <c:numCache>
                  <c:formatCode>General</c:formatCode>
                  <c:ptCount val="3"/>
                  <c:pt idx="0">
                    <c:v>4.14949202336217</c:v>
                  </c:pt>
                  <c:pt idx="1">
                    <c:v>268.967532626023</c:v>
                  </c:pt>
                  <c:pt idx="2">
                    <c:v>127.026503003247</c:v>
                  </c:pt>
                </c:numCache>
              </c:numRef>
            </c:minus>
            <c:spPr>
              <a:ln>
                <a:solidFill>
                  <a:schemeClr val="bg1"/>
                </a:solidFill>
              </a:ln>
            </c:spPr>
          </c:errBars>
          <c:xVal>
            <c:numRef>
              <c:f>'Grace CO2 experiment'!$N$17:$N$19</c:f>
              <c:numCache>
                <c:formatCode>General</c:formatCode>
                <c:ptCount val="3"/>
                <c:pt idx="0">
                  <c:v>0.0</c:v>
                </c:pt>
                <c:pt idx="1">
                  <c:v>10.0</c:v>
                </c:pt>
                <c:pt idx="2">
                  <c:v>14.0</c:v>
                </c:pt>
              </c:numCache>
            </c:numRef>
          </c:xVal>
          <c:yVal>
            <c:numRef>
              <c:f>'Grace CO2 experiment'!$Q$17:$Q$19</c:f>
              <c:numCache>
                <c:formatCode>General</c:formatCode>
                <c:ptCount val="3"/>
                <c:pt idx="0">
                  <c:v>114.8187347581124</c:v>
                </c:pt>
                <c:pt idx="1">
                  <c:v>747.0575002025984</c:v>
                </c:pt>
                <c:pt idx="2">
                  <c:v>885.8789406521055</c:v>
                </c:pt>
              </c:numCache>
            </c:numRef>
          </c:yVal>
        </c:ser>
        <c:axId val="961804488"/>
        <c:axId val="650648440"/>
      </c:scatterChart>
      <c:valAx>
        <c:axId val="961804488"/>
        <c:scaling>
          <c:orientation val="minMax"/>
        </c:scaling>
        <c:axPos val="b"/>
        <c:numFmt formatCode="General" sourceLinked="1"/>
        <c:tickLblPos val="nextTo"/>
        <c:spPr>
          <a:ln>
            <a:solidFill>
              <a:schemeClr val="bg1"/>
            </a:solidFill>
          </a:ln>
        </c:spPr>
        <c:crossAx val="650648440"/>
        <c:crosses val="autoZero"/>
        <c:crossBetween val="midCat"/>
      </c:valAx>
      <c:valAx>
        <c:axId val="650648440"/>
        <c:scaling>
          <c:orientation val="minMax"/>
        </c:scaling>
        <c:axPos val="l"/>
        <c:numFmt formatCode="General" sourceLinked="1"/>
        <c:tickLblPos val="nextTo"/>
        <c:spPr>
          <a:ln>
            <a:solidFill>
              <a:schemeClr val="bg1"/>
            </a:solidFill>
          </a:ln>
        </c:spPr>
        <c:crossAx val="961804488"/>
        <c:crosses val="autoZero"/>
        <c:crossBetween val="midCat"/>
      </c:valAx>
      <c:spPr>
        <a:noFill/>
      </c:spPr>
    </c:plotArea>
    <c:plotVisOnly val="1"/>
    <c:dispBlanksAs val="gap"/>
  </c:chart>
  <c:spPr>
    <a:noFill/>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scatterChart>
        <c:scatterStyle val="lineMarker"/>
        <c:ser>
          <c:idx val="0"/>
          <c:order val="0"/>
          <c:tx>
            <c:strRef>
              <c:f>'Sample Counts'!$G$2</c:f>
              <c:strCache>
                <c:ptCount val="1"/>
                <c:pt idx="0">
                  <c:v>180 ppm</c:v>
                </c:pt>
              </c:strCache>
            </c:strRef>
          </c:tx>
          <c:spPr>
            <a:ln w="47625">
              <a:noFill/>
            </a:ln>
          </c:spPr>
          <c:trendline>
            <c:spPr>
              <a:ln>
                <a:solidFill>
                  <a:schemeClr val="accent1"/>
                </a:solidFill>
              </a:ln>
            </c:spPr>
            <c:trendlineType val="linear"/>
          </c:trendline>
          <c:errBars>
            <c:errDir val="y"/>
            <c:errBarType val="both"/>
            <c:errValType val="cust"/>
            <c:plus>
              <c:numRef>
                <c:f>'Sample Counts'!$G$10:$G$15</c:f>
                <c:numCache>
                  <c:formatCode>General</c:formatCode>
                  <c:ptCount val="6"/>
                  <c:pt idx="0">
                    <c:v>0.50066893475471</c:v>
                  </c:pt>
                  <c:pt idx="1">
                    <c:v>0.269702261520832</c:v>
                  </c:pt>
                  <c:pt idx="2">
                    <c:v>1.06996494992661</c:v>
                  </c:pt>
                  <c:pt idx="3">
                    <c:v>3.855861313111438</c:v>
                  </c:pt>
                  <c:pt idx="4">
                    <c:v>7.737889697335118</c:v>
                  </c:pt>
                  <c:pt idx="5">
                    <c:v>5.37678664262733</c:v>
                  </c:pt>
                </c:numCache>
              </c:numRef>
            </c:plus>
            <c:minus>
              <c:numRef>
                <c:f>'Sample Counts'!$G$10:$G$15</c:f>
                <c:numCache>
                  <c:formatCode>General</c:formatCode>
                  <c:ptCount val="6"/>
                  <c:pt idx="0">
                    <c:v>0.50066893475471</c:v>
                  </c:pt>
                  <c:pt idx="1">
                    <c:v>0.269702261520832</c:v>
                  </c:pt>
                  <c:pt idx="2">
                    <c:v>1.06996494992661</c:v>
                  </c:pt>
                  <c:pt idx="3">
                    <c:v>3.855861313111438</c:v>
                  </c:pt>
                  <c:pt idx="4">
                    <c:v>7.737889697335118</c:v>
                  </c:pt>
                  <c:pt idx="5">
                    <c:v>5.37678664262733</c:v>
                  </c:pt>
                </c:numCache>
              </c:numRef>
            </c:minus>
            <c:spPr>
              <a:ln>
                <a:solidFill>
                  <a:schemeClr val="bg1"/>
                </a:solidFill>
              </a:ln>
            </c:spPr>
          </c:errBars>
          <c:xVal>
            <c:numRef>
              <c:f>'Sample Counts'!$F$3:$F$8</c:f>
              <c:numCache>
                <c:formatCode>General</c:formatCode>
                <c:ptCount val="6"/>
                <c:pt idx="0">
                  <c:v>0.0</c:v>
                </c:pt>
                <c:pt idx="1">
                  <c:v>2.0</c:v>
                </c:pt>
                <c:pt idx="2">
                  <c:v>4.0</c:v>
                </c:pt>
                <c:pt idx="3">
                  <c:v>7.0</c:v>
                </c:pt>
                <c:pt idx="4">
                  <c:v>10.0</c:v>
                </c:pt>
                <c:pt idx="5">
                  <c:v>14.0</c:v>
                </c:pt>
              </c:numCache>
            </c:numRef>
          </c:xVal>
          <c:yVal>
            <c:numRef>
              <c:f>'Sample Counts'!$G$3:$G$8</c:f>
              <c:numCache>
                <c:formatCode>General</c:formatCode>
                <c:ptCount val="6"/>
                <c:pt idx="0">
                  <c:v>3.62012607014637</c:v>
                </c:pt>
                <c:pt idx="1">
                  <c:v>8.063558831814416</c:v>
                </c:pt>
                <c:pt idx="2">
                  <c:v>9.418514208782104</c:v>
                </c:pt>
                <c:pt idx="3">
                  <c:v>19.9053602595968</c:v>
                </c:pt>
                <c:pt idx="4">
                  <c:v>30.77000497100249</c:v>
                </c:pt>
                <c:pt idx="5">
                  <c:v>39.27288540734599</c:v>
                </c:pt>
              </c:numCache>
            </c:numRef>
          </c:yVal>
        </c:ser>
        <c:ser>
          <c:idx val="1"/>
          <c:order val="1"/>
          <c:tx>
            <c:strRef>
              <c:f>'Sample Counts'!$H$2</c:f>
              <c:strCache>
                <c:ptCount val="1"/>
                <c:pt idx="0">
                  <c:v>385 ppm</c:v>
                </c:pt>
              </c:strCache>
            </c:strRef>
          </c:tx>
          <c:spPr>
            <a:ln w="47625">
              <a:noFill/>
            </a:ln>
          </c:spPr>
          <c:trendline>
            <c:spPr>
              <a:ln>
                <a:solidFill>
                  <a:schemeClr val="accent2"/>
                </a:solidFill>
              </a:ln>
            </c:spPr>
            <c:trendlineType val="linear"/>
          </c:trendline>
          <c:errBars>
            <c:errDir val="y"/>
            <c:errBarType val="both"/>
            <c:errValType val="cust"/>
            <c:plus>
              <c:numRef>
                <c:f>'Sample Counts'!$H$10:$H$15</c:f>
                <c:numCache>
                  <c:formatCode>General</c:formatCode>
                  <c:ptCount val="6"/>
                  <c:pt idx="0">
                    <c:v>0.50066893475471</c:v>
                  </c:pt>
                  <c:pt idx="1">
                    <c:v>1.119883605139232</c:v>
                  </c:pt>
                  <c:pt idx="2">
                    <c:v>0.435433996910802</c:v>
                  </c:pt>
                  <c:pt idx="3">
                    <c:v>2.729509623826105</c:v>
                  </c:pt>
                  <c:pt idx="4">
                    <c:v>6.798211097856421</c:v>
                  </c:pt>
                  <c:pt idx="5">
                    <c:v>4.234166356833768</c:v>
                  </c:pt>
                </c:numCache>
              </c:numRef>
            </c:plus>
            <c:minus>
              <c:numRef>
                <c:f>'Sample Counts'!$H$10:$H$15</c:f>
                <c:numCache>
                  <c:formatCode>General</c:formatCode>
                  <c:ptCount val="6"/>
                  <c:pt idx="0">
                    <c:v>0.50066893475471</c:v>
                  </c:pt>
                  <c:pt idx="1">
                    <c:v>1.119883605139232</c:v>
                  </c:pt>
                  <c:pt idx="2">
                    <c:v>0.435433996910802</c:v>
                  </c:pt>
                  <c:pt idx="3">
                    <c:v>2.729509623826105</c:v>
                  </c:pt>
                  <c:pt idx="4">
                    <c:v>6.798211097856421</c:v>
                  </c:pt>
                  <c:pt idx="5">
                    <c:v>4.234166356833768</c:v>
                  </c:pt>
                </c:numCache>
              </c:numRef>
            </c:minus>
            <c:spPr>
              <a:ln>
                <a:solidFill>
                  <a:schemeClr val="bg1"/>
                </a:solidFill>
              </a:ln>
            </c:spPr>
          </c:errBars>
          <c:xVal>
            <c:numRef>
              <c:f>'Sample Counts'!$F$3:$F$8</c:f>
              <c:numCache>
                <c:formatCode>General</c:formatCode>
                <c:ptCount val="6"/>
                <c:pt idx="0">
                  <c:v>0.0</c:v>
                </c:pt>
                <c:pt idx="1">
                  <c:v>2.0</c:v>
                </c:pt>
                <c:pt idx="2">
                  <c:v>4.0</c:v>
                </c:pt>
                <c:pt idx="3">
                  <c:v>7.0</c:v>
                </c:pt>
                <c:pt idx="4">
                  <c:v>10.0</c:v>
                </c:pt>
                <c:pt idx="5">
                  <c:v>14.0</c:v>
                </c:pt>
              </c:numCache>
            </c:numRef>
          </c:xVal>
          <c:yVal>
            <c:numRef>
              <c:f>'Sample Counts'!$H$3:$H$8</c:f>
              <c:numCache>
                <c:formatCode>General</c:formatCode>
                <c:ptCount val="6"/>
                <c:pt idx="0">
                  <c:v>3.62012607014637</c:v>
                </c:pt>
                <c:pt idx="1">
                  <c:v>5.358622818006076</c:v>
                </c:pt>
                <c:pt idx="2">
                  <c:v>8.130030916873792</c:v>
                </c:pt>
                <c:pt idx="3">
                  <c:v>16.78441480254072</c:v>
                </c:pt>
                <c:pt idx="4">
                  <c:v>30.66760894780448</c:v>
                </c:pt>
                <c:pt idx="5">
                  <c:v>37.9588031096381</c:v>
                </c:pt>
              </c:numCache>
            </c:numRef>
          </c:yVal>
        </c:ser>
        <c:ser>
          <c:idx val="2"/>
          <c:order val="2"/>
          <c:tx>
            <c:strRef>
              <c:f>'Sample Counts'!$I$2</c:f>
              <c:strCache>
                <c:ptCount val="1"/>
                <c:pt idx="0">
                  <c:v>750 ppm</c:v>
                </c:pt>
              </c:strCache>
            </c:strRef>
          </c:tx>
          <c:spPr>
            <a:ln w="47625">
              <a:noFill/>
            </a:ln>
          </c:spPr>
          <c:trendline>
            <c:spPr>
              <a:ln>
                <a:solidFill>
                  <a:schemeClr val="accent3"/>
                </a:solidFill>
              </a:ln>
            </c:spPr>
            <c:trendlineType val="linear"/>
          </c:trendline>
          <c:errBars>
            <c:errDir val="y"/>
            <c:errBarType val="both"/>
            <c:errValType val="cust"/>
            <c:plus>
              <c:numRef>
                <c:f>'Sample Counts'!$I$10:$I$15</c:f>
                <c:numCache>
                  <c:formatCode>General</c:formatCode>
                  <c:ptCount val="6"/>
                  <c:pt idx="0">
                    <c:v>0.50066893475471</c:v>
                  </c:pt>
                  <c:pt idx="1">
                    <c:v>1.060043053683867</c:v>
                  </c:pt>
                  <c:pt idx="2">
                    <c:v>1.271474555221618</c:v>
                  </c:pt>
                  <c:pt idx="3">
                    <c:v>2.569564628888193</c:v>
                  </c:pt>
                  <c:pt idx="4">
                    <c:v>3.666165825769599</c:v>
                  </c:pt>
                  <c:pt idx="5">
                    <c:v>9.734460236502513</c:v>
                  </c:pt>
                </c:numCache>
              </c:numRef>
            </c:plus>
            <c:minus>
              <c:numRef>
                <c:f>'Sample Counts'!$I$10:$I$15</c:f>
                <c:numCache>
                  <c:formatCode>General</c:formatCode>
                  <c:ptCount val="6"/>
                  <c:pt idx="0">
                    <c:v>0.50066893475471</c:v>
                  </c:pt>
                  <c:pt idx="1">
                    <c:v>1.060043053683867</c:v>
                  </c:pt>
                  <c:pt idx="2">
                    <c:v>1.271474555221618</c:v>
                  </c:pt>
                  <c:pt idx="3">
                    <c:v>2.569564628888193</c:v>
                  </c:pt>
                  <c:pt idx="4">
                    <c:v>3.666165825769599</c:v>
                  </c:pt>
                  <c:pt idx="5">
                    <c:v>9.734460236502513</c:v>
                  </c:pt>
                </c:numCache>
              </c:numRef>
            </c:minus>
            <c:spPr>
              <a:ln>
                <a:solidFill>
                  <a:schemeClr val="bg1"/>
                </a:solidFill>
              </a:ln>
            </c:spPr>
          </c:errBars>
          <c:xVal>
            <c:numRef>
              <c:f>'Sample Counts'!$F$3:$F$8</c:f>
              <c:numCache>
                <c:formatCode>General</c:formatCode>
                <c:ptCount val="6"/>
                <c:pt idx="0">
                  <c:v>0.0</c:v>
                </c:pt>
                <c:pt idx="1">
                  <c:v>2.0</c:v>
                </c:pt>
                <c:pt idx="2">
                  <c:v>4.0</c:v>
                </c:pt>
                <c:pt idx="3">
                  <c:v>7.0</c:v>
                </c:pt>
                <c:pt idx="4">
                  <c:v>10.0</c:v>
                </c:pt>
                <c:pt idx="5">
                  <c:v>14.0</c:v>
                </c:pt>
              </c:numCache>
            </c:numRef>
          </c:xVal>
          <c:yVal>
            <c:numRef>
              <c:f>'Sample Counts'!$I$3:$I$8</c:f>
              <c:numCache>
                <c:formatCode>General</c:formatCode>
                <c:ptCount val="6"/>
                <c:pt idx="0">
                  <c:v>3.62012607014637</c:v>
                </c:pt>
                <c:pt idx="1">
                  <c:v>8.268350878210438</c:v>
                </c:pt>
                <c:pt idx="2">
                  <c:v>9.86649681027341</c:v>
                </c:pt>
                <c:pt idx="3">
                  <c:v>17.20039864678266</c:v>
                </c:pt>
                <c:pt idx="4">
                  <c:v>30.49268240817455</c:v>
                </c:pt>
                <c:pt idx="5">
                  <c:v>34.79305939243305</c:v>
                </c:pt>
              </c:numCache>
            </c:numRef>
          </c:yVal>
        </c:ser>
        <c:axId val="842214008"/>
        <c:axId val="928794840"/>
      </c:scatterChart>
      <c:valAx>
        <c:axId val="842214008"/>
        <c:scaling>
          <c:orientation val="minMax"/>
        </c:scaling>
        <c:axPos val="b"/>
        <c:numFmt formatCode="General" sourceLinked="1"/>
        <c:tickLblPos val="nextTo"/>
        <c:spPr>
          <a:ln>
            <a:solidFill>
              <a:schemeClr val="bg1"/>
            </a:solidFill>
          </a:ln>
        </c:spPr>
        <c:crossAx val="928794840"/>
        <c:crosses val="autoZero"/>
        <c:crossBetween val="midCat"/>
      </c:valAx>
      <c:valAx>
        <c:axId val="928794840"/>
        <c:scaling>
          <c:orientation val="minMax"/>
        </c:scaling>
        <c:axPos val="l"/>
        <c:numFmt formatCode="General" sourceLinked="1"/>
        <c:tickLblPos val="nextTo"/>
        <c:spPr>
          <a:ln>
            <a:solidFill>
              <a:schemeClr val="bg1"/>
            </a:solidFill>
          </a:ln>
        </c:spPr>
        <c:crossAx val="842214008"/>
        <c:crosses val="autoZero"/>
        <c:crossBetween val="midCat"/>
      </c:valAx>
      <c:spPr>
        <a:noFill/>
      </c:spPr>
    </c:plotArea>
    <c:plotVisOnly val="1"/>
    <c:dispBlanksAs val="gap"/>
  </c:chart>
  <c:spPr>
    <a:noFill/>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scatterChart>
        <c:scatterStyle val="lineMarker"/>
        <c:ser>
          <c:idx val="0"/>
          <c:order val="0"/>
          <c:tx>
            <c:strRef>
              <c:f>Sheet1!$L$4</c:f>
              <c:strCache>
                <c:ptCount val="1"/>
                <c:pt idx="0">
                  <c:v>180 ppm</c:v>
                </c:pt>
              </c:strCache>
            </c:strRef>
          </c:tx>
          <c:spPr>
            <a:ln w="28575">
              <a:noFill/>
            </a:ln>
          </c:spPr>
          <c:trendline>
            <c:spPr>
              <a:ln>
                <a:solidFill>
                  <a:schemeClr val="accent1"/>
                </a:solidFill>
              </a:ln>
            </c:spPr>
            <c:trendlineType val="linear"/>
          </c:trendline>
          <c:errBars>
            <c:errDir val="y"/>
            <c:errBarType val="both"/>
            <c:errValType val="cust"/>
            <c:plus>
              <c:numRef>
                <c:f>Sheet1!$L$9:$L$11</c:f>
                <c:numCache>
                  <c:formatCode>General</c:formatCode>
                  <c:ptCount val="3"/>
                  <c:pt idx="0">
                    <c:v>0.622252432475134</c:v>
                  </c:pt>
                  <c:pt idx="1">
                    <c:v>1.109263213682225</c:v>
                  </c:pt>
                  <c:pt idx="2">
                    <c:v>4.116246218909787</c:v>
                  </c:pt>
                </c:numCache>
              </c:numRef>
            </c:plus>
            <c:minus>
              <c:numRef>
                <c:f>Sheet1!$L$9:$L$11</c:f>
                <c:numCache>
                  <c:formatCode>General</c:formatCode>
                  <c:ptCount val="3"/>
                  <c:pt idx="0">
                    <c:v>0.622252432475134</c:v>
                  </c:pt>
                  <c:pt idx="1">
                    <c:v>1.109263213682225</c:v>
                  </c:pt>
                  <c:pt idx="2">
                    <c:v>4.116246218909787</c:v>
                  </c:pt>
                </c:numCache>
              </c:numRef>
            </c:minus>
            <c:spPr>
              <a:ln>
                <a:solidFill>
                  <a:schemeClr val="bg1"/>
                </a:solidFill>
              </a:ln>
            </c:spPr>
          </c:errBars>
          <c:xVal>
            <c:numRef>
              <c:f>Sheet1!$K$5:$K$7</c:f>
              <c:numCache>
                <c:formatCode>General</c:formatCode>
                <c:ptCount val="3"/>
                <c:pt idx="0">
                  <c:v>0.0</c:v>
                </c:pt>
                <c:pt idx="1">
                  <c:v>7.0</c:v>
                </c:pt>
                <c:pt idx="2">
                  <c:v>12.0</c:v>
                </c:pt>
              </c:numCache>
            </c:numRef>
          </c:xVal>
          <c:yVal>
            <c:numRef>
              <c:f>Sheet1!$L$5:$L$7</c:f>
              <c:numCache>
                <c:formatCode>General</c:formatCode>
                <c:ptCount val="3"/>
                <c:pt idx="0">
                  <c:v>3.914644597279981</c:v>
                </c:pt>
                <c:pt idx="1">
                  <c:v>12.7825757519967</c:v>
                </c:pt>
                <c:pt idx="2">
                  <c:v>15.01617282049305</c:v>
                </c:pt>
              </c:numCache>
            </c:numRef>
          </c:yVal>
        </c:ser>
        <c:ser>
          <c:idx val="1"/>
          <c:order val="1"/>
          <c:tx>
            <c:strRef>
              <c:f>Sheet1!$M$4</c:f>
              <c:strCache>
                <c:ptCount val="1"/>
                <c:pt idx="0">
                  <c:v>385 ppm</c:v>
                </c:pt>
              </c:strCache>
            </c:strRef>
          </c:tx>
          <c:spPr>
            <a:ln w="28575">
              <a:noFill/>
            </a:ln>
          </c:spPr>
          <c:trendline>
            <c:spPr>
              <a:ln>
                <a:solidFill>
                  <a:schemeClr val="accent2"/>
                </a:solidFill>
              </a:ln>
            </c:spPr>
            <c:trendlineType val="linear"/>
          </c:trendline>
          <c:errBars>
            <c:errDir val="y"/>
            <c:errBarType val="both"/>
            <c:errValType val="cust"/>
            <c:plus>
              <c:numRef>
                <c:f>Sheet1!$M$9:$M$11</c:f>
                <c:numCache>
                  <c:formatCode>General</c:formatCode>
                  <c:ptCount val="3"/>
                  <c:pt idx="0">
                    <c:v>0.622252432475134</c:v>
                  </c:pt>
                  <c:pt idx="1">
                    <c:v>2.042955201361254</c:v>
                  </c:pt>
                  <c:pt idx="2">
                    <c:v>7.15639968282496</c:v>
                  </c:pt>
                </c:numCache>
              </c:numRef>
            </c:plus>
            <c:minus>
              <c:numRef>
                <c:f>Sheet1!$M$9:$M$11</c:f>
                <c:numCache>
                  <c:formatCode>General</c:formatCode>
                  <c:ptCount val="3"/>
                  <c:pt idx="0">
                    <c:v>0.622252432475134</c:v>
                  </c:pt>
                  <c:pt idx="1">
                    <c:v>2.042955201361254</c:v>
                  </c:pt>
                  <c:pt idx="2">
                    <c:v>7.15639968282496</c:v>
                  </c:pt>
                </c:numCache>
              </c:numRef>
            </c:minus>
            <c:spPr>
              <a:ln>
                <a:solidFill>
                  <a:schemeClr val="bg1"/>
                </a:solidFill>
              </a:ln>
            </c:spPr>
          </c:errBars>
          <c:xVal>
            <c:numRef>
              <c:f>Sheet1!$K$5:$K$7</c:f>
              <c:numCache>
                <c:formatCode>General</c:formatCode>
                <c:ptCount val="3"/>
                <c:pt idx="0">
                  <c:v>0.0</c:v>
                </c:pt>
                <c:pt idx="1">
                  <c:v>7.0</c:v>
                </c:pt>
                <c:pt idx="2">
                  <c:v>12.0</c:v>
                </c:pt>
              </c:numCache>
            </c:numRef>
          </c:xVal>
          <c:yVal>
            <c:numRef>
              <c:f>Sheet1!$M$5:$M$7</c:f>
              <c:numCache>
                <c:formatCode>General</c:formatCode>
                <c:ptCount val="3"/>
                <c:pt idx="0">
                  <c:v>3.914644597279981</c:v>
                </c:pt>
                <c:pt idx="1">
                  <c:v>7.740087877634274</c:v>
                </c:pt>
                <c:pt idx="2">
                  <c:v>17.49828217240202</c:v>
                </c:pt>
              </c:numCache>
            </c:numRef>
          </c:yVal>
        </c:ser>
        <c:ser>
          <c:idx val="2"/>
          <c:order val="2"/>
          <c:tx>
            <c:strRef>
              <c:f>Sheet1!$N$4</c:f>
              <c:strCache>
                <c:ptCount val="1"/>
                <c:pt idx="0">
                  <c:v>750 ppm</c:v>
                </c:pt>
              </c:strCache>
            </c:strRef>
          </c:tx>
          <c:spPr>
            <a:ln w="28575">
              <a:noFill/>
            </a:ln>
          </c:spPr>
          <c:trendline>
            <c:spPr>
              <a:ln>
                <a:solidFill>
                  <a:schemeClr val="accent3"/>
                </a:solidFill>
              </a:ln>
            </c:spPr>
            <c:trendlineType val="linear"/>
          </c:trendline>
          <c:errBars>
            <c:errDir val="y"/>
            <c:errBarType val="both"/>
            <c:errValType val="cust"/>
            <c:plus>
              <c:numRef>
                <c:f>Sheet1!$N$9:$N$11</c:f>
                <c:numCache>
                  <c:formatCode>General</c:formatCode>
                  <c:ptCount val="3"/>
                  <c:pt idx="0">
                    <c:v>0.622252432475134</c:v>
                  </c:pt>
                  <c:pt idx="1">
                    <c:v>0.234311688628738</c:v>
                  </c:pt>
                  <c:pt idx="2">
                    <c:v>1.76613356628377</c:v>
                  </c:pt>
                </c:numCache>
              </c:numRef>
            </c:plus>
            <c:minus>
              <c:numRef>
                <c:f>Sheet1!$N$9:$N$11</c:f>
                <c:numCache>
                  <c:formatCode>General</c:formatCode>
                  <c:ptCount val="3"/>
                  <c:pt idx="0">
                    <c:v>0.622252432475134</c:v>
                  </c:pt>
                  <c:pt idx="1">
                    <c:v>0.234311688628738</c:v>
                  </c:pt>
                  <c:pt idx="2">
                    <c:v>1.76613356628377</c:v>
                  </c:pt>
                </c:numCache>
              </c:numRef>
            </c:minus>
            <c:spPr>
              <a:ln>
                <a:solidFill>
                  <a:schemeClr val="bg1"/>
                </a:solidFill>
              </a:ln>
            </c:spPr>
          </c:errBars>
          <c:xVal>
            <c:numRef>
              <c:f>Sheet1!$K$5:$K$7</c:f>
              <c:numCache>
                <c:formatCode>General</c:formatCode>
                <c:ptCount val="3"/>
                <c:pt idx="0">
                  <c:v>0.0</c:v>
                </c:pt>
                <c:pt idx="1">
                  <c:v>7.0</c:v>
                </c:pt>
                <c:pt idx="2">
                  <c:v>12.0</c:v>
                </c:pt>
              </c:numCache>
            </c:numRef>
          </c:xVal>
          <c:yVal>
            <c:numRef>
              <c:f>Sheet1!$N$5:$N$7</c:f>
              <c:numCache>
                <c:formatCode>General</c:formatCode>
                <c:ptCount val="3"/>
                <c:pt idx="0">
                  <c:v>3.914644597279981</c:v>
                </c:pt>
                <c:pt idx="1">
                  <c:v>2.100031369960781</c:v>
                </c:pt>
                <c:pt idx="2">
                  <c:v>3.687573231091272</c:v>
                </c:pt>
              </c:numCache>
            </c:numRef>
          </c:yVal>
        </c:ser>
        <c:axId val="659505608"/>
        <c:axId val="928854136"/>
      </c:scatterChart>
      <c:valAx>
        <c:axId val="659505608"/>
        <c:scaling>
          <c:orientation val="minMax"/>
        </c:scaling>
        <c:axPos val="b"/>
        <c:numFmt formatCode="General" sourceLinked="1"/>
        <c:tickLblPos val="nextTo"/>
        <c:spPr>
          <a:ln>
            <a:solidFill>
              <a:schemeClr val="bg1"/>
            </a:solidFill>
          </a:ln>
        </c:spPr>
        <c:crossAx val="928854136"/>
        <c:crosses val="autoZero"/>
        <c:crossBetween val="midCat"/>
      </c:valAx>
      <c:valAx>
        <c:axId val="928854136"/>
        <c:scaling>
          <c:orientation val="minMax"/>
        </c:scaling>
        <c:axPos val="l"/>
        <c:numFmt formatCode="General" sourceLinked="1"/>
        <c:tickLblPos val="nextTo"/>
        <c:spPr>
          <a:ln>
            <a:solidFill>
              <a:schemeClr val="bg1"/>
            </a:solidFill>
          </a:ln>
        </c:spPr>
        <c:crossAx val="659505608"/>
        <c:crosses val="autoZero"/>
        <c:crossBetween val="midCat"/>
      </c:valAx>
      <c:spPr>
        <a:noFill/>
      </c:spPr>
    </c:plotArea>
    <c:plotVisOnly val="1"/>
    <c:dispBlanksAs val="gap"/>
  </c:chart>
  <c:spPr>
    <a:noFill/>
    <a:ln>
      <a:no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scatterChart>
        <c:scatterStyle val="lineMarker"/>
        <c:ser>
          <c:idx val="0"/>
          <c:order val="0"/>
          <c:tx>
            <c:strRef>
              <c:f>'Sample Counts'!$G$216</c:f>
              <c:strCache>
                <c:ptCount val="1"/>
                <c:pt idx="0">
                  <c:v>180 ppm</c:v>
                </c:pt>
              </c:strCache>
            </c:strRef>
          </c:tx>
          <c:spPr>
            <a:ln w="28575">
              <a:noFill/>
            </a:ln>
          </c:spPr>
          <c:trendline>
            <c:spPr>
              <a:ln>
                <a:solidFill>
                  <a:schemeClr val="accent1"/>
                </a:solidFill>
              </a:ln>
            </c:spPr>
            <c:trendlineType val="linear"/>
          </c:trendline>
          <c:errBars>
            <c:errDir val="y"/>
            <c:errBarType val="both"/>
            <c:errValType val="cust"/>
            <c:plus>
              <c:numRef>
                <c:f>'Sample Counts'!$G$224:$G$228</c:f>
                <c:numCache>
                  <c:formatCode>General</c:formatCode>
                  <c:ptCount val="5"/>
                  <c:pt idx="0">
                    <c:v>0.0435796150580765</c:v>
                  </c:pt>
                  <c:pt idx="1">
                    <c:v>0.106344729730716</c:v>
                  </c:pt>
                  <c:pt idx="2">
                    <c:v>0.138021883267525</c:v>
                  </c:pt>
                  <c:pt idx="3">
                    <c:v>0.054303691777387</c:v>
                  </c:pt>
                  <c:pt idx="4">
                    <c:v>0.13349657561941</c:v>
                  </c:pt>
                </c:numCache>
              </c:numRef>
            </c:plus>
            <c:minus>
              <c:numRef>
                <c:f>'Sample Counts'!$G$224:$G$228</c:f>
                <c:numCache>
                  <c:formatCode>General</c:formatCode>
                  <c:ptCount val="5"/>
                  <c:pt idx="0">
                    <c:v>0.0435796150580765</c:v>
                  </c:pt>
                  <c:pt idx="1">
                    <c:v>0.106344729730716</c:v>
                  </c:pt>
                  <c:pt idx="2">
                    <c:v>0.138021883267525</c:v>
                  </c:pt>
                  <c:pt idx="3">
                    <c:v>0.054303691777387</c:v>
                  </c:pt>
                  <c:pt idx="4">
                    <c:v>0.13349657561941</c:v>
                  </c:pt>
                </c:numCache>
              </c:numRef>
            </c:minus>
            <c:spPr>
              <a:ln>
                <a:solidFill>
                  <a:schemeClr val="bg1"/>
                </a:solidFill>
              </a:ln>
            </c:spPr>
          </c:errBars>
          <c:xVal>
            <c:numRef>
              <c:f>'Sample Counts'!$F$217:$F$221</c:f>
              <c:numCache>
                <c:formatCode>General</c:formatCode>
                <c:ptCount val="5"/>
                <c:pt idx="0">
                  <c:v>0.0</c:v>
                </c:pt>
                <c:pt idx="1">
                  <c:v>2.0</c:v>
                </c:pt>
                <c:pt idx="2">
                  <c:v>4.0</c:v>
                </c:pt>
                <c:pt idx="3">
                  <c:v>7.0</c:v>
                </c:pt>
                <c:pt idx="4">
                  <c:v>12.0</c:v>
                </c:pt>
              </c:numCache>
            </c:numRef>
          </c:xVal>
          <c:yVal>
            <c:numRef>
              <c:f>'Sample Counts'!$G$217:$G$221</c:f>
              <c:numCache>
                <c:formatCode>General</c:formatCode>
                <c:ptCount val="5"/>
                <c:pt idx="0">
                  <c:v>0.71534999539722</c:v>
                </c:pt>
                <c:pt idx="1">
                  <c:v>0.651174710024855</c:v>
                </c:pt>
                <c:pt idx="2">
                  <c:v>0.999961164043082</c:v>
                </c:pt>
                <c:pt idx="3">
                  <c:v>1.47305212372273</c:v>
                </c:pt>
                <c:pt idx="4">
                  <c:v>1.319784171499586</c:v>
                </c:pt>
              </c:numCache>
            </c:numRef>
          </c:yVal>
        </c:ser>
        <c:ser>
          <c:idx val="1"/>
          <c:order val="1"/>
          <c:tx>
            <c:strRef>
              <c:f>'Sample Counts'!$H$216</c:f>
              <c:strCache>
                <c:ptCount val="1"/>
                <c:pt idx="0">
                  <c:v>385 ppm</c:v>
                </c:pt>
              </c:strCache>
            </c:strRef>
          </c:tx>
          <c:spPr>
            <a:ln w="28575">
              <a:noFill/>
            </a:ln>
          </c:spPr>
          <c:trendline>
            <c:spPr>
              <a:ln>
                <a:solidFill>
                  <a:schemeClr val="accent2"/>
                </a:solidFill>
              </a:ln>
            </c:spPr>
            <c:trendlineType val="linear"/>
          </c:trendline>
          <c:errBars>
            <c:errDir val="y"/>
            <c:errBarType val="both"/>
            <c:errValType val="cust"/>
            <c:plus>
              <c:numRef>
                <c:f>'Sample Counts'!$H$224:$H$228</c:f>
                <c:numCache>
                  <c:formatCode>General</c:formatCode>
                  <c:ptCount val="5"/>
                  <c:pt idx="0">
                    <c:v>0.0435796150580765</c:v>
                  </c:pt>
                  <c:pt idx="1">
                    <c:v>0.0323054239286636</c:v>
                  </c:pt>
                  <c:pt idx="2">
                    <c:v>0.204115956606495</c:v>
                  </c:pt>
                  <c:pt idx="3">
                    <c:v>0.299355172230192</c:v>
                  </c:pt>
                  <c:pt idx="4">
                    <c:v>0.436185825954533</c:v>
                  </c:pt>
                </c:numCache>
              </c:numRef>
            </c:plus>
            <c:minus>
              <c:numRef>
                <c:f>'Sample Counts'!$H$224:$H$228</c:f>
                <c:numCache>
                  <c:formatCode>General</c:formatCode>
                  <c:ptCount val="5"/>
                  <c:pt idx="0">
                    <c:v>0.0435796150580765</c:v>
                  </c:pt>
                  <c:pt idx="1">
                    <c:v>0.0323054239286636</c:v>
                  </c:pt>
                  <c:pt idx="2">
                    <c:v>0.204115956606495</c:v>
                  </c:pt>
                  <c:pt idx="3">
                    <c:v>0.299355172230192</c:v>
                  </c:pt>
                  <c:pt idx="4">
                    <c:v>0.436185825954533</c:v>
                  </c:pt>
                </c:numCache>
              </c:numRef>
            </c:minus>
            <c:spPr>
              <a:ln>
                <a:solidFill>
                  <a:schemeClr val="bg1"/>
                </a:solidFill>
              </a:ln>
            </c:spPr>
          </c:errBars>
          <c:xVal>
            <c:numRef>
              <c:f>'Sample Counts'!$F$217:$F$221</c:f>
              <c:numCache>
                <c:formatCode>General</c:formatCode>
                <c:ptCount val="5"/>
                <c:pt idx="0">
                  <c:v>0.0</c:v>
                </c:pt>
                <c:pt idx="1">
                  <c:v>2.0</c:v>
                </c:pt>
                <c:pt idx="2">
                  <c:v>4.0</c:v>
                </c:pt>
                <c:pt idx="3">
                  <c:v>7.0</c:v>
                </c:pt>
                <c:pt idx="4">
                  <c:v>12.0</c:v>
                </c:pt>
              </c:numCache>
            </c:numRef>
          </c:xVal>
          <c:yVal>
            <c:numRef>
              <c:f>'Sample Counts'!$H$217:$H$221</c:f>
              <c:numCache>
                <c:formatCode>General</c:formatCode>
                <c:ptCount val="5"/>
                <c:pt idx="0">
                  <c:v>0.71534999539722</c:v>
                </c:pt>
                <c:pt idx="1">
                  <c:v>0.846189358372457</c:v>
                </c:pt>
                <c:pt idx="2">
                  <c:v>0.83836743993372</c:v>
                </c:pt>
                <c:pt idx="3">
                  <c:v>1.246927572493787</c:v>
                </c:pt>
                <c:pt idx="4">
                  <c:v>1.69133850317592</c:v>
                </c:pt>
              </c:numCache>
            </c:numRef>
          </c:yVal>
        </c:ser>
        <c:ser>
          <c:idx val="2"/>
          <c:order val="2"/>
          <c:tx>
            <c:strRef>
              <c:f>'Sample Counts'!$I$216</c:f>
              <c:strCache>
                <c:ptCount val="1"/>
                <c:pt idx="0">
                  <c:v>750 ppm</c:v>
                </c:pt>
              </c:strCache>
            </c:strRef>
          </c:tx>
          <c:spPr>
            <a:ln w="28575">
              <a:noFill/>
            </a:ln>
          </c:spPr>
          <c:trendline>
            <c:spPr>
              <a:ln>
                <a:solidFill>
                  <a:schemeClr val="accent3"/>
                </a:solidFill>
              </a:ln>
            </c:spPr>
            <c:trendlineType val="linear"/>
          </c:trendline>
          <c:errBars>
            <c:errDir val="y"/>
            <c:errBarType val="both"/>
            <c:errValType val="cust"/>
            <c:plus>
              <c:numRef>
                <c:f>'Sample Counts'!$I$224:$I$228</c:f>
                <c:numCache>
                  <c:formatCode>General</c:formatCode>
                  <c:ptCount val="5"/>
                  <c:pt idx="0">
                    <c:v>0.0435796150580765</c:v>
                  </c:pt>
                  <c:pt idx="1">
                    <c:v>0.0407277688330401</c:v>
                  </c:pt>
                  <c:pt idx="2">
                    <c:v>0.0555104404835513</c:v>
                  </c:pt>
                  <c:pt idx="3">
                    <c:v>0.429760663142114</c:v>
                  </c:pt>
                  <c:pt idx="4">
                    <c:v>0.0181012305924622</c:v>
                  </c:pt>
                </c:numCache>
              </c:numRef>
            </c:plus>
            <c:minus>
              <c:numRef>
                <c:f>'Sample Counts'!$I$224:$I$228</c:f>
                <c:numCache>
                  <c:formatCode>General</c:formatCode>
                  <c:ptCount val="5"/>
                  <c:pt idx="0">
                    <c:v>0.0435796150580765</c:v>
                  </c:pt>
                  <c:pt idx="1">
                    <c:v>0.0407277688330401</c:v>
                  </c:pt>
                  <c:pt idx="2">
                    <c:v>0.0555104404835513</c:v>
                  </c:pt>
                  <c:pt idx="3">
                    <c:v>0.429760663142114</c:v>
                  </c:pt>
                  <c:pt idx="4">
                    <c:v>0.0181012305924622</c:v>
                  </c:pt>
                </c:numCache>
              </c:numRef>
            </c:minus>
            <c:spPr>
              <a:ln>
                <a:solidFill>
                  <a:schemeClr val="bg1"/>
                </a:solidFill>
              </a:ln>
            </c:spPr>
          </c:errBars>
          <c:xVal>
            <c:numRef>
              <c:f>'Sample Counts'!$F$217:$F$221</c:f>
              <c:numCache>
                <c:formatCode>General</c:formatCode>
                <c:ptCount val="5"/>
                <c:pt idx="0">
                  <c:v>0.0</c:v>
                </c:pt>
                <c:pt idx="1">
                  <c:v>2.0</c:v>
                </c:pt>
                <c:pt idx="2">
                  <c:v>4.0</c:v>
                </c:pt>
                <c:pt idx="3">
                  <c:v>7.0</c:v>
                </c:pt>
                <c:pt idx="4">
                  <c:v>12.0</c:v>
                </c:pt>
              </c:numCache>
            </c:numRef>
          </c:xVal>
          <c:yVal>
            <c:numRef>
              <c:f>'Sample Counts'!$I$217:$I$221</c:f>
              <c:numCache>
                <c:formatCode>General</c:formatCode>
                <c:ptCount val="5"/>
                <c:pt idx="0">
                  <c:v>0.71534999539722</c:v>
                </c:pt>
                <c:pt idx="1">
                  <c:v>0.436249723833195</c:v>
                </c:pt>
                <c:pt idx="2">
                  <c:v>0.3690523336095</c:v>
                </c:pt>
                <c:pt idx="3">
                  <c:v>0.762914694753383</c:v>
                </c:pt>
                <c:pt idx="4">
                  <c:v>0.75301304059652</c:v>
                </c:pt>
              </c:numCache>
            </c:numRef>
          </c:yVal>
        </c:ser>
        <c:axId val="785250824"/>
        <c:axId val="961855656"/>
      </c:scatterChart>
      <c:valAx>
        <c:axId val="785250824"/>
        <c:scaling>
          <c:orientation val="minMax"/>
        </c:scaling>
        <c:axPos val="b"/>
        <c:numFmt formatCode="General" sourceLinked="1"/>
        <c:tickLblPos val="nextTo"/>
        <c:spPr>
          <a:ln>
            <a:solidFill>
              <a:schemeClr val="bg1"/>
            </a:solidFill>
          </a:ln>
        </c:spPr>
        <c:crossAx val="961855656"/>
        <c:crosses val="autoZero"/>
        <c:crossBetween val="midCat"/>
      </c:valAx>
      <c:valAx>
        <c:axId val="961855656"/>
        <c:scaling>
          <c:orientation val="minMax"/>
        </c:scaling>
        <c:axPos val="l"/>
        <c:numFmt formatCode="0.0" sourceLinked="0"/>
        <c:tickLblPos val="nextTo"/>
        <c:spPr>
          <a:ln>
            <a:solidFill>
              <a:schemeClr val="bg1"/>
            </a:solidFill>
          </a:ln>
        </c:spPr>
        <c:crossAx val="785250824"/>
        <c:crosses val="autoZero"/>
        <c:crossBetween val="midCat"/>
      </c:valAx>
      <c:spPr>
        <a:noFill/>
      </c:spPr>
    </c:plotArea>
    <c:plotVisOnly val="1"/>
    <c:dispBlanksAs val="gap"/>
  </c:chart>
  <c:spPr>
    <a:noFill/>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scatterChart>
        <c:scatterStyle val="smoothMarker"/>
        <c:ser>
          <c:idx val="0"/>
          <c:order val="0"/>
          <c:tx>
            <c:strRef>
              <c:f>AF!$AC$45</c:f>
              <c:strCache>
                <c:ptCount val="1"/>
                <c:pt idx="0">
                  <c:v>180 ppm</c:v>
                </c:pt>
              </c:strCache>
            </c:strRef>
          </c:tx>
          <c:errBars>
            <c:errDir val="y"/>
            <c:errBarType val="both"/>
            <c:errValType val="cust"/>
            <c:plus>
              <c:numRef>
                <c:f>AF!$AC$52:$AC$56</c:f>
                <c:numCache>
                  <c:formatCode>General</c:formatCode>
                  <c:ptCount val="5"/>
                  <c:pt idx="0">
                    <c:v>311.3600270142505</c:v>
                  </c:pt>
                  <c:pt idx="1">
                    <c:v>453.7285692024858</c:v>
                  </c:pt>
                  <c:pt idx="2">
                    <c:v>715.4171828049921</c:v>
                  </c:pt>
                  <c:pt idx="3">
                    <c:v>87.97023483428941</c:v>
                  </c:pt>
                  <c:pt idx="4">
                    <c:v>636.2171339178042</c:v>
                  </c:pt>
                </c:numCache>
              </c:numRef>
            </c:plus>
            <c:minus>
              <c:numRef>
                <c:f>AF!$AC$52:$AC$56</c:f>
                <c:numCache>
                  <c:formatCode>General</c:formatCode>
                  <c:ptCount val="5"/>
                  <c:pt idx="0">
                    <c:v>311.3600270142505</c:v>
                  </c:pt>
                  <c:pt idx="1">
                    <c:v>453.7285692024858</c:v>
                  </c:pt>
                  <c:pt idx="2">
                    <c:v>715.4171828049921</c:v>
                  </c:pt>
                  <c:pt idx="3">
                    <c:v>87.97023483428941</c:v>
                  </c:pt>
                  <c:pt idx="4">
                    <c:v>636.2171339178042</c:v>
                  </c:pt>
                </c:numCache>
              </c:numRef>
            </c:minus>
            <c:spPr>
              <a:ln>
                <a:solidFill>
                  <a:schemeClr val="bg1"/>
                </a:solidFill>
              </a:ln>
            </c:spPr>
          </c:errBars>
          <c:xVal>
            <c:numRef>
              <c:f>AF!$AB$46:$AB$50</c:f>
              <c:numCache>
                <c:formatCode>General</c:formatCode>
                <c:ptCount val="5"/>
                <c:pt idx="0">
                  <c:v>0.0</c:v>
                </c:pt>
                <c:pt idx="1">
                  <c:v>2.0</c:v>
                </c:pt>
                <c:pt idx="2">
                  <c:v>4.0</c:v>
                </c:pt>
                <c:pt idx="3">
                  <c:v>7.0</c:v>
                </c:pt>
                <c:pt idx="4">
                  <c:v>12.0</c:v>
                </c:pt>
              </c:numCache>
            </c:numRef>
          </c:xVal>
          <c:yVal>
            <c:numRef>
              <c:f>AF!$AC$46:$AC$50</c:f>
              <c:numCache>
                <c:formatCode>0</c:formatCode>
                <c:ptCount val="5"/>
                <c:pt idx="0">
                  <c:v>3511.705953831697</c:v>
                </c:pt>
                <c:pt idx="1">
                  <c:v>5425.586719792513</c:v>
                </c:pt>
                <c:pt idx="2">
                  <c:v>4430.250383239651</c:v>
                </c:pt>
                <c:pt idx="3">
                  <c:v>3530.028660114825</c:v>
                </c:pt>
                <c:pt idx="4">
                  <c:v>4853.54317447099</c:v>
                </c:pt>
              </c:numCache>
            </c:numRef>
          </c:yVal>
          <c:smooth val="1"/>
        </c:ser>
        <c:ser>
          <c:idx val="1"/>
          <c:order val="1"/>
          <c:tx>
            <c:strRef>
              <c:f>AF!$AD$45</c:f>
              <c:strCache>
                <c:ptCount val="1"/>
                <c:pt idx="0">
                  <c:v>385 ppm</c:v>
                </c:pt>
              </c:strCache>
            </c:strRef>
          </c:tx>
          <c:errBars>
            <c:errDir val="y"/>
            <c:errBarType val="both"/>
            <c:errValType val="cust"/>
            <c:plus>
              <c:numRef>
                <c:f>AF!$AD$52:$AD$56</c:f>
                <c:numCache>
                  <c:formatCode>General</c:formatCode>
                  <c:ptCount val="5"/>
                  <c:pt idx="0">
                    <c:v>311.3600270142505</c:v>
                  </c:pt>
                  <c:pt idx="1">
                    <c:v>244.0224489183591</c:v>
                  </c:pt>
                  <c:pt idx="2">
                    <c:v>120.8548244507993</c:v>
                  </c:pt>
                  <c:pt idx="3">
                    <c:v>116.4695676586864</c:v>
                  </c:pt>
                  <c:pt idx="4">
                    <c:v>425.9244521695387</c:v>
                  </c:pt>
                </c:numCache>
              </c:numRef>
            </c:plus>
            <c:minus>
              <c:numRef>
                <c:f>AF!$AD$52:$AD$56</c:f>
                <c:numCache>
                  <c:formatCode>General</c:formatCode>
                  <c:ptCount val="5"/>
                  <c:pt idx="0">
                    <c:v>311.3600270142505</c:v>
                  </c:pt>
                  <c:pt idx="1">
                    <c:v>244.0224489183591</c:v>
                  </c:pt>
                  <c:pt idx="2">
                    <c:v>120.8548244507993</c:v>
                  </c:pt>
                  <c:pt idx="3">
                    <c:v>116.4695676586864</c:v>
                  </c:pt>
                  <c:pt idx="4">
                    <c:v>425.9244521695387</c:v>
                  </c:pt>
                </c:numCache>
              </c:numRef>
            </c:minus>
            <c:spPr>
              <a:ln>
                <a:solidFill>
                  <a:schemeClr val="bg1"/>
                </a:solidFill>
              </a:ln>
            </c:spPr>
          </c:errBars>
          <c:xVal>
            <c:numRef>
              <c:f>AF!$AB$46:$AB$50</c:f>
              <c:numCache>
                <c:formatCode>General</c:formatCode>
                <c:ptCount val="5"/>
                <c:pt idx="0">
                  <c:v>0.0</c:v>
                </c:pt>
                <c:pt idx="1">
                  <c:v>2.0</c:v>
                </c:pt>
                <c:pt idx="2">
                  <c:v>4.0</c:v>
                </c:pt>
                <c:pt idx="3">
                  <c:v>7.0</c:v>
                </c:pt>
                <c:pt idx="4">
                  <c:v>12.0</c:v>
                </c:pt>
              </c:numCache>
            </c:numRef>
          </c:xVal>
          <c:yVal>
            <c:numRef>
              <c:f>AF!$AD$46:$AD$50</c:f>
              <c:numCache>
                <c:formatCode>0</c:formatCode>
                <c:ptCount val="5"/>
                <c:pt idx="0">
                  <c:v>3511.705953831697</c:v>
                </c:pt>
                <c:pt idx="1">
                  <c:v>6030.99671438518</c:v>
                </c:pt>
                <c:pt idx="2">
                  <c:v>4590.51684766922</c:v>
                </c:pt>
                <c:pt idx="3">
                  <c:v>3746.127499274212</c:v>
                </c:pt>
                <c:pt idx="4">
                  <c:v>5461.970393057682</c:v>
                </c:pt>
              </c:numCache>
            </c:numRef>
          </c:yVal>
          <c:smooth val="1"/>
        </c:ser>
        <c:ser>
          <c:idx val="2"/>
          <c:order val="2"/>
          <c:tx>
            <c:strRef>
              <c:f>AF!$AE$45</c:f>
              <c:strCache>
                <c:ptCount val="1"/>
                <c:pt idx="0">
                  <c:v>750 ppm</c:v>
                </c:pt>
              </c:strCache>
            </c:strRef>
          </c:tx>
          <c:errBars>
            <c:errDir val="y"/>
            <c:errBarType val="both"/>
            <c:errValType val="cust"/>
            <c:plus>
              <c:numRef>
                <c:f>AF!$AE$52:$AE$56</c:f>
                <c:numCache>
                  <c:formatCode>General</c:formatCode>
                  <c:ptCount val="5"/>
                  <c:pt idx="0">
                    <c:v>311.3600270142505</c:v>
                  </c:pt>
                  <c:pt idx="1">
                    <c:v>312.0477139090133</c:v>
                  </c:pt>
                  <c:pt idx="2">
                    <c:v>41.83067953354753</c:v>
                  </c:pt>
                  <c:pt idx="3">
                    <c:v>83.06157286665248</c:v>
                  </c:pt>
                  <c:pt idx="4">
                    <c:v>42.85462211179133</c:v>
                  </c:pt>
                </c:numCache>
              </c:numRef>
            </c:plus>
            <c:minus>
              <c:numRef>
                <c:f>AF!$AE$52:$AE$56</c:f>
                <c:numCache>
                  <c:formatCode>General</c:formatCode>
                  <c:ptCount val="5"/>
                  <c:pt idx="0">
                    <c:v>311.3600270142505</c:v>
                  </c:pt>
                  <c:pt idx="1">
                    <c:v>312.0477139090133</c:v>
                  </c:pt>
                  <c:pt idx="2">
                    <c:v>41.83067953354753</c:v>
                  </c:pt>
                  <c:pt idx="3">
                    <c:v>83.06157286665248</c:v>
                  </c:pt>
                  <c:pt idx="4">
                    <c:v>42.85462211179133</c:v>
                  </c:pt>
                </c:numCache>
              </c:numRef>
            </c:minus>
            <c:spPr>
              <a:ln>
                <a:solidFill>
                  <a:schemeClr val="bg1"/>
                </a:solidFill>
              </a:ln>
            </c:spPr>
          </c:errBars>
          <c:xVal>
            <c:numRef>
              <c:f>AF!$AB$46:$AB$50</c:f>
              <c:numCache>
                <c:formatCode>General</c:formatCode>
                <c:ptCount val="5"/>
                <c:pt idx="0">
                  <c:v>0.0</c:v>
                </c:pt>
                <c:pt idx="1">
                  <c:v>2.0</c:v>
                </c:pt>
                <c:pt idx="2">
                  <c:v>4.0</c:v>
                </c:pt>
                <c:pt idx="3">
                  <c:v>7.0</c:v>
                </c:pt>
                <c:pt idx="4">
                  <c:v>12.0</c:v>
                </c:pt>
              </c:numCache>
            </c:numRef>
          </c:xVal>
          <c:yVal>
            <c:numRef>
              <c:f>AF!$AE$46:$AE$50</c:f>
              <c:numCache>
                <c:formatCode>0</c:formatCode>
                <c:ptCount val="5"/>
                <c:pt idx="0">
                  <c:v>3511.705953831697</c:v>
                </c:pt>
                <c:pt idx="1">
                  <c:v>3185.886228382954</c:v>
                </c:pt>
                <c:pt idx="2">
                  <c:v>1399.721906444066</c:v>
                </c:pt>
                <c:pt idx="3">
                  <c:v>768.6414708886618</c:v>
                </c:pt>
                <c:pt idx="4">
                  <c:v>576.2211612473736</c:v>
                </c:pt>
              </c:numCache>
            </c:numRef>
          </c:yVal>
          <c:smooth val="1"/>
        </c:ser>
        <c:axId val="961765176"/>
        <c:axId val="843722680"/>
      </c:scatterChart>
      <c:valAx>
        <c:axId val="961765176"/>
        <c:scaling>
          <c:orientation val="minMax"/>
        </c:scaling>
        <c:axPos val="b"/>
        <c:numFmt formatCode="General" sourceLinked="1"/>
        <c:tickLblPos val="nextTo"/>
        <c:spPr>
          <a:ln>
            <a:solidFill>
              <a:schemeClr val="bg1"/>
            </a:solidFill>
          </a:ln>
        </c:spPr>
        <c:crossAx val="843722680"/>
        <c:crosses val="autoZero"/>
        <c:crossBetween val="midCat"/>
      </c:valAx>
      <c:valAx>
        <c:axId val="843722680"/>
        <c:scaling>
          <c:orientation val="minMax"/>
        </c:scaling>
        <c:axPos val="l"/>
        <c:numFmt formatCode="0" sourceLinked="1"/>
        <c:tickLblPos val="nextTo"/>
        <c:spPr>
          <a:ln>
            <a:solidFill>
              <a:schemeClr val="bg1"/>
            </a:solidFill>
          </a:ln>
        </c:spPr>
        <c:crossAx val="961765176"/>
        <c:crosses val="autoZero"/>
        <c:crossBetween val="midCat"/>
      </c:valAx>
      <c:spPr>
        <a:noFill/>
        <a:ln w="25400">
          <a:noFill/>
        </a:ln>
      </c:spPr>
    </c:plotArea>
    <c:plotVisOnly val="1"/>
    <c:dispBlanksAs val="gap"/>
  </c:chart>
  <c:spPr>
    <a:noFill/>
    <a:ln>
      <a:noFill/>
    </a:ln>
  </c:sp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20C13C-F89B-1B44-9639-1EC3B0CF1E1B}" type="datetimeFigureOut">
              <a:rPr lang="en-US" smtClean="0"/>
              <a:pPr/>
              <a:t>9/27/11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9289D6-5990-5441-B9C3-1982553482C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4524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fld id="{56BDC51A-3031-8140-A9AB-6C5F78AFE42E}" type="slidenum">
              <a:rPr lang="en-US"/>
              <a:pPr eaLnBrk="1" hangingPunct="1"/>
              <a:t>1</a:t>
            </a:fld>
            <a:endParaRPr lang="en-US" dirty="0"/>
          </a:p>
        </p:txBody>
      </p:sp>
      <p:sp>
        <p:nvSpPr>
          <p:cNvPr id="22531"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22" tIns="45711" rIns="91422" bIns="45711" anchor="b"/>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r" eaLnBrk="1" hangingPunct="1"/>
            <a:fld id="{3F3C1CD7-7691-7640-B209-71E83D463363}" type="slidenum">
              <a:rPr lang="en-US" sz="1200"/>
              <a:pPr algn="r" eaLnBrk="1" hangingPunct="1"/>
              <a:t>1</a:t>
            </a:fld>
            <a:endParaRPr lang="en-US" sz="1200" dirty="0"/>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xfrm>
            <a:off x="687388" y="4343400"/>
            <a:ext cx="5483225" cy="4114800"/>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91422" tIns="45711" rIns="91422" bIns="45711"/>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Declines in summertime </a:t>
            </a:r>
            <a:r>
              <a:rPr lang="en-US" sz="1200" kern="1200" dirty="0" err="1" smtClean="0">
                <a:solidFill>
                  <a:schemeClr val="tx1"/>
                </a:solidFill>
                <a:effectLst/>
                <a:latin typeface="+mn-lt"/>
                <a:ea typeface="ＭＳ Ｐゴシック" charset="-128"/>
                <a:cs typeface="ＭＳ Ｐゴシック" charset="-128"/>
              </a:rPr>
              <a:t>chl</a:t>
            </a:r>
            <a:r>
              <a:rPr lang="en-US" sz="1200" kern="1200" dirty="0" smtClean="0">
                <a:solidFill>
                  <a:schemeClr val="tx1"/>
                </a:solidFill>
                <a:effectLst/>
                <a:latin typeface="+mn-lt"/>
                <a:ea typeface="ＭＳ Ｐゴシック" charset="-128"/>
                <a:cs typeface="ＭＳ Ｐゴシック" charset="-128"/>
              </a:rPr>
              <a:t> biomass – 12% in 30 years (Montes-Hugo et al): however, this was using surface satellite data – did not incorporate depth-integrated chl.  Attributed this change to increased northwesterly winds, increased MLD, changes in </a:t>
            </a:r>
            <a:r>
              <a:rPr lang="en-US" sz="1200" kern="1200" dirty="0" err="1" smtClean="0">
                <a:solidFill>
                  <a:schemeClr val="tx1"/>
                </a:solidFill>
                <a:effectLst/>
                <a:latin typeface="+mn-lt"/>
                <a:ea typeface="ＭＳ Ｐゴシック" charset="-128"/>
                <a:cs typeface="ＭＳ Ｐゴシック" charset="-128"/>
              </a:rPr>
              <a:t>phyto</a:t>
            </a:r>
            <a:r>
              <a:rPr lang="en-US" sz="1200" kern="1200" dirty="0" smtClean="0">
                <a:solidFill>
                  <a:schemeClr val="tx1"/>
                </a:solidFill>
                <a:effectLst/>
                <a:latin typeface="+mn-lt"/>
                <a:ea typeface="ＭＳ Ｐゴシック" charset="-128"/>
                <a:cs typeface="ＭＳ Ｐゴシック" charset="-128"/>
              </a:rPr>
              <a:t> composition.</a:t>
            </a:r>
          </a:p>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D5A73B-A023-3045-9AD6-584D824EC17E}" type="slidenum">
              <a:rPr lang="en-US" smtClean="0"/>
              <a:pPr/>
              <a:t>17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D5A73B-A023-3045-9AD6-584D824EC17E}" type="slidenum">
              <a:rPr lang="en-US" smtClean="0"/>
              <a:pPr/>
              <a:t>18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D5A73B-A023-3045-9AD6-584D824EC17E}" type="slidenum">
              <a:rPr lang="en-US" smtClean="0"/>
              <a:pPr/>
              <a:t>19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smtClean="0"/>
              <a:t>PRELIMINARY DATA!</a:t>
            </a:r>
            <a:endParaRPr lang="en-US" dirty="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069F02-3BDB-1F48-942D-A04EB72E6E8C}" type="slidenum">
              <a:rPr lang="en-US" smtClean="0">
                <a:latin typeface="Times New Roman" charset="0"/>
              </a:rPr>
              <a:pPr/>
              <a:t>20</a:t>
            </a:fld>
            <a:endParaRPr lang="en-US" smtClean="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28DA2C-8795-174F-A102-4A60A126FA30}" type="slidenum">
              <a:rPr lang="en-US" smtClean="0"/>
              <a:pPr/>
              <a:t>21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64D893-52B2-0343-8F52-DFFB83711254}" type="slidenum">
              <a:rPr lang="en-US" smtClean="0"/>
              <a:pPr>
                <a:defRPr/>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187856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64D893-52B2-0343-8F52-DFFB83711254}" type="slidenum">
              <a:rPr lang="en-US" smtClean="0"/>
              <a:pPr>
                <a:defRPr/>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187856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64D893-52B2-0343-8F52-DFFB83711254}" type="slidenum">
              <a:rPr lang="en-US" smtClean="0"/>
              <a:pPr>
                <a:defRPr/>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060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799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FCA36A-3C95-A243-9186-14DBD83B910A}"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672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B3E2BF-24EB-EF47-B487-DCAC9161331C}"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9693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9E318E-1124-AF4C-A3F2-5DF0DAF96EC2}"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1106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AC3B72-50DD-F94D-8708-A804E6A20D55}" type="datetimeFigureOut">
              <a:rPr lang="en-US" smtClean="0"/>
              <a:pPr/>
              <a:t>9/27/11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85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C3B72-50DD-F94D-8708-A804E6A20D55}" type="datetimeFigureOut">
              <a:rPr lang="en-US" smtClean="0"/>
              <a:pPr/>
              <a:t>9/27/11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591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AC3B72-50DD-F94D-8708-A804E6A20D55}" type="datetimeFigureOut">
              <a:rPr lang="en-US" smtClean="0"/>
              <a:pPr/>
              <a:t>9/27/11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447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AC3B72-50DD-F94D-8708-A804E6A20D55}" type="datetimeFigureOut">
              <a:rPr lang="en-US" smtClean="0"/>
              <a:pPr/>
              <a:t>9/27/11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312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AC3B72-50DD-F94D-8708-A804E6A20D55}" type="datetimeFigureOut">
              <a:rPr lang="en-US" smtClean="0"/>
              <a:pPr/>
              <a:t>9/27/11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6859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B74806-90AF-A444-A21A-672F1DFD433E}"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240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B9C05D1-4233-FD4F-A74F-ABDB2D3AE2BB}"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368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C36F-F71E-5F49-854E-D011402708A0}"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224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6143C0-1B7B-0A46-9C9C-A3F890ECA393}"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397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ED2BF7E-B71A-7948-A9C5-526797D3FC36}"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039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B9C318C-C379-D349-A5DC-262463F0DF46}"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695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4A208AF-3321-674A-A685-BE72B22E7A7D}"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215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9DD3863-58BF-3D43-8C31-0541CCEE82E5}"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171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D7A138-3B0F-E64D-A264-84592C24745E}"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5976852"/>
      </p:ext>
    </p:extLst>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jpe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4" Type="http://schemas.openxmlformats.org/officeDocument/2006/relationships/slideLayout" Target="../slideLayouts/slideLayout16.xml"/><Relationship Id="rId5" Type="http://schemas.openxmlformats.org/officeDocument/2006/relationships/slideLayout" Target="../slideLayouts/slideLayout17.xml"/><Relationship Id="rId7"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6"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smtClean="0">
                <a:solidFill>
                  <a:schemeClr val="bg1"/>
                </a:solidFill>
                <a:ea typeface="Geneva" pitchFamily="-65"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bg1"/>
                </a:solidFill>
                <a:ea typeface="Geneva" pitchFamily="-65"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B15AFA6C-E3D4-1145-9391-3E122593D111}"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6153224"/>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C3B72-50DD-F94D-8708-A804E6A20D55}" type="datetimeFigureOut">
              <a:rPr lang="en-US" smtClean="0"/>
              <a:pPr/>
              <a:t>9/27/11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320E-558A-2C4D-84C5-DDBD579DCDE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3423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5" Type="http://schemas.openxmlformats.org/officeDocument/2006/relationships/image" Target="../media/image4.png"/><Relationship Id="rId7"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3"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6" Type="http://schemas.openxmlformats.org/officeDocument/2006/relationships/oleObject" Target="../embeddings/Microsoft_Excel_97_-_2004_Worksheet2.xls"/><Relationship Id="rId4" Type="http://schemas.openxmlformats.org/officeDocument/2006/relationships/chart" Target="../charts/chart4.xml"/><Relationship Id="rId1" Type="http://schemas.openxmlformats.org/officeDocument/2006/relationships/vmlDrawing" Target="../drawings/vmlDrawing1.vml"/><Relationship Id="rId2" Type="http://schemas.openxmlformats.org/officeDocument/2006/relationships/slideLayout" Target="../slideLayouts/slideLayout8.xml"/><Relationship Id="rId3" Type="http://schemas.openxmlformats.org/officeDocument/2006/relationships/chart" Target="../charts/chart3.xml"/><Relationship Id="rId5" Type="http://schemas.openxmlformats.org/officeDocument/2006/relationships/oleObject" Target="../embeddings/Microsoft_Excel_97_-_2004_Worksheet1.xls"/></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3"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4" Type="http://schemas.openxmlformats.org/officeDocument/2006/relationships/image" Target="../media/image29.png"/><Relationship Id="rId5" Type="http://schemas.openxmlformats.org/officeDocument/2006/relationships/image" Target="../media/image30.png"/><Relationship Id="rId7" Type="http://schemas.openxmlformats.org/officeDocument/2006/relationships/image" Target="../media/image32.tiff"/><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8.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6" Type="http://schemas.openxmlformats.org/officeDocument/2006/relationships/image" Target="../media/image33.tiff"/><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6.tiff"/><Relationship Id="rId4" Type="http://schemas.openxmlformats.org/officeDocument/2006/relationships/image" Target="../media/image29.png"/><Relationship Id="rId5" Type="http://schemas.openxmlformats.org/officeDocument/2006/relationships/image" Target="../media/image30.png"/><Relationship Id="rId7" Type="http://schemas.openxmlformats.org/officeDocument/2006/relationships/image" Target="../media/image35.tiff"/><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4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4"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3" Type="http://schemas.openxmlformats.org/officeDocument/2006/relationships/image" Target="../media/image4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3" Type="http://schemas.openxmlformats.org/officeDocument/2006/relationships/image" Target="../media/image4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3" Type="http://schemas.openxmlformats.org/officeDocument/2006/relationships/image" Target="../media/image4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4" Type="http://schemas.openxmlformats.org/officeDocument/2006/relationships/chart" Target="../charts/chart6.xml"/><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chart" Target="../charts/chart5.xml"/></Relationships>
</file>

<file path=ppt/slides/_rels/slide34.xml.rels><?xml version="1.0" encoding="UTF-8" standalone="yes"?>
<Relationships xmlns="http://schemas.openxmlformats.org/package/2006/relationships"><Relationship Id="rId4" Type="http://schemas.openxmlformats.org/officeDocument/2006/relationships/chart" Target="../charts/chart8.xml"/><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chart" Target="../charts/char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3" Type="http://schemas.openxmlformats.org/officeDocument/2006/relationships/chart" Target="../charts/chart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3" Type="http://schemas.openxmlformats.org/officeDocument/2006/relationships/chart" Target="../charts/chart1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3" Type="http://schemas.openxmlformats.org/officeDocument/2006/relationships/image" Target="../media/image4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4" Type="http://schemas.openxmlformats.org/officeDocument/2006/relationships/image" Target="../media/image52.jpeg"/><Relationship Id="rId5" Type="http://schemas.openxmlformats.org/officeDocument/2006/relationships/image" Target="../media/image53.png"/><Relationship Id="rId7" Type="http://schemas.openxmlformats.org/officeDocument/2006/relationships/image" Target="../media/image55.png"/><Relationship Id="rId1" Type="http://schemas.openxmlformats.org/officeDocument/2006/relationships/slideLayout" Target="../slideLayouts/slideLayout8.xml"/><Relationship Id="rId2" Type="http://schemas.openxmlformats.org/officeDocument/2006/relationships/image" Target="../media/image46.jpeg"/><Relationship Id="rId3" Type="http://schemas.openxmlformats.org/officeDocument/2006/relationships/image" Target="../media/image47.png"/><Relationship Id="rId6"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4" Type="http://schemas.openxmlformats.org/officeDocument/2006/relationships/image" Target="../media/image36.tiff"/><Relationship Id="rId1" Type="http://schemas.openxmlformats.org/officeDocument/2006/relationships/slideLayout" Target="../slideLayouts/slideLayout8.xml"/><Relationship Id="rId2" Type="http://schemas.openxmlformats.org/officeDocument/2006/relationships/image" Target="../media/image58.png"/><Relationship Id="rId3" Type="http://schemas.openxmlformats.org/officeDocument/2006/relationships/image" Target="../media/image3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3" Type="http://schemas.openxmlformats.org/officeDocument/2006/relationships/image" Target="../media/image5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2.emf"/><Relationship Id="rId3" Type="http://schemas.openxmlformats.org/officeDocument/2006/relationships/chart" Target="../charts/chart1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4" Type="http://schemas.openxmlformats.org/officeDocument/2006/relationships/image" Target="../media/image63.emf"/><Relationship Id="rId1" Type="http://schemas.openxmlformats.org/officeDocument/2006/relationships/slideLayout" Target="../slideLayouts/slideLayout8.xml"/><Relationship Id="rId2" Type="http://schemas.openxmlformats.org/officeDocument/2006/relationships/chart" Target="../charts/chart12.xml"/><Relationship Id="rId3" Type="http://schemas.openxmlformats.org/officeDocument/2006/relationships/chart" Target="../charts/chart13.xml"/><Relationship Id="rId5" Type="http://schemas.openxmlformats.org/officeDocument/2006/relationships/chart" Target="../charts/char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3.jpeg"/><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442649" y="-406400"/>
            <a:ext cx="9986963" cy="6685384"/>
          </a:xfrm>
          <a:prstGeom prst="rect">
            <a:avLst/>
          </a:prstGeom>
          <a:noFill/>
          <a:ln w="9525">
            <a:noFill/>
            <a:miter lim="800000"/>
            <a:headEnd/>
            <a:tailEnd/>
          </a:ln>
          <a:effectLst/>
        </p:spPr>
      </p:pic>
      <p:pic>
        <p:nvPicPr>
          <p:cNvPr id="38" name="Picture 37" descr="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3245" y="5451475"/>
            <a:ext cx="1119188" cy="568325"/>
          </a:xfrm>
          <a:prstGeom prst="rect">
            <a:avLst/>
          </a:prstGeom>
          <a:noFill/>
          <a:ln>
            <a:noFill/>
          </a:ln>
          <a:effectLst>
            <a:outerShdw blurRad="63500" dist="38100" dir="2700000" algn="tl" rotWithShape="0">
              <a:srgbClr val="000000">
                <a:alpha val="39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0" name="Picture 39" descr="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11450" y="5486400"/>
            <a:ext cx="631825" cy="606425"/>
          </a:xfrm>
          <a:prstGeom prst="rect">
            <a:avLst/>
          </a:prstGeom>
          <a:noFill/>
          <a:ln>
            <a:noFill/>
          </a:ln>
          <a:effectLst>
            <a:outerShdw blurRad="63500" dist="38100" dir="2700000" algn="tl" rotWithShape="0">
              <a:srgbClr val="000000">
                <a:alpha val="39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3" name="Picture 42" descr="11"/>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62500" y="5510212"/>
            <a:ext cx="533400" cy="509588"/>
          </a:xfrm>
          <a:prstGeom prst="rect">
            <a:avLst/>
          </a:prstGeom>
          <a:noFill/>
          <a:ln>
            <a:noFill/>
          </a:ln>
          <a:effectLst>
            <a:outerShdw blurRad="63500" dist="38100" dir="2700000" algn="tl" rotWithShape="0">
              <a:srgbClr val="000000">
                <a:alpha val="39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4" name="Picture 43" descr="12"/>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0075" y="5451475"/>
            <a:ext cx="593725" cy="568325"/>
          </a:xfrm>
          <a:prstGeom prst="rect">
            <a:avLst/>
          </a:prstGeom>
          <a:noFill/>
          <a:ln>
            <a:noFill/>
          </a:ln>
          <a:effectLst>
            <a:outerShdw blurRad="63500" dist="38100" dir="2700000" algn="tl" rotWithShape="0">
              <a:srgbClr val="000000">
                <a:alpha val="39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3" name="TextBox 32"/>
          <p:cNvSpPr txBox="1"/>
          <p:nvPr/>
        </p:nvSpPr>
        <p:spPr>
          <a:xfrm>
            <a:off x="814086" y="158649"/>
            <a:ext cx="7608958" cy="461665"/>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dirty="0" smtClean="0">
                <a:solidFill>
                  <a:srgbClr val="FF6600"/>
                </a:solidFill>
              </a:rPr>
              <a:t>B-019</a:t>
            </a:r>
            <a:r>
              <a:rPr lang="en-US" sz="2400" dirty="0" smtClean="0">
                <a:solidFill>
                  <a:srgbClr val="FF6600"/>
                </a:solidFill>
              </a:rPr>
              <a:t> in four acts</a:t>
            </a:r>
            <a:endParaRPr lang="en-US" sz="2400" dirty="0">
              <a:solidFill>
                <a:srgbClr val="FF6600"/>
              </a:solidFill>
            </a:endParaRPr>
          </a:p>
        </p:txBody>
      </p:sp>
      <p:sp>
        <p:nvSpPr>
          <p:cNvPr id="9" name="TextBox 8"/>
          <p:cNvSpPr txBox="1"/>
          <p:nvPr/>
        </p:nvSpPr>
        <p:spPr>
          <a:xfrm>
            <a:off x="24597" y="4182883"/>
            <a:ext cx="3071536" cy="1200329"/>
          </a:xfrm>
          <a:prstGeom prst="rect">
            <a:avLst/>
          </a:prstGeom>
          <a:noFill/>
        </p:spPr>
        <p:txBody>
          <a:bodyPr wrap="none" rtlCol="0">
            <a:spAutoFit/>
          </a:bodyPr>
          <a:lstStyle/>
          <a:p>
            <a:r>
              <a:rPr lang="en-US" dirty="0" smtClean="0">
                <a:solidFill>
                  <a:srgbClr val="FFFFFF"/>
                </a:solidFill>
              </a:rPr>
              <a:t>-physical  oceanography</a:t>
            </a:r>
          </a:p>
          <a:p>
            <a:r>
              <a:rPr lang="en-US" dirty="0" smtClean="0">
                <a:solidFill>
                  <a:srgbClr val="FFFFFF"/>
                </a:solidFill>
              </a:rPr>
              <a:t>-optics</a:t>
            </a:r>
          </a:p>
          <a:p>
            <a:r>
              <a:rPr lang="en-US" dirty="0" smtClean="0">
                <a:solidFill>
                  <a:srgbClr val="FFFFFF"/>
                </a:solidFill>
              </a:rPr>
              <a:t>-phytoplankton</a:t>
            </a:r>
          </a:p>
          <a:p>
            <a:r>
              <a:rPr lang="en-US" dirty="0" smtClean="0">
                <a:solidFill>
                  <a:srgbClr val="FFFFFF"/>
                </a:solidFill>
              </a:rPr>
              <a:t>-experimental </a:t>
            </a:r>
            <a:r>
              <a:rPr lang="en-US" dirty="0" smtClean="0">
                <a:solidFill>
                  <a:srgbClr val="FFFFFF"/>
                </a:solidFill>
              </a:rPr>
              <a:t>manipulations</a:t>
            </a:r>
            <a:endParaRPr lang="en-US" dirty="0" smtClean="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9273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985876" y="2937874"/>
          <a:ext cx="5181600" cy="31095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Object 3"/>
          <p:cNvGraphicFramePr>
            <a:graphicFrameLocks noChangeAspect="1"/>
          </p:cNvGraphicFramePr>
          <p:nvPr/>
        </p:nvGraphicFramePr>
        <p:xfrm>
          <a:off x="1968499" y="50801"/>
          <a:ext cx="5047013" cy="3031012"/>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a:off x="5952464" y="4643567"/>
            <a:ext cx="1802612"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23950" y="3855529"/>
            <a:ext cx="1761570" cy="307777"/>
          </a:xfrm>
          <a:prstGeom prst="rect">
            <a:avLst/>
          </a:prstGeom>
          <a:noFill/>
        </p:spPr>
        <p:txBody>
          <a:bodyPr wrap="square" rtlCol="0">
            <a:spAutoFit/>
          </a:bodyPr>
          <a:lstStyle/>
          <a:p>
            <a:r>
              <a:rPr lang="en-US" sz="1400" dirty="0" smtClean="0"/>
              <a:t>December 28, 2009</a:t>
            </a:r>
            <a:endParaRPr lang="en-US" sz="1400" dirty="0"/>
          </a:p>
        </p:txBody>
      </p:sp>
      <p:cxnSp>
        <p:nvCxnSpPr>
          <p:cNvPr id="9" name="Straight Connector 8"/>
          <p:cNvCxnSpPr/>
          <p:nvPr/>
        </p:nvCxnSpPr>
        <p:spPr>
          <a:xfrm rot="5400000">
            <a:off x="5809631" y="1711325"/>
            <a:ext cx="1803400" cy="6350"/>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25936" y="981273"/>
            <a:ext cx="1761570" cy="307777"/>
          </a:xfrm>
          <a:prstGeom prst="rect">
            <a:avLst/>
          </a:prstGeom>
          <a:noFill/>
        </p:spPr>
        <p:txBody>
          <a:bodyPr wrap="none" rtlCol="0">
            <a:spAutoFit/>
          </a:bodyPr>
          <a:lstStyle/>
          <a:p>
            <a:r>
              <a:rPr lang="en-US" sz="1400" dirty="0" smtClean="0"/>
              <a:t>December 01, 2009</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872067" y="354547"/>
            <a:ext cx="7620000" cy="570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609600" y="1678779"/>
            <a:ext cx="1955800" cy="4402137"/>
            <a:chOff x="336" y="1296"/>
            <a:chExt cx="1536" cy="3456"/>
          </a:xfrm>
        </p:grpSpPr>
        <p:sp>
          <p:nvSpPr>
            <p:cNvPr id="3" name="AutoShape 3"/>
            <p:cNvSpPr>
              <a:spLocks noChangeAspect="1" noChangeArrowheads="1"/>
            </p:cNvSpPr>
            <p:nvPr/>
          </p:nvSpPr>
          <p:spPr bwMode="auto">
            <a:xfrm>
              <a:off x="336" y="1296"/>
              <a:ext cx="1536" cy="3456"/>
            </a:xfrm>
            <a:prstGeom prst="cube">
              <a:avLst>
                <a:gd name="adj" fmla="val 25000"/>
              </a:avLst>
            </a:prstGeom>
            <a:gradFill rotWithShape="0">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4" name="AutoShape 4"/>
            <p:cNvSpPr>
              <a:spLocks noChangeAspect="1" noChangeArrowheads="1"/>
            </p:cNvSpPr>
            <p:nvPr/>
          </p:nvSpPr>
          <p:spPr bwMode="auto">
            <a:xfrm rot="16195740" flipV="1">
              <a:off x="-49" y="2831"/>
              <a:ext cx="3456" cy="385"/>
            </a:xfrm>
            <a:prstGeom prst="parallelogram">
              <a:avLst>
                <a:gd name="adj" fmla="val 102899"/>
              </a:avLst>
            </a:prstGeom>
            <a:gradFill rotWithShape="0">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grpSp>
          <p:nvGrpSpPr>
            <p:cNvPr id="5" name="Group 5"/>
            <p:cNvGrpSpPr>
              <a:grpSpLocks noChangeAspect="1"/>
            </p:cNvGrpSpPr>
            <p:nvPr/>
          </p:nvGrpSpPr>
          <p:grpSpPr bwMode="auto">
            <a:xfrm>
              <a:off x="1479" y="1420"/>
              <a:ext cx="393" cy="2948"/>
              <a:chOff x="1484" y="1723"/>
              <a:chExt cx="393" cy="2948"/>
            </a:xfrm>
          </p:grpSpPr>
          <p:sp>
            <p:nvSpPr>
              <p:cNvPr id="6" name="Line 6"/>
              <p:cNvSpPr>
                <a:spLocks noChangeAspect="1" noChangeShapeType="1"/>
              </p:cNvSpPr>
              <p:nvPr/>
            </p:nvSpPr>
            <p:spPr bwMode="auto">
              <a:xfrm flipV="1">
                <a:off x="1488" y="1723"/>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 name="Line 7"/>
              <p:cNvSpPr>
                <a:spLocks noChangeAspect="1" noChangeShapeType="1"/>
              </p:cNvSpPr>
              <p:nvPr/>
            </p:nvSpPr>
            <p:spPr bwMode="auto">
              <a:xfrm flipV="1">
                <a:off x="1491" y="1915"/>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 name="Line 8"/>
              <p:cNvSpPr>
                <a:spLocks noChangeAspect="1" noChangeShapeType="1"/>
              </p:cNvSpPr>
              <p:nvPr/>
            </p:nvSpPr>
            <p:spPr bwMode="auto">
              <a:xfrm flipV="1">
                <a:off x="1490" y="2107"/>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 name="Line 9"/>
              <p:cNvSpPr>
                <a:spLocks noChangeAspect="1" noChangeShapeType="1"/>
              </p:cNvSpPr>
              <p:nvPr/>
            </p:nvSpPr>
            <p:spPr bwMode="auto">
              <a:xfrm flipV="1">
                <a:off x="1489" y="2299"/>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 name="Line 10"/>
              <p:cNvSpPr>
                <a:spLocks noChangeAspect="1" noChangeShapeType="1"/>
              </p:cNvSpPr>
              <p:nvPr/>
            </p:nvSpPr>
            <p:spPr bwMode="auto">
              <a:xfrm flipV="1">
                <a:off x="1488" y="2491"/>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1" name="Line 11"/>
              <p:cNvSpPr>
                <a:spLocks noChangeAspect="1" noChangeShapeType="1"/>
              </p:cNvSpPr>
              <p:nvPr/>
            </p:nvSpPr>
            <p:spPr bwMode="auto">
              <a:xfrm flipV="1">
                <a:off x="1487" y="2683"/>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2" name="Line 12"/>
              <p:cNvSpPr>
                <a:spLocks noChangeAspect="1" noChangeShapeType="1"/>
              </p:cNvSpPr>
              <p:nvPr/>
            </p:nvSpPr>
            <p:spPr bwMode="auto">
              <a:xfrm flipV="1">
                <a:off x="1486" y="2875"/>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3" name="Line 13"/>
              <p:cNvSpPr>
                <a:spLocks noChangeAspect="1" noChangeShapeType="1"/>
              </p:cNvSpPr>
              <p:nvPr/>
            </p:nvSpPr>
            <p:spPr bwMode="auto">
              <a:xfrm flipV="1">
                <a:off x="1485" y="3067"/>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 name="Line 14"/>
              <p:cNvSpPr>
                <a:spLocks noChangeAspect="1" noChangeShapeType="1"/>
              </p:cNvSpPr>
              <p:nvPr/>
            </p:nvSpPr>
            <p:spPr bwMode="auto">
              <a:xfrm flipV="1">
                <a:off x="1484" y="3259"/>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5" name="Line 15"/>
              <p:cNvSpPr>
                <a:spLocks noChangeAspect="1" noChangeShapeType="1"/>
              </p:cNvSpPr>
              <p:nvPr/>
            </p:nvSpPr>
            <p:spPr bwMode="auto">
              <a:xfrm flipV="1">
                <a:off x="1492" y="3442"/>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6" name="Line 16"/>
              <p:cNvSpPr>
                <a:spLocks noChangeAspect="1" noChangeShapeType="1"/>
              </p:cNvSpPr>
              <p:nvPr/>
            </p:nvSpPr>
            <p:spPr bwMode="auto">
              <a:xfrm flipV="1">
                <a:off x="1491" y="3643"/>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7" name="Line 17"/>
              <p:cNvSpPr>
                <a:spLocks noChangeAspect="1" noChangeShapeType="1"/>
              </p:cNvSpPr>
              <p:nvPr/>
            </p:nvSpPr>
            <p:spPr bwMode="auto">
              <a:xfrm flipV="1">
                <a:off x="1490" y="3862"/>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 name="Line 18"/>
              <p:cNvSpPr>
                <a:spLocks noChangeAspect="1" noChangeShapeType="1"/>
              </p:cNvSpPr>
              <p:nvPr/>
            </p:nvSpPr>
            <p:spPr bwMode="auto">
              <a:xfrm flipV="1">
                <a:off x="1489" y="4063"/>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9" name="Line 19"/>
              <p:cNvSpPr>
                <a:spLocks noChangeAspect="1" noChangeShapeType="1"/>
              </p:cNvSpPr>
              <p:nvPr/>
            </p:nvSpPr>
            <p:spPr bwMode="auto">
              <a:xfrm flipV="1">
                <a:off x="1488" y="4282"/>
                <a:ext cx="385" cy="389"/>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sp>
        <p:nvSpPr>
          <p:cNvPr id="20" name="AutoShape 20"/>
          <p:cNvSpPr>
            <a:spLocks noChangeAspect="1" noChangeArrowheads="1"/>
          </p:cNvSpPr>
          <p:nvPr/>
        </p:nvSpPr>
        <p:spPr bwMode="auto">
          <a:xfrm>
            <a:off x="304800" y="365916"/>
            <a:ext cx="639763" cy="635000"/>
          </a:xfrm>
          <a:prstGeom prst="star24">
            <a:avLst>
              <a:gd name="adj" fmla="val 375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1" name="AutoShape 21"/>
          <p:cNvSpPr>
            <a:spLocks noChangeAspect="1" noChangeArrowheads="1"/>
          </p:cNvSpPr>
          <p:nvPr/>
        </p:nvSpPr>
        <p:spPr bwMode="auto">
          <a:xfrm rot="19510516">
            <a:off x="914400" y="1127916"/>
            <a:ext cx="241300" cy="830263"/>
          </a:xfrm>
          <a:prstGeom prst="downArrow">
            <a:avLst>
              <a:gd name="adj1" fmla="val 50000"/>
              <a:gd name="adj2" fmla="val 86020"/>
            </a:avLst>
          </a:pr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sp>
        <p:nvSpPr>
          <p:cNvPr id="22" name="Line 22"/>
          <p:cNvSpPr>
            <a:spLocks noChangeShapeType="1"/>
          </p:cNvSpPr>
          <p:nvPr/>
        </p:nvSpPr>
        <p:spPr bwMode="auto">
          <a:xfrm>
            <a:off x="1292225" y="2575716"/>
            <a:ext cx="0" cy="827088"/>
          </a:xfrm>
          <a:prstGeom prst="line">
            <a:avLst/>
          </a:prstGeom>
          <a:noFill/>
          <a:ln w="57150">
            <a:solidFill>
              <a:srgbClr val="FF3300"/>
            </a:solidFill>
            <a:round/>
            <a:headEnd/>
            <a:tailEnd type="triangle" w="med" len="med"/>
          </a:ln>
        </p:spPr>
        <p:txBody>
          <a:bodyPr wrap="none" anchor="ctr">
            <a:prstTxWarp prst="textNoShape">
              <a:avLst/>
            </a:prstTxWarp>
          </a:bodyPr>
          <a:lstStyle/>
          <a:p>
            <a:endParaRPr lang="en-US"/>
          </a:p>
        </p:txBody>
      </p:sp>
      <p:sp>
        <p:nvSpPr>
          <p:cNvPr id="23" name="Line 23"/>
          <p:cNvSpPr>
            <a:spLocks noChangeAspect="1" noChangeShapeType="1"/>
          </p:cNvSpPr>
          <p:nvPr/>
        </p:nvSpPr>
        <p:spPr bwMode="auto">
          <a:xfrm flipV="1">
            <a:off x="1593850" y="2347116"/>
            <a:ext cx="6350" cy="685800"/>
          </a:xfrm>
          <a:prstGeom prst="line">
            <a:avLst/>
          </a:prstGeom>
          <a:noFill/>
          <a:ln w="57150">
            <a:solidFill>
              <a:srgbClr val="FF3300"/>
            </a:solidFill>
            <a:round/>
            <a:headEnd/>
            <a:tailEnd type="triangle" w="med" len="med"/>
          </a:ln>
        </p:spPr>
        <p:txBody>
          <a:bodyPr wrap="none" anchor="ctr">
            <a:prstTxWarp prst="textNoShape">
              <a:avLst/>
            </a:prstTxWarp>
          </a:bodyPr>
          <a:lstStyle/>
          <a:p>
            <a:endParaRPr lang="en-US"/>
          </a:p>
        </p:txBody>
      </p:sp>
      <p:sp>
        <p:nvSpPr>
          <p:cNvPr id="24" name="Line 24"/>
          <p:cNvSpPr>
            <a:spLocks noChangeShapeType="1"/>
          </p:cNvSpPr>
          <p:nvPr/>
        </p:nvSpPr>
        <p:spPr bwMode="auto">
          <a:xfrm>
            <a:off x="1292225" y="3566316"/>
            <a:ext cx="0" cy="609600"/>
          </a:xfrm>
          <a:prstGeom prst="line">
            <a:avLst/>
          </a:prstGeom>
          <a:noFill/>
          <a:ln w="9525">
            <a:solidFill>
              <a:srgbClr val="FF3300"/>
            </a:solidFill>
            <a:round/>
            <a:headEnd/>
            <a:tailEnd type="triangle" w="med" len="med"/>
          </a:ln>
        </p:spPr>
        <p:txBody>
          <a:bodyPr wrap="none" anchor="ctr">
            <a:prstTxWarp prst="textNoShape">
              <a:avLst/>
            </a:prstTxWarp>
          </a:bodyPr>
          <a:lstStyle/>
          <a:p>
            <a:endParaRPr lang="en-US"/>
          </a:p>
        </p:txBody>
      </p:sp>
      <p:sp>
        <p:nvSpPr>
          <p:cNvPr id="25" name="AutoShape 25"/>
          <p:cNvSpPr>
            <a:spLocks noChangeArrowheads="1"/>
          </p:cNvSpPr>
          <p:nvPr/>
        </p:nvSpPr>
        <p:spPr bwMode="auto">
          <a:xfrm>
            <a:off x="4800600" y="2086766"/>
            <a:ext cx="1295400" cy="304800"/>
          </a:xfrm>
          <a:prstGeom prst="rightArrowCallout">
            <a:avLst>
              <a:gd name="adj1" fmla="val 25000"/>
              <a:gd name="adj2" fmla="val 25000"/>
              <a:gd name="adj3" fmla="val 70833"/>
              <a:gd name="adj4" fmla="val 66667"/>
            </a:avLst>
          </a:prstGeom>
          <a:solidFill>
            <a:srgbClr val="FF3300"/>
          </a:solidFill>
          <a:ln w="9525">
            <a:solidFill>
              <a:srgbClr val="FF3300"/>
            </a:solidFill>
            <a:miter lim="800000"/>
            <a:headEnd/>
            <a:tailEnd/>
          </a:ln>
        </p:spPr>
        <p:txBody>
          <a:bodyPr wrap="none" anchor="ctr">
            <a:prstTxWarp prst="textNoShape">
              <a:avLst/>
            </a:prstTxWarp>
          </a:bodyPr>
          <a:lstStyle/>
          <a:p>
            <a:pPr algn="ctr" eaLnBrk="0" hangingPunct="0"/>
            <a:endParaRPr lang="en-US" sz="2400">
              <a:latin typeface="Times New Roman" charset="0"/>
            </a:endParaRPr>
          </a:p>
        </p:txBody>
      </p:sp>
      <p:sp>
        <p:nvSpPr>
          <p:cNvPr id="26" name="Text Box 26"/>
          <p:cNvSpPr txBox="1">
            <a:spLocks noChangeArrowheads="1"/>
          </p:cNvSpPr>
          <p:nvPr/>
        </p:nvSpPr>
        <p:spPr bwMode="auto">
          <a:xfrm>
            <a:off x="3048000" y="1858166"/>
            <a:ext cx="1562100" cy="641350"/>
          </a:xfrm>
          <a:prstGeom prst="rect">
            <a:avLst/>
          </a:prstGeom>
          <a:noFill/>
          <a:ln w="9525">
            <a:noFill/>
            <a:miter lim="800000"/>
            <a:headEnd/>
            <a:tailEnd/>
          </a:ln>
        </p:spPr>
        <p:txBody>
          <a:bodyPr wrap="none">
            <a:prstTxWarp prst="textNoShape">
              <a:avLst/>
            </a:prstTxWarp>
            <a:spAutoFit/>
          </a:bodyPr>
          <a:lstStyle/>
          <a:p>
            <a:pPr algn="ctr" eaLnBrk="0" hangingPunct="0"/>
            <a:r>
              <a:rPr lang="en-US" b="1">
                <a:latin typeface="Times New Roman" charset="0"/>
              </a:rPr>
              <a:t>For each </a:t>
            </a:r>
          </a:p>
          <a:p>
            <a:pPr algn="ctr" eaLnBrk="0" hangingPunct="0"/>
            <a:r>
              <a:rPr lang="en-US" b="1">
                <a:latin typeface="Times New Roman" charset="0"/>
              </a:rPr>
              <a:t>depth interval</a:t>
            </a:r>
            <a:endParaRPr lang="en-US" sz="1400" b="1">
              <a:latin typeface="Times New Roman" charset="0"/>
            </a:endParaRPr>
          </a:p>
        </p:txBody>
      </p:sp>
      <p:sp>
        <p:nvSpPr>
          <p:cNvPr id="27" name="Text Box 27"/>
          <p:cNvSpPr txBox="1">
            <a:spLocks noChangeArrowheads="1"/>
          </p:cNvSpPr>
          <p:nvPr/>
        </p:nvSpPr>
        <p:spPr bwMode="auto">
          <a:xfrm>
            <a:off x="6324600" y="1934366"/>
            <a:ext cx="2182813" cy="64135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Times New Roman" charset="0"/>
              </a:rPr>
              <a:t>light attenuation</a:t>
            </a:r>
            <a:endParaRPr lang="en-US">
              <a:latin typeface="Times New Roman" charset="0"/>
            </a:endParaRPr>
          </a:p>
          <a:p>
            <a:pPr eaLnBrk="0" hangingPunct="0"/>
            <a:r>
              <a:rPr lang="en-US">
                <a:latin typeface="Times New Roman" charset="0"/>
              </a:rPr>
              <a:t>c(</a:t>
            </a:r>
            <a:r>
              <a:rPr lang="en-US">
                <a:latin typeface="Symbol" charset="2"/>
              </a:rPr>
              <a:t>l</a:t>
            </a:r>
            <a:r>
              <a:rPr lang="en-US">
                <a:latin typeface="Times New Roman" charset="0"/>
              </a:rPr>
              <a:t>,t) = a(</a:t>
            </a:r>
            <a:r>
              <a:rPr lang="en-US">
                <a:latin typeface="Symbol" charset="2"/>
              </a:rPr>
              <a:t>l</a:t>
            </a:r>
            <a:r>
              <a:rPr lang="en-US">
                <a:latin typeface="Times New Roman" charset="0"/>
              </a:rPr>
              <a:t>,t) + b(</a:t>
            </a:r>
            <a:r>
              <a:rPr lang="en-US">
                <a:latin typeface="Symbol" charset="2"/>
              </a:rPr>
              <a:t>l</a:t>
            </a:r>
            <a:r>
              <a:rPr lang="en-US">
                <a:latin typeface="Times New Roman" charset="0"/>
              </a:rPr>
              <a:t>,t)</a:t>
            </a:r>
          </a:p>
        </p:txBody>
      </p:sp>
      <p:sp>
        <p:nvSpPr>
          <p:cNvPr id="28" name="Text Box 28"/>
          <p:cNvSpPr txBox="1">
            <a:spLocks noChangeArrowheads="1"/>
          </p:cNvSpPr>
          <p:nvPr/>
        </p:nvSpPr>
        <p:spPr bwMode="auto">
          <a:xfrm>
            <a:off x="3124200" y="2512216"/>
            <a:ext cx="5029200" cy="641350"/>
          </a:xfrm>
          <a:prstGeom prst="rect">
            <a:avLst/>
          </a:prstGeom>
          <a:noFill/>
          <a:ln w="9525">
            <a:noFill/>
            <a:miter lim="800000"/>
            <a:headEnd/>
            <a:tailEnd/>
          </a:ln>
        </p:spPr>
        <p:txBody>
          <a:bodyPr>
            <a:prstTxWarp prst="textNoShape">
              <a:avLst/>
            </a:prstTxWarp>
            <a:spAutoFit/>
          </a:bodyPr>
          <a:lstStyle/>
          <a:p>
            <a:pPr eaLnBrk="0" hangingPunct="0"/>
            <a:r>
              <a:rPr lang="en-US" b="1">
                <a:latin typeface="Times New Roman" charset="0"/>
              </a:rPr>
              <a:t>absorption</a:t>
            </a:r>
            <a:endParaRPr lang="en-US">
              <a:latin typeface="Times New Roman" charset="0"/>
            </a:endParaRPr>
          </a:p>
          <a:p>
            <a:pPr eaLnBrk="0" hangingPunct="0"/>
            <a:r>
              <a:rPr lang="en-US">
                <a:latin typeface="Times New Roman" charset="0"/>
              </a:rPr>
              <a:t>a(</a:t>
            </a:r>
            <a:r>
              <a:rPr lang="en-US">
                <a:latin typeface="Symbol" charset="2"/>
              </a:rPr>
              <a:t>l</a:t>
            </a:r>
            <a:r>
              <a:rPr lang="en-US">
                <a:latin typeface="Times New Roman" charset="0"/>
              </a:rPr>
              <a:t>,t) = a</a:t>
            </a:r>
            <a:r>
              <a:rPr lang="en-US" baseline="-25000">
                <a:latin typeface="Times New Roman" charset="0"/>
              </a:rPr>
              <a:t>water</a:t>
            </a:r>
            <a:r>
              <a:rPr lang="en-US">
                <a:latin typeface="Times New Roman" charset="0"/>
              </a:rPr>
              <a:t>(</a:t>
            </a:r>
            <a:r>
              <a:rPr lang="en-US">
                <a:latin typeface="Symbol" charset="2"/>
              </a:rPr>
              <a:t>l</a:t>
            </a:r>
            <a:r>
              <a:rPr lang="en-US">
                <a:latin typeface="Times New Roman" charset="0"/>
              </a:rPr>
              <a:t>) + a</a:t>
            </a:r>
            <a:r>
              <a:rPr lang="en-US" baseline="-25000">
                <a:latin typeface="Times New Roman" charset="0"/>
              </a:rPr>
              <a:t>phyto</a:t>
            </a:r>
            <a:r>
              <a:rPr lang="en-US">
                <a:latin typeface="Times New Roman" charset="0"/>
              </a:rPr>
              <a:t>(</a:t>
            </a:r>
            <a:r>
              <a:rPr lang="en-US">
                <a:latin typeface="Symbol" charset="2"/>
              </a:rPr>
              <a:t>l</a:t>
            </a:r>
            <a:r>
              <a:rPr lang="en-US">
                <a:latin typeface="Times New Roman" charset="0"/>
              </a:rPr>
              <a:t>) +  a</a:t>
            </a:r>
            <a:r>
              <a:rPr lang="en-US" baseline="-25000">
                <a:latin typeface="Times New Roman" charset="0"/>
              </a:rPr>
              <a:t>CDOM</a:t>
            </a:r>
            <a:r>
              <a:rPr lang="en-US">
                <a:latin typeface="Times New Roman" charset="0"/>
              </a:rPr>
              <a:t>(</a:t>
            </a:r>
            <a:r>
              <a:rPr lang="en-US">
                <a:latin typeface="Symbol" charset="2"/>
              </a:rPr>
              <a:t>l</a:t>
            </a:r>
            <a:r>
              <a:rPr lang="en-US">
                <a:latin typeface="Times New Roman" charset="0"/>
              </a:rPr>
              <a:t>)  + a</a:t>
            </a:r>
            <a:r>
              <a:rPr lang="en-US" baseline="-25000">
                <a:latin typeface="Times New Roman" charset="0"/>
              </a:rPr>
              <a:t>sed</a:t>
            </a:r>
            <a:r>
              <a:rPr lang="en-US">
                <a:latin typeface="Times New Roman" charset="0"/>
              </a:rPr>
              <a:t>(</a:t>
            </a:r>
            <a:r>
              <a:rPr lang="en-US">
                <a:latin typeface="Symbol" charset="2"/>
              </a:rPr>
              <a:t>l</a:t>
            </a:r>
            <a:r>
              <a:rPr lang="en-US">
                <a:latin typeface="Times New Roman" charset="0"/>
              </a:rPr>
              <a:t>) </a:t>
            </a:r>
          </a:p>
        </p:txBody>
      </p:sp>
      <p:sp>
        <p:nvSpPr>
          <p:cNvPr id="29" name="Text Box 29"/>
          <p:cNvSpPr txBox="1">
            <a:spLocks noChangeArrowheads="1"/>
          </p:cNvSpPr>
          <p:nvPr/>
        </p:nvSpPr>
        <p:spPr bwMode="auto">
          <a:xfrm>
            <a:off x="3124200" y="3077366"/>
            <a:ext cx="5029200" cy="641350"/>
          </a:xfrm>
          <a:prstGeom prst="rect">
            <a:avLst/>
          </a:prstGeom>
          <a:noFill/>
          <a:ln w="9525">
            <a:noFill/>
            <a:miter lim="800000"/>
            <a:headEnd/>
            <a:tailEnd/>
          </a:ln>
        </p:spPr>
        <p:txBody>
          <a:bodyPr>
            <a:prstTxWarp prst="textNoShape">
              <a:avLst/>
            </a:prstTxWarp>
            <a:spAutoFit/>
          </a:bodyPr>
          <a:lstStyle/>
          <a:p>
            <a:pPr eaLnBrk="0" hangingPunct="0"/>
            <a:r>
              <a:rPr lang="en-US" b="1">
                <a:latin typeface="Times New Roman" charset="0"/>
              </a:rPr>
              <a:t>scattering</a:t>
            </a:r>
            <a:endParaRPr lang="en-US">
              <a:latin typeface="Times New Roman" charset="0"/>
            </a:endParaRPr>
          </a:p>
          <a:p>
            <a:pPr eaLnBrk="0" hangingPunct="0"/>
            <a:r>
              <a:rPr lang="en-US">
                <a:latin typeface="Times New Roman" charset="0"/>
              </a:rPr>
              <a:t>b(</a:t>
            </a:r>
            <a:r>
              <a:rPr lang="en-US">
                <a:latin typeface="Symbol" charset="2"/>
              </a:rPr>
              <a:t>l</a:t>
            </a:r>
            <a:r>
              <a:rPr lang="en-US">
                <a:latin typeface="Times New Roman" charset="0"/>
              </a:rPr>
              <a:t>,t) = b</a:t>
            </a:r>
            <a:r>
              <a:rPr lang="en-US" baseline="-25000">
                <a:latin typeface="Times New Roman" charset="0"/>
              </a:rPr>
              <a:t>water</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phyto</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CDOM</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sed</a:t>
            </a:r>
            <a:r>
              <a:rPr lang="en-US">
                <a:latin typeface="Times New Roman" charset="0"/>
              </a:rPr>
              <a:t>(</a:t>
            </a:r>
            <a:r>
              <a:rPr lang="en-US">
                <a:latin typeface="Symbol" charset="2"/>
              </a:rPr>
              <a:t>l</a:t>
            </a:r>
            <a:r>
              <a:rPr lang="en-US">
                <a:latin typeface="Times New Roman" charset="0"/>
              </a:rPr>
              <a:t>) </a:t>
            </a:r>
          </a:p>
        </p:txBody>
      </p:sp>
      <p:sp>
        <p:nvSpPr>
          <p:cNvPr id="30" name="Rectangle 30"/>
          <p:cNvSpPr>
            <a:spLocks noChangeArrowheads="1"/>
          </p:cNvSpPr>
          <p:nvPr/>
        </p:nvSpPr>
        <p:spPr bwMode="auto">
          <a:xfrm>
            <a:off x="3124200" y="3610766"/>
            <a:ext cx="5562600" cy="641350"/>
          </a:xfrm>
          <a:prstGeom prst="rect">
            <a:avLst/>
          </a:prstGeom>
          <a:noFill/>
          <a:ln w="9525">
            <a:noFill/>
            <a:miter lim="800000"/>
            <a:headEnd/>
            <a:tailEnd/>
          </a:ln>
        </p:spPr>
        <p:txBody>
          <a:bodyPr>
            <a:prstTxWarp prst="textNoShape">
              <a:avLst/>
            </a:prstTxWarp>
            <a:spAutoFit/>
          </a:bodyPr>
          <a:lstStyle/>
          <a:p>
            <a:pPr eaLnBrk="0" hangingPunct="0"/>
            <a:r>
              <a:rPr lang="en-US" b="1">
                <a:latin typeface="Times New Roman" charset="0"/>
              </a:rPr>
              <a:t>backscattering</a:t>
            </a:r>
            <a:endParaRPr lang="en-US">
              <a:latin typeface="Times New Roman" charset="0"/>
            </a:endParaRPr>
          </a:p>
          <a:p>
            <a:pPr eaLnBrk="0" hangingPunct="0"/>
            <a:r>
              <a:rPr lang="en-US">
                <a:latin typeface="Times New Roman" charset="0"/>
              </a:rPr>
              <a:t>b</a:t>
            </a:r>
            <a:r>
              <a:rPr lang="en-US" baseline="-25000">
                <a:latin typeface="Times New Roman" charset="0"/>
              </a:rPr>
              <a:t>b</a:t>
            </a:r>
            <a:r>
              <a:rPr lang="en-US">
                <a:latin typeface="Times New Roman" charset="0"/>
              </a:rPr>
              <a:t>(</a:t>
            </a:r>
            <a:r>
              <a:rPr lang="en-US">
                <a:latin typeface="Symbol" charset="2"/>
              </a:rPr>
              <a:t>l</a:t>
            </a:r>
            <a:r>
              <a:rPr lang="en-US">
                <a:latin typeface="Times New Roman" charset="0"/>
              </a:rPr>
              <a:t>,t) = b</a:t>
            </a:r>
            <a:r>
              <a:rPr lang="en-US" baseline="-25000">
                <a:latin typeface="Times New Roman" charset="0"/>
              </a:rPr>
              <a:t>b,water</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b,phyto</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b,CDOM</a:t>
            </a:r>
            <a:r>
              <a:rPr lang="en-US">
                <a:latin typeface="Times New Roman" charset="0"/>
              </a:rPr>
              <a:t>(</a:t>
            </a:r>
            <a:r>
              <a:rPr lang="en-US">
                <a:latin typeface="Symbol" charset="2"/>
              </a:rPr>
              <a:t>l</a:t>
            </a:r>
            <a:r>
              <a:rPr lang="en-US">
                <a:latin typeface="Times New Roman" charset="0"/>
              </a:rPr>
              <a:t>)  + b</a:t>
            </a:r>
            <a:r>
              <a:rPr lang="en-US" baseline="-25000">
                <a:latin typeface="Times New Roman" charset="0"/>
              </a:rPr>
              <a:t>b,sed</a:t>
            </a:r>
            <a:r>
              <a:rPr lang="en-US">
                <a:latin typeface="Times New Roman" charset="0"/>
              </a:rPr>
              <a:t>(</a:t>
            </a:r>
            <a:r>
              <a:rPr lang="en-US">
                <a:latin typeface="Symbol" charset="2"/>
              </a:rPr>
              <a:t>l</a:t>
            </a:r>
            <a:r>
              <a:rPr lang="en-US">
                <a:latin typeface="Times New Roman" charset="0"/>
              </a:rPr>
              <a:t>)</a:t>
            </a:r>
          </a:p>
        </p:txBody>
      </p:sp>
      <p:sp>
        <p:nvSpPr>
          <p:cNvPr id="31" name="Text Box 31"/>
          <p:cNvSpPr txBox="1">
            <a:spLocks noChangeArrowheads="1"/>
          </p:cNvSpPr>
          <p:nvPr/>
        </p:nvSpPr>
        <p:spPr bwMode="auto">
          <a:xfrm>
            <a:off x="3124200" y="4144166"/>
            <a:ext cx="3192463" cy="64135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Times New Roman" charset="0"/>
              </a:rPr>
              <a:t>geometric structure of light</a:t>
            </a:r>
            <a:endParaRPr lang="en-US">
              <a:latin typeface="Times New Roman" charset="0"/>
            </a:endParaRPr>
          </a:p>
          <a:p>
            <a:pPr eaLnBrk="0" hangingPunct="0"/>
            <a:r>
              <a:rPr lang="en-US">
                <a:latin typeface="Symbol" charset="2"/>
              </a:rPr>
              <a:t>m</a:t>
            </a:r>
            <a:r>
              <a:rPr lang="en-US" baseline="-25000">
                <a:latin typeface="Times New Roman" charset="0"/>
              </a:rPr>
              <a:t>d</a:t>
            </a:r>
            <a:r>
              <a:rPr lang="en-US">
                <a:latin typeface="Times New Roman" charset="0"/>
              </a:rPr>
              <a:t>(</a:t>
            </a:r>
            <a:r>
              <a:rPr lang="en-US">
                <a:latin typeface="Symbol" charset="2"/>
              </a:rPr>
              <a:t>l</a:t>
            </a:r>
            <a:r>
              <a:rPr lang="en-US">
                <a:latin typeface="Times New Roman" charset="0"/>
              </a:rPr>
              <a:t>) = fxn[b(</a:t>
            </a:r>
            <a:r>
              <a:rPr lang="en-US">
                <a:latin typeface="Symbol" charset="2"/>
              </a:rPr>
              <a:t>l</a:t>
            </a:r>
            <a:r>
              <a:rPr lang="en-US">
                <a:latin typeface="Times New Roman" charset="0"/>
              </a:rPr>
              <a:t>,t),c</a:t>
            </a:r>
            <a:r>
              <a:rPr lang="en-US" baseline="-25000">
                <a:latin typeface="Times New Roman" charset="0"/>
              </a:rPr>
              <a:t> </a:t>
            </a:r>
            <a:r>
              <a:rPr lang="en-US">
                <a:latin typeface="Times New Roman" charset="0"/>
              </a:rPr>
              <a:t>(</a:t>
            </a:r>
            <a:r>
              <a:rPr lang="en-US">
                <a:latin typeface="Symbol" charset="2"/>
              </a:rPr>
              <a:t>l </a:t>
            </a:r>
            <a:r>
              <a:rPr lang="en-US">
                <a:latin typeface="Times New Roman" charset="0"/>
              </a:rPr>
              <a:t>,t), </a:t>
            </a:r>
            <a:r>
              <a:rPr lang="en-US">
                <a:latin typeface="Symbol" charset="2"/>
              </a:rPr>
              <a:t>m</a:t>
            </a:r>
            <a:r>
              <a:rPr lang="en-US" baseline="-25000">
                <a:latin typeface="Times New Roman" charset="0"/>
              </a:rPr>
              <a:t>0</a:t>
            </a:r>
            <a:r>
              <a:rPr lang="en-US">
                <a:latin typeface="Times New Roman" charset="0"/>
              </a:rPr>
              <a:t>(</a:t>
            </a:r>
            <a:r>
              <a:rPr lang="en-US">
                <a:latin typeface="Symbol" charset="2"/>
              </a:rPr>
              <a:t>l</a:t>
            </a:r>
            <a:r>
              <a:rPr lang="en-US">
                <a:latin typeface="Times New Roman" charset="0"/>
              </a:rPr>
              <a:t>)] </a:t>
            </a:r>
          </a:p>
        </p:txBody>
      </p:sp>
      <p:sp>
        <p:nvSpPr>
          <p:cNvPr id="32" name="Rectangle 32"/>
          <p:cNvSpPr>
            <a:spLocks noChangeArrowheads="1"/>
          </p:cNvSpPr>
          <p:nvPr/>
        </p:nvSpPr>
        <p:spPr bwMode="auto">
          <a:xfrm>
            <a:off x="3124200" y="4722016"/>
            <a:ext cx="3113088" cy="64135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Times New Roman" charset="0"/>
              </a:rPr>
              <a:t>diffuse light attenuation</a:t>
            </a:r>
            <a:endParaRPr lang="en-US">
              <a:latin typeface="Times New Roman" charset="0"/>
            </a:endParaRPr>
          </a:p>
          <a:p>
            <a:pPr eaLnBrk="0" hangingPunct="0"/>
            <a:r>
              <a:rPr lang="en-US">
                <a:latin typeface="Symbol" charset="2"/>
              </a:rPr>
              <a:t>K</a:t>
            </a:r>
            <a:r>
              <a:rPr lang="en-US" baseline="-25000">
                <a:latin typeface="Times New Roman" charset="0"/>
              </a:rPr>
              <a:t>d</a:t>
            </a:r>
            <a:r>
              <a:rPr lang="en-US">
                <a:latin typeface="Times New Roman" charset="0"/>
              </a:rPr>
              <a:t>(</a:t>
            </a:r>
            <a:r>
              <a:rPr lang="en-US">
                <a:latin typeface="Symbol" charset="2"/>
              </a:rPr>
              <a:t>l</a:t>
            </a:r>
            <a:r>
              <a:rPr lang="en-US">
                <a:latin typeface="Times New Roman" charset="0"/>
              </a:rPr>
              <a:t>) = [a(</a:t>
            </a:r>
            <a:r>
              <a:rPr lang="en-US">
                <a:latin typeface="Symbol" charset="2"/>
              </a:rPr>
              <a:t>l</a:t>
            </a:r>
            <a:r>
              <a:rPr lang="en-US">
                <a:latin typeface="Times New Roman" charset="0"/>
              </a:rPr>
              <a:t>,t) + b</a:t>
            </a:r>
            <a:r>
              <a:rPr lang="en-US" baseline="-25000">
                <a:latin typeface="Times New Roman" charset="0"/>
              </a:rPr>
              <a:t>b</a:t>
            </a:r>
            <a:r>
              <a:rPr lang="en-US">
                <a:latin typeface="Times New Roman" charset="0"/>
              </a:rPr>
              <a:t>(</a:t>
            </a:r>
            <a:r>
              <a:rPr lang="en-US">
                <a:latin typeface="Symbol" charset="2"/>
              </a:rPr>
              <a:t>l </a:t>
            </a:r>
            <a:r>
              <a:rPr lang="en-US">
                <a:latin typeface="Times New Roman" charset="0"/>
              </a:rPr>
              <a:t>,t)]/</a:t>
            </a:r>
            <a:r>
              <a:rPr lang="en-US">
                <a:latin typeface="Symbol" charset="2"/>
              </a:rPr>
              <a:t>m</a:t>
            </a:r>
            <a:r>
              <a:rPr lang="en-US" baseline="-25000">
                <a:latin typeface="Times New Roman" charset="0"/>
              </a:rPr>
              <a:t>d</a:t>
            </a:r>
            <a:r>
              <a:rPr lang="en-US">
                <a:latin typeface="Times New Roman" charset="0"/>
              </a:rPr>
              <a:t>(</a:t>
            </a:r>
            <a:r>
              <a:rPr lang="en-US">
                <a:latin typeface="Symbol" charset="2"/>
              </a:rPr>
              <a:t>l</a:t>
            </a:r>
            <a:r>
              <a:rPr lang="en-US">
                <a:latin typeface="Times New Roman" charset="0"/>
              </a:rPr>
              <a:t>)]</a:t>
            </a:r>
          </a:p>
        </p:txBody>
      </p:sp>
      <p:sp>
        <p:nvSpPr>
          <p:cNvPr id="33" name="Rectangle 33"/>
          <p:cNvSpPr>
            <a:spLocks noChangeArrowheads="1"/>
          </p:cNvSpPr>
          <p:nvPr/>
        </p:nvSpPr>
        <p:spPr bwMode="auto">
          <a:xfrm>
            <a:off x="3122613" y="5287166"/>
            <a:ext cx="5945187" cy="641350"/>
          </a:xfrm>
          <a:prstGeom prst="rect">
            <a:avLst/>
          </a:prstGeom>
          <a:noFill/>
          <a:ln w="9525">
            <a:noFill/>
            <a:miter lim="800000"/>
            <a:headEnd/>
            <a:tailEnd/>
          </a:ln>
        </p:spPr>
        <p:txBody>
          <a:bodyPr>
            <a:prstTxWarp prst="textNoShape">
              <a:avLst/>
            </a:prstTxWarp>
            <a:spAutoFit/>
          </a:bodyPr>
          <a:lstStyle/>
          <a:p>
            <a:pPr eaLnBrk="0" hangingPunct="0"/>
            <a:r>
              <a:rPr lang="en-US" b="1">
                <a:latin typeface="Times New Roman" charset="0"/>
              </a:rPr>
              <a:t>water leaving radiance to a satellite</a:t>
            </a:r>
            <a:endParaRPr lang="en-US">
              <a:latin typeface="Times New Roman" charset="0"/>
            </a:endParaRPr>
          </a:p>
          <a:p>
            <a:pPr eaLnBrk="0" hangingPunct="0"/>
            <a:r>
              <a:rPr lang="en-US">
                <a:latin typeface="Times New Roman" charset="0"/>
              </a:rPr>
              <a:t>L</a:t>
            </a:r>
            <a:r>
              <a:rPr lang="en-US" baseline="-25000">
                <a:latin typeface="Times New Roman" charset="0"/>
              </a:rPr>
              <a:t>u</a:t>
            </a:r>
            <a:r>
              <a:rPr lang="en-US">
                <a:latin typeface="Times New Roman" charset="0"/>
              </a:rPr>
              <a:t>(</a:t>
            </a:r>
            <a:r>
              <a:rPr lang="en-US">
                <a:latin typeface="Symbol" charset="2"/>
              </a:rPr>
              <a:t>l</a:t>
            </a:r>
            <a:r>
              <a:rPr lang="en-US">
                <a:latin typeface="Times New Roman" charset="0"/>
              </a:rPr>
              <a:t>) = fxn[a(</a:t>
            </a:r>
            <a:r>
              <a:rPr lang="en-US">
                <a:latin typeface="Symbol" charset="2"/>
              </a:rPr>
              <a:t>l</a:t>
            </a:r>
            <a:r>
              <a:rPr lang="en-US">
                <a:latin typeface="Times New Roman" charset="0"/>
              </a:rPr>
              <a:t>,t),b(</a:t>
            </a:r>
            <a:r>
              <a:rPr lang="en-US">
                <a:latin typeface="Symbol" charset="2"/>
              </a:rPr>
              <a:t>l </a:t>
            </a:r>
            <a:r>
              <a:rPr lang="en-US">
                <a:latin typeface="Times New Roman" charset="0"/>
              </a:rPr>
              <a:t>,t), b</a:t>
            </a:r>
            <a:r>
              <a:rPr lang="en-US" baseline="-25000">
                <a:latin typeface="Times New Roman" charset="0"/>
              </a:rPr>
              <a:t>b</a:t>
            </a:r>
            <a:r>
              <a:rPr lang="en-US">
                <a:latin typeface="Times New Roman" charset="0"/>
              </a:rPr>
              <a:t>(</a:t>
            </a:r>
            <a:r>
              <a:rPr lang="en-US">
                <a:latin typeface="Symbol" charset="2"/>
              </a:rPr>
              <a:t>l </a:t>
            </a:r>
            <a:r>
              <a:rPr lang="en-US">
                <a:latin typeface="Times New Roman" charset="0"/>
              </a:rPr>
              <a:t>,t),E</a:t>
            </a:r>
            <a:r>
              <a:rPr lang="en-US" baseline="-25000">
                <a:latin typeface="Times New Roman" charset="0"/>
              </a:rPr>
              <a:t>d</a:t>
            </a:r>
            <a:r>
              <a:rPr lang="en-US">
                <a:latin typeface="Times New Roman" charset="0"/>
              </a:rPr>
              <a:t>(</a:t>
            </a:r>
            <a:r>
              <a:rPr lang="en-US">
                <a:latin typeface="Symbol" charset="2"/>
              </a:rPr>
              <a:t>l</a:t>
            </a:r>
            <a:r>
              <a:rPr lang="en-US">
                <a:latin typeface="Times New Roman" charset="0"/>
              </a:rPr>
              <a:t>,t), </a:t>
            </a:r>
            <a:r>
              <a:rPr lang="en-US">
                <a:latin typeface="Symbol" charset="2"/>
              </a:rPr>
              <a:t>m</a:t>
            </a:r>
            <a:r>
              <a:rPr lang="en-US" baseline="-25000">
                <a:latin typeface="Times New Roman" charset="0"/>
              </a:rPr>
              <a:t>d</a:t>
            </a:r>
            <a:r>
              <a:rPr lang="en-US">
                <a:latin typeface="Times New Roman" charset="0"/>
              </a:rPr>
              <a:t>(</a:t>
            </a:r>
            <a:r>
              <a:rPr lang="en-US">
                <a:latin typeface="Symbol" charset="2"/>
              </a:rPr>
              <a:t>l</a:t>
            </a:r>
            <a:r>
              <a:rPr lang="en-US">
                <a:latin typeface="Times New Roman" charset="0"/>
              </a:rPr>
              <a:t>), </a:t>
            </a:r>
            <a:r>
              <a:rPr lang="en-US">
                <a:latin typeface="Symbol" charset="2"/>
              </a:rPr>
              <a:t>m</a:t>
            </a:r>
            <a:r>
              <a:rPr lang="en-US" baseline="-25000">
                <a:latin typeface="Times New Roman" charset="0"/>
              </a:rPr>
              <a:t>d</a:t>
            </a:r>
            <a:r>
              <a:rPr lang="en-US">
                <a:latin typeface="Times New Roman" charset="0"/>
              </a:rPr>
              <a:t>(</a:t>
            </a:r>
            <a:r>
              <a:rPr lang="en-US">
                <a:latin typeface="Symbol" charset="2"/>
              </a:rPr>
              <a:t>l), m</a:t>
            </a:r>
            <a:r>
              <a:rPr lang="en-US" baseline="-25000">
                <a:latin typeface="Times New Roman" charset="0"/>
              </a:rPr>
              <a:t>u</a:t>
            </a:r>
            <a:r>
              <a:rPr lang="en-US">
                <a:latin typeface="Times New Roman" charset="0"/>
              </a:rPr>
              <a:t>(</a:t>
            </a:r>
            <a:r>
              <a:rPr lang="en-US">
                <a:latin typeface="Symbol" charset="2"/>
              </a:rPr>
              <a:t>l</a:t>
            </a:r>
            <a:r>
              <a:rPr lang="en-US">
                <a:latin typeface="Times New Roman" charset="0"/>
              </a:rPr>
              <a:t>)]</a:t>
            </a:r>
          </a:p>
        </p:txBody>
      </p:sp>
      <p:sp>
        <p:nvSpPr>
          <p:cNvPr id="34" name="AutoShape 34"/>
          <p:cNvSpPr>
            <a:spLocks noChangeAspect="1" noChangeArrowheads="1"/>
          </p:cNvSpPr>
          <p:nvPr/>
        </p:nvSpPr>
        <p:spPr bwMode="auto">
          <a:xfrm rot="19450583">
            <a:off x="1905000" y="1432716"/>
            <a:ext cx="628650" cy="171450"/>
          </a:xfrm>
          <a:prstGeom prst="rightArrow">
            <a:avLst>
              <a:gd name="adj1" fmla="val 50000"/>
              <a:gd name="adj2" fmla="val 91667"/>
            </a:avLst>
          </a:pr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sp>
        <p:nvSpPr>
          <p:cNvPr id="35" name="Text Box 35"/>
          <p:cNvSpPr txBox="1">
            <a:spLocks noChangeArrowheads="1"/>
          </p:cNvSpPr>
          <p:nvPr/>
        </p:nvSpPr>
        <p:spPr bwMode="auto">
          <a:xfrm>
            <a:off x="2576806" y="365916"/>
            <a:ext cx="4066588" cy="461665"/>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2400" b="1" dirty="0" err="1" smtClean="0">
                <a:effectLst>
                  <a:outerShdw blurRad="38100" dist="38100" dir="2700000" algn="tl">
                    <a:srgbClr val="DDDDDD"/>
                  </a:outerShdw>
                </a:effectLst>
                <a:latin typeface="Times New Roman" pitchFamily="-111" charset="0"/>
              </a:rPr>
              <a:t>Radiative</a:t>
            </a:r>
            <a:r>
              <a:rPr lang="en-US" sz="2400" b="1" dirty="0" smtClean="0">
                <a:effectLst>
                  <a:outerShdw blurRad="38100" dist="38100" dir="2700000" algn="tl">
                    <a:srgbClr val="DDDDDD"/>
                  </a:outerShdw>
                </a:effectLst>
                <a:latin typeface="Times New Roman" pitchFamily="-111" charset="0"/>
              </a:rPr>
              <a:t> Transfer Equations</a:t>
            </a:r>
            <a:endParaRPr lang="en-US" sz="2400" b="1" dirty="0">
              <a:effectLst>
                <a:outerShdw blurRad="38100" dist="38100" dir="2700000" algn="tl">
                  <a:srgbClr val="DDDDDD"/>
                </a:outerShdw>
              </a:effectLst>
              <a:latin typeface="Times New Roman" pitchFamily="-111"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50802" y="2819400"/>
            <a:ext cx="4624121" cy="3466568"/>
          </a:xfrm>
          <a:prstGeom prst="rect">
            <a:avLst/>
          </a:prstGeom>
          <a:noFill/>
          <a:ln w="9525">
            <a:noFill/>
            <a:miter lim="800000"/>
            <a:headEnd/>
            <a:tailEnd/>
          </a:ln>
          <a:effectLst/>
        </p:spPr>
      </p:pic>
      <p:pic>
        <p:nvPicPr>
          <p:cNvPr id="2" name="Picture 4"/>
          <p:cNvPicPr>
            <a:picLocks noChangeAspect="1" noChangeArrowheads="1"/>
          </p:cNvPicPr>
          <p:nvPr/>
        </p:nvPicPr>
        <p:blipFill>
          <a:blip r:embed="rId3"/>
          <a:srcRect/>
          <a:stretch>
            <a:fillRect/>
          </a:stretch>
        </p:blipFill>
        <p:spPr bwMode="auto">
          <a:xfrm>
            <a:off x="-16934" y="-19575"/>
            <a:ext cx="4591050" cy="3440112"/>
          </a:xfrm>
          <a:prstGeom prst="rect">
            <a:avLst/>
          </a:prstGeom>
          <a:noFill/>
          <a:ln w="9525">
            <a:noFill/>
            <a:miter lim="800000"/>
            <a:headEnd/>
            <a:tailEnd/>
          </a:ln>
          <a:effectLst/>
        </p:spPr>
      </p:pic>
      <p:grpSp>
        <p:nvGrpSpPr>
          <p:cNvPr id="8" name="Group 7"/>
          <p:cNvGrpSpPr/>
          <p:nvPr/>
        </p:nvGrpSpPr>
        <p:grpSpPr>
          <a:xfrm>
            <a:off x="4729467" y="1829334"/>
            <a:ext cx="4148667" cy="3182405"/>
            <a:chOff x="2531533" y="1194862"/>
            <a:chExt cx="5943600" cy="4451350"/>
          </a:xfrm>
        </p:grpSpPr>
        <p:pic>
          <p:nvPicPr>
            <p:cNvPr id="5" name="Picture 5"/>
            <p:cNvPicPr>
              <a:picLocks noChangeAspect="1" noChangeArrowheads="1"/>
            </p:cNvPicPr>
            <p:nvPr/>
          </p:nvPicPr>
          <p:blipFill>
            <a:blip r:embed="rId4"/>
            <a:srcRect/>
            <a:stretch>
              <a:fillRect/>
            </a:stretch>
          </p:blipFill>
          <p:spPr bwMode="auto">
            <a:xfrm>
              <a:off x="2531533" y="1194862"/>
              <a:ext cx="5943600" cy="4451350"/>
            </a:xfrm>
            <a:prstGeom prst="rect">
              <a:avLst/>
            </a:prstGeom>
            <a:noFill/>
          </p:spPr>
        </p:pic>
        <p:sp>
          <p:nvSpPr>
            <p:cNvPr id="7" name="Freeform 6"/>
            <p:cNvSpPr/>
            <p:nvPr/>
          </p:nvSpPr>
          <p:spPr>
            <a:xfrm>
              <a:off x="4792133" y="1710267"/>
              <a:ext cx="2413001" cy="3496733"/>
            </a:xfrm>
            <a:custGeom>
              <a:avLst/>
              <a:gdLst>
                <a:gd name="connsiteX0" fmla="*/ 2065867 w 2065867"/>
                <a:gd name="connsiteY0" fmla="*/ 0 h 3496733"/>
                <a:gd name="connsiteX1" fmla="*/ 1557867 w 2065867"/>
                <a:gd name="connsiteY1" fmla="*/ 8466 h 3496733"/>
                <a:gd name="connsiteX2" fmla="*/ 1329267 w 2065867"/>
                <a:gd name="connsiteY2" fmla="*/ 93133 h 3496733"/>
                <a:gd name="connsiteX3" fmla="*/ 1236134 w 2065867"/>
                <a:gd name="connsiteY3" fmla="*/ 194733 h 3496733"/>
                <a:gd name="connsiteX4" fmla="*/ 1193800 w 2065867"/>
                <a:gd name="connsiteY4" fmla="*/ 347133 h 3496733"/>
                <a:gd name="connsiteX5" fmla="*/ 1083734 w 2065867"/>
                <a:gd name="connsiteY5" fmla="*/ 423333 h 3496733"/>
                <a:gd name="connsiteX6" fmla="*/ 787400 w 2065867"/>
                <a:gd name="connsiteY6" fmla="*/ 508000 h 3496733"/>
                <a:gd name="connsiteX7" fmla="*/ 736600 w 2065867"/>
                <a:gd name="connsiteY7" fmla="*/ 668866 h 3496733"/>
                <a:gd name="connsiteX8" fmla="*/ 508000 w 2065867"/>
                <a:gd name="connsiteY8" fmla="*/ 821266 h 3496733"/>
                <a:gd name="connsiteX9" fmla="*/ 406400 w 2065867"/>
                <a:gd name="connsiteY9" fmla="*/ 1049866 h 3496733"/>
                <a:gd name="connsiteX10" fmla="*/ 270934 w 2065867"/>
                <a:gd name="connsiteY10" fmla="*/ 1371600 h 3496733"/>
                <a:gd name="connsiteX11" fmla="*/ 203200 w 2065867"/>
                <a:gd name="connsiteY11" fmla="*/ 1837266 h 3496733"/>
                <a:gd name="connsiteX12" fmla="*/ 101600 w 2065867"/>
                <a:gd name="connsiteY12" fmla="*/ 2599266 h 3496733"/>
                <a:gd name="connsiteX13" fmla="*/ 0 w 2065867"/>
                <a:gd name="connsiteY13" fmla="*/ 3496733 h 3496733"/>
                <a:gd name="connsiteX14" fmla="*/ 2040467 w 2065867"/>
                <a:gd name="connsiteY14" fmla="*/ 3488266 h 3496733"/>
                <a:gd name="connsiteX15" fmla="*/ 2065867 w 2065867"/>
                <a:gd name="connsiteY15" fmla="*/ 0 h 34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5867" h="3496733">
                  <a:moveTo>
                    <a:pt x="2065867" y="0"/>
                  </a:moveTo>
                  <a:lnTo>
                    <a:pt x="1557867" y="8466"/>
                  </a:lnTo>
                  <a:lnTo>
                    <a:pt x="1329267" y="93133"/>
                  </a:lnTo>
                  <a:lnTo>
                    <a:pt x="1236134" y="194733"/>
                  </a:lnTo>
                  <a:lnTo>
                    <a:pt x="1193800" y="347133"/>
                  </a:lnTo>
                  <a:lnTo>
                    <a:pt x="1083734" y="423333"/>
                  </a:lnTo>
                  <a:lnTo>
                    <a:pt x="787400" y="508000"/>
                  </a:lnTo>
                  <a:lnTo>
                    <a:pt x="736600" y="668866"/>
                  </a:lnTo>
                  <a:lnTo>
                    <a:pt x="508000" y="821266"/>
                  </a:lnTo>
                  <a:lnTo>
                    <a:pt x="406400" y="1049866"/>
                  </a:lnTo>
                  <a:lnTo>
                    <a:pt x="270934" y="1371600"/>
                  </a:lnTo>
                  <a:lnTo>
                    <a:pt x="203200" y="1837266"/>
                  </a:lnTo>
                  <a:lnTo>
                    <a:pt x="101600" y="2599266"/>
                  </a:lnTo>
                  <a:lnTo>
                    <a:pt x="0" y="3496733"/>
                  </a:lnTo>
                  <a:lnTo>
                    <a:pt x="2040467" y="3488266"/>
                  </a:lnTo>
                  <a:cubicBezTo>
                    <a:pt x="2043289" y="2322688"/>
                    <a:pt x="2046112" y="1157111"/>
                    <a:pt x="2065867" y="0"/>
                  </a:cubicBezTo>
                  <a:close/>
                </a:path>
              </a:pathLst>
            </a:cu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432074" y="3106741"/>
          <a:ext cx="4272050" cy="3025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3"/>
          <p:cNvGraphicFramePr>
            <a:graphicFrameLocks noChangeAspect="1"/>
          </p:cNvGraphicFramePr>
          <p:nvPr/>
        </p:nvGraphicFramePr>
        <p:xfrm>
          <a:off x="2425718" y="76204"/>
          <a:ext cx="4278406" cy="3030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6260" name="Object 4"/>
          <p:cNvGraphicFramePr>
            <a:graphicFrameLocks noChangeAspect="1"/>
          </p:cNvGraphicFramePr>
          <p:nvPr/>
        </p:nvGraphicFramePr>
        <p:xfrm>
          <a:off x="4495801" y="4402666"/>
          <a:ext cx="2065867" cy="1474595"/>
        </p:xfrm>
        <a:graphic>
          <a:graphicData uri="http://schemas.openxmlformats.org/presentationml/2006/ole">
            <p:oleObj spid="_x0000_s96260" name="Chart" r:id="rId5" imgW="4356100" imgH="3111500" progId="Excel.Sheet.8">
              <p:embed/>
            </p:oleObj>
          </a:graphicData>
        </a:graphic>
      </p:graphicFrame>
      <p:graphicFrame>
        <p:nvGraphicFramePr>
          <p:cNvPr id="96261" name="Object 5"/>
          <p:cNvGraphicFramePr>
            <a:graphicFrameLocks noChangeAspect="1"/>
          </p:cNvGraphicFramePr>
          <p:nvPr/>
        </p:nvGraphicFramePr>
        <p:xfrm>
          <a:off x="4690535" y="1591473"/>
          <a:ext cx="2013589" cy="1369426"/>
        </p:xfrm>
        <a:graphic>
          <a:graphicData uri="http://schemas.openxmlformats.org/presentationml/2006/ole">
            <p:oleObj spid="_x0000_s96261" name="Chart" r:id="rId6" imgW="4000500" imgH="3619500" progId="Excel.Sheet.8">
              <p:embed/>
            </p:oleObj>
          </a:graphicData>
        </a:graphic>
      </p:graphicFrame>
      <p:cxnSp>
        <p:nvCxnSpPr>
          <p:cNvPr id="9" name="Straight Connector 8"/>
          <p:cNvCxnSpPr/>
          <p:nvPr/>
        </p:nvCxnSpPr>
        <p:spPr>
          <a:xfrm rot="10800000" flipV="1">
            <a:off x="5080001" y="1854199"/>
            <a:ext cx="1100667" cy="829733"/>
          </a:xfrm>
          <a:prstGeom prst="line">
            <a:avLst/>
          </a:prstGeom>
          <a:ln w="635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flipV="1">
            <a:off x="4859867" y="4712503"/>
            <a:ext cx="1100667" cy="829733"/>
          </a:xfrm>
          <a:prstGeom prst="line">
            <a:avLst/>
          </a:prstGeom>
          <a:ln w="635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chl_monthly_max.jpg"/>
          <p:cNvPicPr>
            <a:picLocks noChangeAspect="1"/>
          </p:cNvPicPr>
          <p:nvPr/>
        </p:nvPicPr>
        <p:blipFill>
          <a:blip r:embed="rId2"/>
          <a:stretch>
            <a:fillRect/>
          </a:stretch>
        </p:blipFill>
        <p:spPr>
          <a:xfrm>
            <a:off x="1438716" y="2859508"/>
            <a:ext cx="6975940" cy="3391082"/>
          </a:xfrm>
          <a:prstGeom prst="rect">
            <a:avLst/>
          </a:prstGeom>
        </p:spPr>
      </p:pic>
      <p:sp>
        <p:nvSpPr>
          <p:cNvPr id="6" name="TextBox 5"/>
          <p:cNvSpPr txBox="1"/>
          <p:nvPr/>
        </p:nvSpPr>
        <p:spPr>
          <a:xfrm>
            <a:off x="1438716" y="87868"/>
            <a:ext cx="6623515" cy="369332"/>
          </a:xfrm>
          <a:prstGeom prst="rect">
            <a:avLst/>
          </a:prstGeom>
          <a:noFill/>
        </p:spPr>
        <p:txBody>
          <a:bodyPr wrap="none" rtlCol="0">
            <a:spAutoFit/>
          </a:bodyPr>
          <a:lstStyle/>
          <a:p>
            <a:r>
              <a:rPr lang="en-US" b="1" dirty="0" smtClean="0"/>
              <a:t>Focus now on the feedbacks on upper ocean heating rates</a:t>
            </a:r>
            <a:endParaRPr lang="en-US" b="1" dirty="0"/>
          </a:p>
        </p:txBody>
      </p:sp>
      <p:pic>
        <p:nvPicPr>
          <p:cNvPr id="4" name="Picture 3"/>
          <p:cNvPicPr>
            <a:picLocks noChangeAspect="1"/>
          </p:cNvPicPr>
          <p:nvPr/>
        </p:nvPicPr>
        <p:blipFill>
          <a:blip r:embed="rId3"/>
          <a:stretch>
            <a:fillRect/>
          </a:stretch>
        </p:blipFill>
        <p:spPr>
          <a:xfrm>
            <a:off x="288471" y="457200"/>
            <a:ext cx="3371850" cy="2402308"/>
          </a:xfrm>
          <a:prstGeom prst="rect">
            <a:avLst/>
          </a:prstGeom>
        </p:spPr>
      </p:pic>
      <p:sp>
        <p:nvSpPr>
          <p:cNvPr id="7" name="TextBox 6"/>
          <p:cNvSpPr txBox="1"/>
          <p:nvPr/>
        </p:nvSpPr>
        <p:spPr>
          <a:xfrm>
            <a:off x="4680856" y="838200"/>
            <a:ext cx="3733800" cy="1200329"/>
          </a:xfrm>
          <a:prstGeom prst="rect">
            <a:avLst/>
          </a:prstGeom>
          <a:noFill/>
        </p:spPr>
        <p:txBody>
          <a:bodyPr wrap="square" rtlCol="0">
            <a:spAutoFit/>
          </a:bodyPr>
          <a:lstStyle/>
          <a:p>
            <a:pPr algn="ctr"/>
            <a:r>
              <a:rPr lang="en-US" dirty="0" smtClean="0"/>
              <a:t>The impact of model ROMS simulations that </a:t>
            </a:r>
          </a:p>
          <a:p>
            <a:pPr algn="ctr"/>
            <a:r>
              <a:rPr lang="en-US" dirty="0" smtClean="0"/>
              <a:t>do not get the radiant heating and heat budget right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72100" y="369332"/>
            <a:ext cx="4572000" cy="861774"/>
          </a:xfrm>
          <a:prstGeom prst="rect">
            <a:avLst/>
          </a:prstGeom>
        </p:spPr>
        <p:txBody>
          <a:bodyPr>
            <a:spAutoFit/>
          </a:bodyPr>
          <a:lstStyle/>
          <a:p>
            <a:pPr algn="ctr"/>
            <a:r>
              <a:rPr lang="en-US" dirty="0" smtClean="0"/>
              <a:t>The algae awakens,</a:t>
            </a:r>
          </a:p>
          <a:p>
            <a:pPr algn="ctr"/>
            <a:r>
              <a:rPr lang="en-US" dirty="0" smtClean="0"/>
              <a:t>and joins the </a:t>
            </a:r>
            <a:r>
              <a:rPr lang="en-US" dirty="0" smtClean="0"/>
              <a:t>mob.</a:t>
            </a:r>
          </a:p>
          <a:p>
            <a:pPr algn="ctr"/>
            <a:r>
              <a:rPr lang="en-US" sz="1400" dirty="0" smtClean="0"/>
              <a:t>Michael </a:t>
            </a:r>
            <a:r>
              <a:rPr lang="en-US" sz="1400" dirty="0" err="1" smtClean="0"/>
              <a:t>Lipsey</a:t>
            </a:r>
            <a:endParaRPr lang="en-US" sz="1400" dirty="0"/>
          </a:p>
        </p:txBody>
      </p:sp>
      <p:sp>
        <p:nvSpPr>
          <p:cNvPr id="3" name="TextBox 2"/>
          <p:cNvSpPr txBox="1"/>
          <p:nvPr/>
        </p:nvSpPr>
        <p:spPr>
          <a:xfrm>
            <a:off x="6350000" y="0"/>
            <a:ext cx="2741518" cy="369332"/>
          </a:xfrm>
          <a:prstGeom prst="rect">
            <a:avLst/>
          </a:prstGeom>
          <a:noFill/>
        </p:spPr>
        <p:txBody>
          <a:bodyPr wrap="none" rtlCol="0">
            <a:spAutoFit/>
          </a:bodyPr>
          <a:lstStyle/>
          <a:p>
            <a:r>
              <a:rPr lang="en-US" dirty="0" smtClean="0"/>
              <a:t>THE PHYTOPLANKTON</a:t>
            </a:r>
            <a:endParaRPr lang="en-US" dirty="0"/>
          </a:p>
        </p:txBody>
      </p:sp>
      <p:pic>
        <p:nvPicPr>
          <p:cNvPr id="189442" name="Picture 2"/>
          <p:cNvPicPr>
            <a:picLocks noChangeAspect="1" noChangeArrowheads="1"/>
          </p:cNvPicPr>
          <p:nvPr/>
        </p:nvPicPr>
        <p:blipFill>
          <a:blip r:embed="rId2"/>
          <a:srcRect/>
          <a:stretch>
            <a:fillRect/>
          </a:stretch>
        </p:blipFill>
        <p:spPr bwMode="auto">
          <a:xfrm>
            <a:off x="0" y="0"/>
            <a:ext cx="6273800" cy="62460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 name="Rectangle 54"/>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18050" y="2364306"/>
            <a:ext cx="4363881" cy="36046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19" name="Title 1"/>
          <p:cNvSpPr>
            <a:spLocks noGrp="1"/>
          </p:cNvSpPr>
          <p:nvPr>
            <p:ph type="title"/>
          </p:nvPr>
        </p:nvSpPr>
        <p:spPr>
          <a:xfrm>
            <a:off x="17463" y="75642"/>
            <a:ext cx="9113837" cy="814388"/>
          </a:xfrm>
        </p:spPr>
        <p:txBody>
          <a:bodyPr/>
          <a:lstStyle/>
          <a:p>
            <a:pPr>
              <a:defRPr/>
            </a:pPr>
            <a:r>
              <a:rPr lang="en-US" sz="3600" b="1" dirty="0" smtClean="0">
                <a:solidFill>
                  <a:srgbClr val="FFFF00"/>
                </a:solidFill>
                <a:effectLst>
                  <a:outerShdw blurRad="38100" dist="38100" dir="2700000" algn="tl">
                    <a:srgbClr val="000000">
                      <a:alpha val="43137"/>
                    </a:srgbClr>
                  </a:outerShdw>
                </a:effectLst>
              </a:rPr>
              <a:t>Recent changes in WAP phytoplankton</a:t>
            </a:r>
          </a:p>
        </p:txBody>
      </p:sp>
      <p:grpSp>
        <p:nvGrpSpPr>
          <p:cNvPr id="2" name="Group 1822"/>
          <p:cNvGrpSpPr>
            <a:grpSpLocks/>
          </p:cNvGrpSpPr>
          <p:nvPr/>
        </p:nvGrpSpPr>
        <p:grpSpPr bwMode="auto">
          <a:xfrm>
            <a:off x="29413200" y="7304088"/>
            <a:ext cx="10064750" cy="15368587"/>
            <a:chOff x="18672" y="3699"/>
            <a:chExt cx="6340" cy="9681"/>
          </a:xfrm>
        </p:grpSpPr>
        <p:pic>
          <p:nvPicPr>
            <p:cNvPr id="38921" name="Picture 1075"/>
            <p:cNvPicPr>
              <a:picLocks noChangeAspect="1" noChangeArrowheads="1"/>
            </p:cNvPicPr>
            <p:nvPr/>
          </p:nvPicPr>
          <p:blipFill>
            <a:blip r:embed="rId3"/>
            <a:srcRect/>
            <a:stretch>
              <a:fillRect/>
            </a:stretch>
          </p:blipFill>
          <p:spPr bwMode="auto">
            <a:xfrm>
              <a:off x="19518" y="3727"/>
              <a:ext cx="5494" cy="4511"/>
            </a:xfrm>
            <a:prstGeom prst="rect">
              <a:avLst/>
            </a:prstGeom>
            <a:noFill/>
            <a:ln w="9525">
              <a:noFill/>
              <a:miter lim="800000"/>
              <a:headEnd/>
              <a:tailEnd/>
            </a:ln>
          </p:spPr>
        </p:pic>
        <p:pic>
          <p:nvPicPr>
            <p:cNvPr id="38922" name="Picture 1076"/>
            <p:cNvPicPr>
              <a:picLocks noChangeAspect="1" noChangeArrowheads="1"/>
            </p:cNvPicPr>
            <p:nvPr/>
          </p:nvPicPr>
          <p:blipFill>
            <a:blip r:embed="rId4"/>
            <a:srcRect/>
            <a:stretch>
              <a:fillRect/>
            </a:stretch>
          </p:blipFill>
          <p:spPr bwMode="auto">
            <a:xfrm>
              <a:off x="19534" y="8894"/>
              <a:ext cx="5464" cy="4486"/>
            </a:xfrm>
            <a:prstGeom prst="rect">
              <a:avLst/>
            </a:prstGeom>
            <a:noFill/>
            <a:ln w="9525">
              <a:noFill/>
              <a:miter lim="800000"/>
              <a:headEnd/>
              <a:tailEnd/>
            </a:ln>
          </p:spPr>
        </p:pic>
        <p:pic>
          <p:nvPicPr>
            <p:cNvPr id="38923" name="Picture 1077"/>
            <p:cNvPicPr>
              <a:picLocks noChangeAspect="1" noChangeArrowheads="1"/>
            </p:cNvPicPr>
            <p:nvPr/>
          </p:nvPicPr>
          <p:blipFill>
            <a:blip r:embed="rId5"/>
            <a:srcRect/>
            <a:stretch>
              <a:fillRect/>
            </a:stretch>
          </p:blipFill>
          <p:spPr bwMode="auto">
            <a:xfrm>
              <a:off x="19648" y="9401"/>
              <a:ext cx="2547" cy="148"/>
            </a:xfrm>
            <a:prstGeom prst="rect">
              <a:avLst/>
            </a:prstGeom>
            <a:noFill/>
            <a:ln w="9525">
              <a:noFill/>
              <a:miter lim="800000"/>
              <a:headEnd/>
              <a:tailEnd/>
            </a:ln>
          </p:spPr>
        </p:pic>
        <p:pic>
          <p:nvPicPr>
            <p:cNvPr id="38924" name="Picture 1078"/>
            <p:cNvPicPr>
              <a:picLocks noChangeAspect="1" noChangeArrowheads="1"/>
            </p:cNvPicPr>
            <p:nvPr/>
          </p:nvPicPr>
          <p:blipFill>
            <a:blip r:embed="rId5"/>
            <a:srcRect/>
            <a:stretch>
              <a:fillRect/>
            </a:stretch>
          </p:blipFill>
          <p:spPr bwMode="auto">
            <a:xfrm>
              <a:off x="19648" y="4137"/>
              <a:ext cx="2547" cy="148"/>
            </a:xfrm>
            <a:prstGeom prst="rect">
              <a:avLst/>
            </a:prstGeom>
            <a:noFill/>
            <a:ln w="9525">
              <a:noFill/>
              <a:miter lim="800000"/>
              <a:headEnd/>
              <a:tailEnd/>
            </a:ln>
          </p:spPr>
        </p:pic>
        <p:sp>
          <p:nvSpPr>
            <p:cNvPr id="38925" name="Text Box 1081"/>
            <p:cNvSpPr txBox="1">
              <a:spLocks noChangeArrowheads="1"/>
            </p:cNvSpPr>
            <p:nvPr/>
          </p:nvSpPr>
          <p:spPr bwMode="auto">
            <a:xfrm>
              <a:off x="20003" y="3699"/>
              <a:ext cx="2084"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Salinity (p.p.t)</a:t>
              </a:r>
            </a:p>
          </p:txBody>
        </p:sp>
        <p:sp>
          <p:nvSpPr>
            <p:cNvPr id="38926" name="Text Box 1082"/>
            <p:cNvSpPr txBox="1">
              <a:spLocks noChangeArrowheads="1"/>
            </p:cNvSpPr>
            <p:nvPr/>
          </p:nvSpPr>
          <p:spPr bwMode="auto">
            <a:xfrm>
              <a:off x="19704" y="8967"/>
              <a:ext cx="2383"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 Cryptophytes</a:t>
              </a:r>
            </a:p>
          </p:txBody>
        </p:sp>
        <p:grpSp>
          <p:nvGrpSpPr>
            <p:cNvPr id="3" name="Group 1083"/>
            <p:cNvGrpSpPr>
              <a:grpSpLocks/>
            </p:cNvGrpSpPr>
            <p:nvPr/>
          </p:nvGrpSpPr>
          <p:grpSpPr bwMode="auto">
            <a:xfrm>
              <a:off x="18868" y="9380"/>
              <a:ext cx="1477" cy="442"/>
              <a:chOff x="620" y="3199"/>
              <a:chExt cx="1477" cy="221"/>
            </a:xfrm>
          </p:grpSpPr>
          <p:sp>
            <p:nvSpPr>
              <p:cNvPr id="38954" name="Line 1084"/>
              <p:cNvSpPr>
                <a:spLocks noChangeShapeType="1"/>
              </p:cNvSpPr>
              <p:nvPr/>
            </p:nvSpPr>
            <p:spPr bwMode="auto">
              <a:xfrm flipV="1">
                <a:off x="71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5" name="Line 1085"/>
              <p:cNvSpPr>
                <a:spLocks noChangeShapeType="1"/>
              </p:cNvSpPr>
              <p:nvPr/>
            </p:nvSpPr>
            <p:spPr bwMode="auto">
              <a:xfrm flipV="1">
                <a:off x="2008"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6" name="Line 1086"/>
              <p:cNvSpPr>
                <a:spLocks noChangeShapeType="1"/>
              </p:cNvSpPr>
              <p:nvPr/>
            </p:nvSpPr>
            <p:spPr bwMode="auto">
              <a:xfrm flipV="1">
                <a:off x="137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7" name="Rectangle 1087"/>
              <p:cNvSpPr>
                <a:spLocks noChangeArrowheads="1"/>
              </p:cNvSpPr>
              <p:nvPr/>
            </p:nvSpPr>
            <p:spPr bwMode="auto">
              <a:xfrm>
                <a:off x="620" y="3199"/>
                <a:ext cx="141"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0</a:t>
                </a:r>
              </a:p>
            </p:txBody>
          </p:sp>
          <p:sp>
            <p:nvSpPr>
              <p:cNvPr id="38958" name="Rectangle 1088"/>
              <p:cNvSpPr>
                <a:spLocks noChangeArrowheads="1"/>
              </p:cNvSpPr>
              <p:nvPr/>
            </p:nvSpPr>
            <p:spPr bwMode="auto">
              <a:xfrm>
                <a:off x="1240"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25</a:t>
                </a:r>
              </a:p>
            </p:txBody>
          </p:sp>
          <p:sp>
            <p:nvSpPr>
              <p:cNvPr id="38959" name="Rectangle 1089"/>
              <p:cNvSpPr>
                <a:spLocks noChangeArrowheads="1"/>
              </p:cNvSpPr>
              <p:nvPr/>
            </p:nvSpPr>
            <p:spPr bwMode="auto">
              <a:xfrm>
                <a:off x="1875"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50</a:t>
                </a:r>
              </a:p>
            </p:txBody>
          </p:sp>
        </p:grpSp>
        <p:grpSp>
          <p:nvGrpSpPr>
            <p:cNvPr id="4" name="Group 1090"/>
            <p:cNvGrpSpPr>
              <a:grpSpLocks/>
            </p:cNvGrpSpPr>
            <p:nvPr/>
          </p:nvGrpSpPr>
          <p:grpSpPr bwMode="auto">
            <a:xfrm>
              <a:off x="18853" y="4131"/>
              <a:ext cx="1565" cy="442"/>
              <a:chOff x="604" y="571"/>
              <a:chExt cx="1565" cy="221"/>
            </a:xfrm>
          </p:grpSpPr>
          <p:sp>
            <p:nvSpPr>
              <p:cNvPr id="38948" name="Line 1091"/>
              <p:cNvSpPr>
                <a:spLocks noChangeShapeType="1"/>
              </p:cNvSpPr>
              <p:nvPr/>
            </p:nvSpPr>
            <p:spPr bwMode="auto">
              <a:xfrm flipV="1">
                <a:off x="71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49" name="Line 1092"/>
              <p:cNvSpPr>
                <a:spLocks noChangeShapeType="1"/>
              </p:cNvSpPr>
              <p:nvPr/>
            </p:nvSpPr>
            <p:spPr bwMode="auto">
              <a:xfrm flipV="1">
                <a:off x="2008"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0" name="Line 1093"/>
              <p:cNvSpPr>
                <a:spLocks noChangeShapeType="1"/>
              </p:cNvSpPr>
              <p:nvPr/>
            </p:nvSpPr>
            <p:spPr bwMode="auto">
              <a:xfrm flipV="1">
                <a:off x="143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1" name="Rectangle 1094"/>
              <p:cNvSpPr>
                <a:spLocks noChangeArrowheads="1"/>
              </p:cNvSpPr>
              <p:nvPr/>
            </p:nvSpPr>
            <p:spPr bwMode="auto">
              <a:xfrm>
                <a:off x="604"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33.3</a:t>
                </a:r>
              </a:p>
            </p:txBody>
          </p:sp>
          <p:sp>
            <p:nvSpPr>
              <p:cNvPr id="38952" name="Rectangle 1095"/>
              <p:cNvSpPr>
                <a:spLocks noChangeArrowheads="1"/>
              </p:cNvSpPr>
              <p:nvPr/>
            </p:nvSpPr>
            <p:spPr bwMode="auto">
              <a:xfrm>
                <a:off x="1240"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33.6</a:t>
                </a:r>
              </a:p>
            </p:txBody>
          </p:sp>
          <p:sp>
            <p:nvSpPr>
              <p:cNvPr id="38953" name="Rectangle 1096"/>
              <p:cNvSpPr>
                <a:spLocks noChangeArrowheads="1"/>
              </p:cNvSpPr>
              <p:nvPr/>
            </p:nvSpPr>
            <p:spPr bwMode="auto">
              <a:xfrm>
                <a:off x="1824" y="571"/>
                <a:ext cx="345"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33.8</a:t>
                </a:r>
              </a:p>
            </p:txBody>
          </p:sp>
        </p:grpSp>
        <p:grpSp>
          <p:nvGrpSpPr>
            <p:cNvPr id="5" name="Group 1098"/>
            <p:cNvGrpSpPr>
              <a:grpSpLocks/>
            </p:cNvGrpSpPr>
            <p:nvPr/>
          </p:nvGrpSpPr>
          <p:grpSpPr bwMode="auto">
            <a:xfrm>
              <a:off x="19979" y="8322"/>
              <a:ext cx="441" cy="760"/>
              <a:chOff x="1728" y="2663"/>
              <a:chExt cx="441" cy="380"/>
            </a:xfrm>
          </p:grpSpPr>
          <p:sp>
            <p:nvSpPr>
              <p:cNvPr id="38946" name="Line 1099"/>
              <p:cNvSpPr>
                <a:spLocks noChangeShapeType="1"/>
              </p:cNvSpPr>
              <p:nvPr/>
            </p:nvSpPr>
            <p:spPr bwMode="auto">
              <a:xfrm>
                <a:off x="1957" y="2949"/>
                <a:ext cx="0" cy="94"/>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7" name="Text Box 1100"/>
              <p:cNvSpPr txBox="1">
                <a:spLocks noChangeArrowheads="1"/>
              </p:cNvSpPr>
              <p:nvPr/>
            </p:nvSpPr>
            <p:spPr bwMode="auto">
              <a:xfrm>
                <a:off x="1728" y="2663"/>
                <a:ext cx="441"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64°W</a:t>
                </a:r>
              </a:p>
            </p:txBody>
          </p:sp>
        </p:grpSp>
        <p:sp>
          <p:nvSpPr>
            <p:cNvPr id="38930" name="Oval 1104"/>
            <p:cNvSpPr>
              <a:spLocks noChangeArrowheads="1"/>
            </p:cNvSpPr>
            <p:nvPr/>
          </p:nvSpPr>
          <p:spPr bwMode="auto">
            <a:xfrm>
              <a:off x="22032" y="5339"/>
              <a:ext cx="93" cy="95"/>
            </a:xfrm>
            <a:prstGeom prst="ellipse">
              <a:avLst/>
            </a:prstGeom>
            <a:solidFill>
              <a:schemeClr val="bg1"/>
            </a:solidFill>
            <a:ln w="9525">
              <a:solidFill>
                <a:srgbClr val="FF0000"/>
              </a:solidFill>
              <a:round/>
              <a:headEnd/>
              <a:tailEnd/>
            </a:ln>
          </p:spPr>
          <p:txBody>
            <a:bodyPr wrap="none" anchor="ctr">
              <a:prstTxWarp prst="textNoShape">
                <a:avLst/>
              </a:prstTxWarp>
            </a:bodyPr>
            <a:lstStyle/>
            <a:p>
              <a:endParaRPr lang="en-US"/>
            </a:p>
          </p:txBody>
        </p:sp>
        <p:sp>
          <p:nvSpPr>
            <p:cNvPr id="38931" name="Line 1105"/>
            <p:cNvSpPr>
              <a:spLocks noChangeShapeType="1"/>
            </p:cNvSpPr>
            <p:nvPr/>
          </p:nvSpPr>
          <p:spPr bwMode="auto">
            <a:xfrm flipH="1">
              <a:off x="22184" y="5388"/>
              <a:ext cx="576" cy="0"/>
            </a:xfrm>
            <a:prstGeom prst="line">
              <a:avLst/>
            </a:prstGeom>
            <a:noFill/>
            <a:ln w="9525">
              <a:solidFill>
                <a:schemeClr val="bg1"/>
              </a:solidFill>
              <a:round/>
              <a:headEnd/>
              <a:tailEnd type="triangle" w="med" len="med"/>
            </a:ln>
          </p:spPr>
          <p:txBody>
            <a:bodyPr wrap="none" anchor="ctr">
              <a:prstTxWarp prst="textNoShape">
                <a:avLst/>
              </a:prstTxWarp>
            </a:bodyPr>
            <a:lstStyle/>
            <a:p>
              <a:endParaRPr lang="en-US"/>
            </a:p>
          </p:txBody>
        </p:sp>
        <p:sp>
          <p:nvSpPr>
            <p:cNvPr id="38932" name="Text Box 1106"/>
            <p:cNvSpPr txBox="1">
              <a:spLocks noChangeArrowheads="1"/>
            </p:cNvSpPr>
            <p:nvPr/>
          </p:nvSpPr>
          <p:spPr bwMode="auto">
            <a:xfrm>
              <a:off x="22718" y="4953"/>
              <a:ext cx="2011" cy="441"/>
            </a:xfrm>
            <a:prstGeom prst="rect">
              <a:avLst/>
            </a:prstGeom>
            <a:noFill/>
            <a:ln w="9525">
              <a:noFill/>
              <a:miter lim="800000"/>
              <a:headEnd/>
              <a:tailEnd/>
            </a:ln>
          </p:spPr>
          <p:txBody>
            <a:bodyPr wrap="none">
              <a:prstTxWarp prst="textNoShape">
                <a:avLst/>
              </a:prstTxWarp>
              <a:spAutoFit/>
            </a:bodyPr>
            <a:lstStyle/>
            <a:p>
              <a:pPr eaLnBrk="0" hangingPunct="0"/>
              <a:r>
                <a:rPr lang="en-US" sz="4000">
                  <a:solidFill>
                    <a:schemeClr val="bg1"/>
                  </a:solidFill>
                  <a:latin typeface="Times" charset="0"/>
                </a:rPr>
                <a:t>Palmer Station</a:t>
              </a:r>
            </a:p>
          </p:txBody>
        </p:sp>
        <p:sp>
          <p:nvSpPr>
            <p:cNvPr id="38933" name="Line 1107"/>
            <p:cNvSpPr>
              <a:spLocks noChangeShapeType="1"/>
            </p:cNvSpPr>
            <p:nvPr/>
          </p:nvSpPr>
          <p:spPr bwMode="auto">
            <a:xfrm flipH="1" flipV="1">
              <a:off x="22230" y="6589"/>
              <a:ext cx="1378" cy="512"/>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38934" name="Text Box 1108"/>
            <p:cNvSpPr txBox="1">
              <a:spLocks noChangeArrowheads="1"/>
            </p:cNvSpPr>
            <p:nvPr/>
          </p:nvSpPr>
          <p:spPr bwMode="auto">
            <a:xfrm>
              <a:off x="23500" y="6653"/>
              <a:ext cx="1485" cy="901"/>
            </a:xfrm>
            <a:prstGeom prst="rect">
              <a:avLst/>
            </a:prstGeom>
            <a:noFill/>
            <a:ln w="9525">
              <a:noFill/>
              <a:miter lim="800000"/>
              <a:headEnd/>
              <a:tailEnd/>
            </a:ln>
          </p:spPr>
          <p:txBody>
            <a:bodyPr wrap="none">
              <a:prstTxWarp prst="textNoShape">
                <a:avLst/>
              </a:prstTxWarp>
              <a:spAutoFit/>
            </a:bodyPr>
            <a:lstStyle/>
            <a:p>
              <a:pPr algn="ctr" eaLnBrk="0" hangingPunct="0"/>
              <a:r>
                <a:rPr lang="en-US" sz="4400">
                  <a:solidFill>
                    <a:schemeClr val="bg1"/>
                  </a:solidFill>
                  <a:latin typeface="Times" charset="0"/>
                </a:rPr>
                <a:t>Antarctic</a:t>
              </a:r>
            </a:p>
            <a:p>
              <a:pPr algn="ctr" eaLnBrk="0" hangingPunct="0"/>
              <a:r>
                <a:rPr lang="en-US" sz="4400">
                  <a:solidFill>
                    <a:schemeClr val="bg1"/>
                  </a:solidFill>
                  <a:latin typeface="Times" charset="0"/>
                </a:rPr>
                <a:t>Peninsula</a:t>
              </a:r>
            </a:p>
          </p:txBody>
        </p:sp>
        <p:grpSp>
          <p:nvGrpSpPr>
            <p:cNvPr id="6" name="Group 1109"/>
            <p:cNvGrpSpPr>
              <a:grpSpLocks/>
            </p:cNvGrpSpPr>
            <p:nvPr/>
          </p:nvGrpSpPr>
          <p:grpSpPr bwMode="auto">
            <a:xfrm>
              <a:off x="18672" y="10354"/>
              <a:ext cx="1096" cy="442"/>
              <a:chOff x="216" y="3687"/>
              <a:chExt cx="557" cy="221"/>
            </a:xfrm>
          </p:grpSpPr>
          <p:sp>
            <p:nvSpPr>
              <p:cNvPr id="38944" name="Line 1110"/>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5" name="Text Box 1111"/>
              <p:cNvSpPr txBox="1">
                <a:spLocks noChangeArrowheads="1"/>
              </p:cNvSpPr>
              <p:nvPr/>
            </p:nvSpPr>
            <p:spPr bwMode="auto">
              <a:xfrm>
                <a:off x="216" y="3687"/>
                <a:ext cx="378"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grpSp>
          <p:nvGrpSpPr>
            <p:cNvPr id="7" name="Group 1112"/>
            <p:cNvGrpSpPr>
              <a:grpSpLocks/>
            </p:cNvGrpSpPr>
            <p:nvPr/>
          </p:nvGrpSpPr>
          <p:grpSpPr bwMode="auto">
            <a:xfrm>
              <a:off x="18672" y="5200"/>
              <a:ext cx="1096" cy="440"/>
              <a:chOff x="216" y="3688"/>
              <a:chExt cx="557" cy="220"/>
            </a:xfrm>
          </p:grpSpPr>
          <p:sp>
            <p:nvSpPr>
              <p:cNvPr id="38942" name="Line 1113"/>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3" name="Text Box 1114"/>
              <p:cNvSpPr txBox="1">
                <a:spLocks noChangeArrowheads="1"/>
              </p:cNvSpPr>
              <p:nvPr/>
            </p:nvSpPr>
            <p:spPr bwMode="auto">
              <a:xfrm>
                <a:off x="216" y="3688"/>
                <a:ext cx="378" cy="220"/>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sp>
          <p:nvSpPr>
            <p:cNvPr id="38937" name="Line 1115"/>
            <p:cNvSpPr>
              <a:spLocks noChangeShapeType="1"/>
            </p:cNvSpPr>
            <p:nvPr/>
          </p:nvSpPr>
          <p:spPr bwMode="auto">
            <a:xfrm>
              <a:off x="21381" y="5186"/>
              <a:ext cx="844" cy="616"/>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8" name="Line 1116"/>
            <p:cNvSpPr>
              <a:spLocks noChangeShapeType="1"/>
            </p:cNvSpPr>
            <p:nvPr/>
          </p:nvSpPr>
          <p:spPr bwMode="auto">
            <a:xfrm>
              <a:off x="20961" y="5760"/>
              <a:ext cx="857" cy="635"/>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9" name="Line 1117"/>
            <p:cNvSpPr>
              <a:spLocks noChangeShapeType="1"/>
            </p:cNvSpPr>
            <p:nvPr/>
          </p:nvSpPr>
          <p:spPr bwMode="auto">
            <a:xfrm>
              <a:off x="20514" y="6381"/>
              <a:ext cx="1032" cy="762"/>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0" name="Line 1118"/>
            <p:cNvSpPr>
              <a:spLocks noChangeShapeType="1"/>
            </p:cNvSpPr>
            <p:nvPr/>
          </p:nvSpPr>
          <p:spPr bwMode="auto">
            <a:xfrm>
              <a:off x="20072" y="7007"/>
              <a:ext cx="879" cy="644"/>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1" name="Line 1119"/>
            <p:cNvSpPr>
              <a:spLocks noChangeShapeType="1"/>
            </p:cNvSpPr>
            <p:nvPr/>
          </p:nvSpPr>
          <p:spPr bwMode="auto">
            <a:xfrm>
              <a:off x="19610" y="7632"/>
              <a:ext cx="509" cy="366"/>
            </a:xfrm>
            <a:prstGeom prst="line">
              <a:avLst/>
            </a:prstGeom>
            <a:noFill/>
            <a:ln w="12700">
              <a:solidFill>
                <a:schemeClr val="bg1"/>
              </a:solidFill>
              <a:round/>
              <a:headEnd/>
              <a:tailEnd/>
            </a:ln>
          </p:spPr>
          <p:txBody>
            <a:bodyPr wrap="none" anchor="ctr">
              <a:prstTxWarp prst="textNoShape">
                <a:avLst/>
              </a:prstTxWarp>
            </a:bodyPr>
            <a:lstStyle/>
            <a:p>
              <a:endParaRPr lang="en-US"/>
            </a:p>
          </p:txBody>
        </p:sp>
      </p:grpSp>
      <p:sp>
        <p:nvSpPr>
          <p:cNvPr id="48" name="Content Placeholder 2"/>
          <p:cNvSpPr>
            <a:spLocks noGrp="1"/>
          </p:cNvSpPr>
          <p:nvPr>
            <p:ph idx="1"/>
          </p:nvPr>
        </p:nvSpPr>
        <p:spPr>
          <a:xfrm>
            <a:off x="-7937" y="1166254"/>
            <a:ext cx="4389437" cy="1789113"/>
          </a:xfrm>
        </p:spPr>
        <p:txBody>
          <a:bodyPr/>
          <a:lstStyle/>
          <a:p>
            <a:pPr>
              <a:buFont typeface="Arial" pitchFamily="-105" charset="0"/>
              <a:buChar char="•"/>
              <a:defRPr/>
            </a:pPr>
            <a:r>
              <a:rPr lang="en-US" sz="24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12% decrease in </a:t>
            </a:r>
            <a:r>
              <a:rPr lang="en-US" sz="2400" dirty="0" err="1"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chl</a:t>
            </a:r>
            <a:r>
              <a:rPr lang="en-US" sz="24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 a over past 30 years, particularly northern WAP</a:t>
            </a:r>
          </a:p>
        </p:txBody>
      </p:sp>
      <p:pic>
        <p:nvPicPr>
          <p:cNvPr id="49" name="Picture 1"/>
          <p:cNvPicPr>
            <a:picLocks noChangeAspect="1"/>
          </p:cNvPicPr>
          <p:nvPr/>
        </p:nvPicPr>
        <p:blipFill>
          <a:blip r:embed="rId6"/>
          <a:srcRect/>
          <a:stretch>
            <a:fillRect/>
          </a:stretch>
        </p:blipFill>
        <p:spPr bwMode="auto">
          <a:xfrm>
            <a:off x="4820681" y="2441535"/>
            <a:ext cx="4248550" cy="2940836"/>
          </a:xfrm>
          <a:prstGeom prst="rect">
            <a:avLst/>
          </a:prstGeom>
          <a:noFill/>
          <a:ln w="9525">
            <a:noFill/>
            <a:miter lim="800000"/>
            <a:headEnd/>
            <a:tailEnd/>
          </a:ln>
        </p:spPr>
      </p:pic>
      <p:cxnSp>
        <p:nvCxnSpPr>
          <p:cNvPr id="50" name="Straight Arrow Connector 49"/>
          <p:cNvCxnSpPr/>
          <p:nvPr/>
        </p:nvCxnSpPr>
        <p:spPr>
          <a:xfrm flipV="1">
            <a:off x="5088054" y="3712427"/>
            <a:ext cx="1893571" cy="13830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6"/>
          <p:cNvSpPr txBox="1">
            <a:spLocks noChangeArrowheads="1"/>
          </p:cNvSpPr>
          <p:nvPr/>
        </p:nvSpPr>
        <p:spPr bwMode="auto">
          <a:xfrm>
            <a:off x="4807981" y="5006579"/>
            <a:ext cx="1861112" cy="923330"/>
          </a:xfrm>
          <a:prstGeom prst="rect">
            <a:avLst/>
          </a:prstGeom>
          <a:noFill/>
          <a:ln w="9525">
            <a:noFill/>
            <a:miter lim="800000"/>
            <a:headEnd/>
            <a:tailEnd/>
          </a:ln>
        </p:spPr>
        <p:txBody>
          <a:bodyPr wrap="square">
            <a:prstTxWarp prst="textNoShape">
              <a:avLst/>
            </a:prstTxWarp>
            <a:spAutoFit/>
          </a:bodyPr>
          <a:lstStyle/>
          <a:p>
            <a:r>
              <a:rPr lang="en-US" dirty="0">
                <a:latin typeface="+mn-lt"/>
              </a:rPr>
              <a:t>1970s-1980s</a:t>
            </a:r>
          </a:p>
          <a:p>
            <a:endParaRPr lang="en-US" dirty="0">
              <a:latin typeface="+mn-lt"/>
            </a:endParaRPr>
          </a:p>
          <a:p>
            <a:r>
              <a:rPr lang="en-US" dirty="0">
                <a:latin typeface="+mn-lt"/>
              </a:rPr>
              <a:t>1995-2005</a:t>
            </a:r>
          </a:p>
        </p:txBody>
      </p:sp>
      <p:cxnSp>
        <p:nvCxnSpPr>
          <p:cNvPr id="52" name="Straight Arrow Connector 51"/>
          <p:cNvCxnSpPr/>
          <p:nvPr/>
        </p:nvCxnSpPr>
        <p:spPr>
          <a:xfrm flipV="1">
            <a:off x="4833381" y="4135810"/>
            <a:ext cx="1172995" cy="959669"/>
          </a:xfrm>
          <a:prstGeom prst="straightConnector1">
            <a:avLst/>
          </a:prstGeom>
          <a:ln w="25400" cap="flat" cmpd="sng" algn="ctr">
            <a:solidFill>
              <a:schemeClr val="tx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6200000" flipH="1">
            <a:off x="4499378" y="5352253"/>
            <a:ext cx="668006" cy="0"/>
          </a:xfrm>
          <a:prstGeom prst="line">
            <a:avLst/>
          </a:prstGeom>
          <a:ln w="25400" cap="flat" cmpd="sng" algn="ctr">
            <a:solidFill>
              <a:srgbClr val="000000"/>
            </a:solidFill>
            <a:prstDash val="sysDash"/>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sp>
        <p:nvSpPr>
          <p:cNvPr id="54" name="TextBox 16"/>
          <p:cNvSpPr txBox="1">
            <a:spLocks noChangeArrowheads="1"/>
          </p:cNvSpPr>
          <p:nvPr/>
        </p:nvSpPr>
        <p:spPr bwMode="auto">
          <a:xfrm>
            <a:off x="6465893" y="5594481"/>
            <a:ext cx="3198807" cy="369332"/>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mn-lt"/>
              </a:rPr>
              <a:t>Montes-Hugo et al. 2009 </a:t>
            </a:r>
          </a:p>
        </p:txBody>
      </p:sp>
      <p:pic>
        <p:nvPicPr>
          <p:cNvPr id="9" name="Picture 8" descr="montes hugo 1.tif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500" y="2436204"/>
            <a:ext cx="4618627" cy="3610025"/>
          </a:xfrm>
          <a:prstGeom prst="rect">
            <a:avLst/>
          </a:prstGeom>
        </p:spPr>
      </p:pic>
      <p:sp>
        <p:nvSpPr>
          <p:cNvPr id="56" name="Content Placeholder 2"/>
          <p:cNvSpPr txBox="1">
            <a:spLocks/>
          </p:cNvSpPr>
          <p:nvPr/>
        </p:nvSpPr>
        <p:spPr bwMode="auto">
          <a:xfrm>
            <a:off x="4641850" y="1150379"/>
            <a:ext cx="3879850" cy="178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105" charset="0"/>
              <a:buChar char="•"/>
              <a:defRPr/>
            </a:pPr>
            <a:r>
              <a:rPr lang="en-US" sz="24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Shift from large to small phytoplankton</a:t>
            </a:r>
          </a:p>
          <a:p>
            <a:pPr>
              <a:buFont typeface="Arial" pitchFamily="-105" charset="0"/>
              <a:buNone/>
              <a:defRPr/>
            </a:pPr>
            <a:endParaRPr lang="en-US" sz="24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8671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Title 1"/>
          <p:cNvSpPr>
            <a:spLocks noGrp="1"/>
          </p:cNvSpPr>
          <p:nvPr>
            <p:ph type="title"/>
          </p:nvPr>
        </p:nvSpPr>
        <p:spPr>
          <a:xfrm>
            <a:off x="17463" y="-1588"/>
            <a:ext cx="9113837" cy="1525587"/>
          </a:xfrm>
        </p:spPr>
        <p:txBody>
          <a:bodyPr/>
          <a:lstStyle/>
          <a:p>
            <a:pPr>
              <a:defRPr/>
            </a:pPr>
            <a:r>
              <a:rPr lang="en-US" sz="3600" b="1" dirty="0" smtClean="0">
                <a:solidFill>
                  <a:srgbClr val="000000"/>
                </a:solidFill>
                <a:effectLst>
                  <a:outerShdw blurRad="38100" dist="38100" dir="2700000" algn="tl">
                    <a:srgbClr val="000000">
                      <a:alpha val="43137"/>
                    </a:srgbClr>
                  </a:outerShdw>
                </a:effectLst>
              </a:rPr>
              <a:t>Coupling biology with environmental factors</a:t>
            </a:r>
          </a:p>
        </p:txBody>
      </p:sp>
      <p:grpSp>
        <p:nvGrpSpPr>
          <p:cNvPr id="2" name="Group 1822"/>
          <p:cNvGrpSpPr>
            <a:grpSpLocks/>
          </p:cNvGrpSpPr>
          <p:nvPr/>
        </p:nvGrpSpPr>
        <p:grpSpPr bwMode="auto">
          <a:xfrm>
            <a:off x="29413200" y="7304088"/>
            <a:ext cx="10064750" cy="15368587"/>
            <a:chOff x="18672" y="3699"/>
            <a:chExt cx="6340" cy="9681"/>
          </a:xfrm>
        </p:grpSpPr>
        <p:pic>
          <p:nvPicPr>
            <p:cNvPr id="38921" name="Picture 1075"/>
            <p:cNvPicPr>
              <a:picLocks noChangeAspect="1" noChangeArrowheads="1"/>
            </p:cNvPicPr>
            <p:nvPr/>
          </p:nvPicPr>
          <p:blipFill>
            <a:blip r:embed="rId3"/>
            <a:srcRect/>
            <a:stretch>
              <a:fillRect/>
            </a:stretch>
          </p:blipFill>
          <p:spPr bwMode="auto">
            <a:xfrm>
              <a:off x="19518" y="3727"/>
              <a:ext cx="5494" cy="4511"/>
            </a:xfrm>
            <a:prstGeom prst="rect">
              <a:avLst/>
            </a:prstGeom>
            <a:noFill/>
            <a:ln w="9525">
              <a:noFill/>
              <a:miter lim="800000"/>
              <a:headEnd/>
              <a:tailEnd/>
            </a:ln>
          </p:spPr>
        </p:pic>
        <p:pic>
          <p:nvPicPr>
            <p:cNvPr id="38922" name="Picture 1076"/>
            <p:cNvPicPr>
              <a:picLocks noChangeAspect="1" noChangeArrowheads="1"/>
            </p:cNvPicPr>
            <p:nvPr/>
          </p:nvPicPr>
          <p:blipFill>
            <a:blip r:embed="rId4"/>
            <a:srcRect/>
            <a:stretch>
              <a:fillRect/>
            </a:stretch>
          </p:blipFill>
          <p:spPr bwMode="auto">
            <a:xfrm>
              <a:off x="19534" y="8894"/>
              <a:ext cx="5464" cy="4486"/>
            </a:xfrm>
            <a:prstGeom prst="rect">
              <a:avLst/>
            </a:prstGeom>
            <a:noFill/>
            <a:ln w="9525">
              <a:noFill/>
              <a:miter lim="800000"/>
              <a:headEnd/>
              <a:tailEnd/>
            </a:ln>
          </p:spPr>
        </p:pic>
        <p:pic>
          <p:nvPicPr>
            <p:cNvPr id="38923" name="Picture 1077"/>
            <p:cNvPicPr>
              <a:picLocks noChangeAspect="1" noChangeArrowheads="1"/>
            </p:cNvPicPr>
            <p:nvPr/>
          </p:nvPicPr>
          <p:blipFill>
            <a:blip r:embed="rId5"/>
            <a:srcRect/>
            <a:stretch>
              <a:fillRect/>
            </a:stretch>
          </p:blipFill>
          <p:spPr bwMode="auto">
            <a:xfrm>
              <a:off x="19648" y="9401"/>
              <a:ext cx="2547" cy="148"/>
            </a:xfrm>
            <a:prstGeom prst="rect">
              <a:avLst/>
            </a:prstGeom>
            <a:noFill/>
            <a:ln w="9525">
              <a:noFill/>
              <a:miter lim="800000"/>
              <a:headEnd/>
              <a:tailEnd/>
            </a:ln>
          </p:spPr>
        </p:pic>
        <p:pic>
          <p:nvPicPr>
            <p:cNvPr id="38924" name="Picture 1078"/>
            <p:cNvPicPr>
              <a:picLocks noChangeAspect="1" noChangeArrowheads="1"/>
            </p:cNvPicPr>
            <p:nvPr/>
          </p:nvPicPr>
          <p:blipFill>
            <a:blip r:embed="rId5"/>
            <a:srcRect/>
            <a:stretch>
              <a:fillRect/>
            </a:stretch>
          </p:blipFill>
          <p:spPr bwMode="auto">
            <a:xfrm>
              <a:off x="19648" y="4137"/>
              <a:ext cx="2547" cy="148"/>
            </a:xfrm>
            <a:prstGeom prst="rect">
              <a:avLst/>
            </a:prstGeom>
            <a:noFill/>
            <a:ln w="9525">
              <a:noFill/>
              <a:miter lim="800000"/>
              <a:headEnd/>
              <a:tailEnd/>
            </a:ln>
          </p:spPr>
        </p:pic>
        <p:sp>
          <p:nvSpPr>
            <p:cNvPr id="38925" name="Text Box 1081"/>
            <p:cNvSpPr txBox="1">
              <a:spLocks noChangeArrowheads="1"/>
            </p:cNvSpPr>
            <p:nvPr/>
          </p:nvSpPr>
          <p:spPr bwMode="auto">
            <a:xfrm>
              <a:off x="20003" y="3699"/>
              <a:ext cx="2084"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Salinity (p.p.t)</a:t>
              </a:r>
            </a:p>
          </p:txBody>
        </p:sp>
        <p:sp>
          <p:nvSpPr>
            <p:cNvPr id="38926" name="Text Box 1082"/>
            <p:cNvSpPr txBox="1">
              <a:spLocks noChangeArrowheads="1"/>
            </p:cNvSpPr>
            <p:nvPr/>
          </p:nvSpPr>
          <p:spPr bwMode="auto">
            <a:xfrm>
              <a:off x="19704" y="8967"/>
              <a:ext cx="2383"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 Cryptophytes</a:t>
              </a:r>
            </a:p>
          </p:txBody>
        </p:sp>
        <p:grpSp>
          <p:nvGrpSpPr>
            <p:cNvPr id="3" name="Group 1083"/>
            <p:cNvGrpSpPr>
              <a:grpSpLocks/>
            </p:cNvGrpSpPr>
            <p:nvPr/>
          </p:nvGrpSpPr>
          <p:grpSpPr bwMode="auto">
            <a:xfrm>
              <a:off x="18868" y="9380"/>
              <a:ext cx="1477" cy="442"/>
              <a:chOff x="620" y="3199"/>
              <a:chExt cx="1477" cy="221"/>
            </a:xfrm>
          </p:grpSpPr>
          <p:sp>
            <p:nvSpPr>
              <p:cNvPr id="38954" name="Line 1084"/>
              <p:cNvSpPr>
                <a:spLocks noChangeShapeType="1"/>
              </p:cNvSpPr>
              <p:nvPr/>
            </p:nvSpPr>
            <p:spPr bwMode="auto">
              <a:xfrm flipV="1">
                <a:off x="71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5" name="Line 1085"/>
              <p:cNvSpPr>
                <a:spLocks noChangeShapeType="1"/>
              </p:cNvSpPr>
              <p:nvPr/>
            </p:nvSpPr>
            <p:spPr bwMode="auto">
              <a:xfrm flipV="1">
                <a:off x="2008"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6" name="Line 1086"/>
              <p:cNvSpPr>
                <a:spLocks noChangeShapeType="1"/>
              </p:cNvSpPr>
              <p:nvPr/>
            </p:nvSpPr>
            <p:spPr bwMode="auto">
              <a:xfrm flipV="1">
                <a:off x="137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7" name="Rectangle 1087"/>
              <p:cNvSpPr>
                <a:spLocks noChangeArrowheads="1"/>
              </p:cNvSpPr>
              <p:nvPr/>
            </p:nvSpPr>
            <p:spPr bwMode="auto">
              <a:xfrm>
                <a:off x="620" y="3199"/>
                <a:ext cx="141"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0</a:t>
                </a:r>
              </a:p>
            </p:txBody>
          </p:sp>
          <p:sp>
            <p:nvSpPr>
              <p:cNvPr id="38958" name="Rectangle 1088"/>
              <p:cNvSpPr>
                <a:spLocks noChangeArrowheads="1"/>
              </p:cNvSpPr>
              <p:nvPr/>
            </p:nvSpPr>
            <p:spPr bwMode="auto">
              <a:xfrm>
                <a:off x="1240"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25</a:t>
                </a:r>
              </a:p>
            </p:txBody>
          </p:sp>
          <p:sp>
            <p:nvSpPr>
              <p:cNvPr id="38959" name="Rectangle 1089"/>
              <p:cNvSpPr>
                <a:spLocks noChangeArrowheads="1"/>
              </p:cNvSpPr>
              <p:nvPr/>
            </p:nvSpPr>
            <p:spPr bwMode="auto">
              <a:xfrm>
                <a:off x="1875"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50</a:t>
                </a:r>
              </a:p>
            </p:txBody>
          </p:sp>
        </p:grpSp>
        <p:grpSp>
          <p:nvGrpSpPr>
            <p:cNvPr id="4" name="Group 1090"/>
            <p:cNvGrpSpPr>
              <a:grpSpLocks/>
            </p:cNvGrpSpPr>
            <p:nvPr/>
          </p:nvGrpSpPr>
          <p:grpSpPr bwMode="auto">
            <a:xfrm>
              <a:off x="18853" y="4131"/>
              <a:ext cx="1565" cy="442"/>
              <a:chOff x="604" y="571"/>
              <a:chExt cx="1565" cy="221"/>
            </a:xfrm>
          </p:grpSpPr>
          <p:sp>
            <p:nvSpPr>
              <p:cNvPr id="38948" name="Line 1091"/>
              <p:cNvSpPr>
                <a:spLocks noChangeShapeType="1"/>
              </p:cNvSpPr>
              <p:nvPr/>
            </p:nvSpPr>
            <p:spPr bwMode="auto">
              <a:xfrm flipV="1">
                <a:off x="71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49" name="Line 1092"/>
              <p:cNvSpPr>
                <a:spLocks noChangeShapeType="1"/>
              </p:cNvSpPr>
              <p:nvPr/>
            </p:nvSpPr>
            <p:spPr bwMode="auto">
              <a:xfrm flipV="1">
                <a:off x="2008"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0" name="Line 1093"/>
              <p:cNvSpPr>
                <a:spLocks noChangeShapeType="1"/>
              </p:cNvSpPr>
              <p:nvPr/>
            </p:nvSpPr>
            <p:spPr bwMode="auto">
              <a:xfrm flipV="1">
                <a:off x="143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1" name="Rectangle 1094"/>
              <p:cNvSpPr>
                <a:spLocks noChangeArrowheads="1"/>
              </p:cNvSpPr>
              <p:nvPr/>
            </p:nvSpPr>
            <p:spPr bwMode="auto">
              <a:xfrm>
                <a:off x="604"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33.3</a:t>
                </a:r>
              </a:p>
            </p:txBody>
          </p:sp>
          <p:sp>
            <p:nvSpPr>
              <p:cNvPr id="38952" name="Rectangle 1095"/>
              <p:cNvSpPr>
                <a:spLocks noChangeArrowheads="1"/>
              </p:cNvSpPr>
              <p:nvPr/>
            </p:nvSpPr>
            <p:spPr bwMode="auto">
              <a:xfrm>
                <a:off x="1240"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33.6</a:t>
                </a:r>
              </a:p>
            </p:txBody>
          </p:sp>
          <p:sp>
            <p:nvSpPr>
              <p:cNvPr id="38953" name="Rectangle 1096"/>
              <p:cNvSpPr>
                <a:spLocks noChangeArrowheads="1"/>
              </p:cNvSpPr>
              <p:nvPr/>
            </p:nvSpPr>
            <p:spPr bwMode="auto">
              <a:xfrm>
                <a:off x="1824" y="571"/>
                <a:ext cx="345"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33.8</a:t>
                </a:r>
              </a:p>
            </p:txBody>
          </p:sp>
        </p:grpSp>
        <p:grpSp>
          <p:nvGrpSpPr>
            <p:cNvPr id="5" name="Group 1098"/>
            <p:cNvGrpSpPr>
              <a:grpSpLocks/>
            </p:cNvGrpSpPr>
            <p:nvPr/>
          </p:nvGrpSpPr>
          <p:grpSpPr bwMode="auto">
            <a:xfrm>
              <a:off x="19979" y="8322"/>
              <a:ext cx="441" cy="760"/>
              <a:chOff x="1728" y="2663"/>
              <a:chExt cx="441" cy="380"/>
            </a:xfrm>
          </p:grpSpPr>
          <p:sp>
            <p:nvSpPr>
              <p:cNvPr id="38946" name="Line 1099"/>
              <p:cNvSpPr>
                <a:spLocks noChangeShapeType="1"/>
              </p:cNvSpPr>
              <p:nvPr/>
            </p:nvSpPr>
            <p:spPr bwMode="auto">
              <a:xfrm>
                <a:off x="1957" y="2949"/>
                <a:ext cx="0" cy="94"/>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7" name="Text Box 1100"/>
              <p:cNvSpPr txBox="1">
                <a:spLocks noChangeArrowheads="1"/>
              </p:cNvSpPr>
              <p:nvPr/>
            </p:nvSpPr>
            <p:spPr bwMode="auto">
              <a:xfrm>
                <a:off x="1728" y="2663"/>
                <a:ext cx="441"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64°W</a:t>
                </a:r>
              </a:p>
            </p:txBody>
          </p:sp>
        </p:grpSp>
        <p:sp>
          <p:nvSpPr>
            <p:cNvPr id="38930" name="Oval 1104"/>
            <p:cNvSpPr>
              <a:spLocks noChangeArrowheads="1"/>
            </p:cNvSpPr>
            <p:nvPr/>
          </p:nvSpPr>
          <p:spPr bwMode="auto">
            <a:xfrm>
              <a:off x="22032" y="5339"/>
              <a:ext cx="93" cy="95"/>
            </a:xfrm>
            <a:prstGeom prst="ellipse">
              <a:avLst/>
            </a:prstGeom>
            <a:solidFill>
              <a:schemeClr val="bg1"/>
            </a:solidFill>
            <a:ln w="9525">
              <a:solidFill>
                <a:srgbClr val="FF0000"/>
              </a:solidFill>
              <a:round/>
              <a:headEnd/>
              <a:tailEnd/>
            </a:ln>
          </p:spPr>
          <p:txBody>
            <a:bodyPr wrap="none" anchor="ctr">
              <a:prstTxWarp prst="textNoShape">
                <a:avLst/>
              </a:prstTxWarp>
            </a:bodyPr>
            <a:lstStyle/>
            <a:p>
              <a:endParaRPr lang="en-US"/>
            </a:p>
          </p:txBody>
        </p:sp>
        <p:sp>
          <p:nvSpPr>
            <p:cNvPr id="38931" name="Line 1105"/>
            <p:cNvSpPr>
              <a:spLocks noChangeShapeType="1"/>
            </p:cNvSpPr>
            <p:nvPr/>
          </p:nvSpPr>
          <p:spPr bwMode="auto">
            <a:xfrm flipH="1">
              <a:off x="22184" y="5388"/>
              <a:ext cx="576" cy="0"/>
            </a:xfrm>
            <a:prstGeom prst="line">
              <a:avLst/>
            </a:prstGeom>
            <a:noFill/>
            <a:ln w="9525">
              <a:solidFill>
                <a:schemeClr val="bg1"/>
              </a:solidFill>
              <a:round/>
              <a:headEnd/>
              <a:tailEnd type="triangle" w="med" len="med"/>
            </a:ln>
          </p:spPr>
          <p:txBody>
            <a:bodyPr wrap="none" anchor="ctr">
              <a:prstTxWarp prst="textNoShape">
                <a:avLst/>
              </a:prstTxWarp>
            </a:bodyPr>
            <a:lstStyle/>
            <a:p>
              <a:endParaRPr lang="en-US"/>
            </a:p>
          </p:txBody>
        </p:sp>
        <p:sp>
          <p:nvSpPr>
            <p:cNvPr id="38932" name="Text Box 1106"/>
            <p:cNvSpPr txBox="1">
              <a:spLocks noChangeArrowheads="1"/>
            </p:cNvSpPr>
            <p:nvPr/>
          </p:nvSpPr>
          <p:spPr bwMode="auto">
            <a:xfrm>
              <a:off x="22718" y="4953"/>
              <a:ext cx="2011" cy="441"/>
            </a:xfrm>
            <a:prstGeom prst="rect">
              <a:avLst/>
            </a:prstGeom>
            <a:noFill/>
            <a:ln w="9525">
              <a:noFill/>
              <a:miter lim="800000"/>
              <a:headEnd/>
              <a:tailEnd/>
            </a:ln>
          </p:spPr>
          <p:txBody>
            <a:bodyPr wrap="none">
              <a:prstTxWarp prst="textNoShape">
                <a:avLst/>
              </a:prstTxWarp>
              <a:spAutoFit/>
            </a:bodyPr>
            <a:lstStyle/>
            <a:p>
              <a:pPr eaLnBrk="0" hangingPunct="0"/>
              <a:r>
                <a:rPr lang="en-US" sz="4000">
                  <a:solidFill>
                    <a:schemeClr val="bg1"/>
                  </a:solidFill>
                  <a:latin typeface="Times" charset="0"/>
                </a:rPr>
                <a:t>Palmer Station</a:t>
              </a:r>
            </a:p>
          </p:txBody>
        </p:sp>
        <p:sp>
          <p:nvSpPr>
            <p:cNvPr id="38933" name="Line 1107"/>
            <p:cNvSpPr>
              <a:spLocks noChangeShapeType="1"/>
            </p:cNvSpPr>
            <p:nvPr/>
          </p:nvSpPr>
          <p:spPr bwMode="auto">
            <a:xfrm flipH="1" flipV="1">
              <a:off x="22230" y="6589"/>
              <a:ext cx="1378" cy="512"/>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38934" name="Text Box 1108"/>
            <p:cNvSpPr txBox="1">
              <a:spLocks noChangeArrowheads="1"/>
            </p:cNvSpPr>
            <p:nvPr/>
          </p:nvSpPr>
          <p:spPr bwMode="auto">
            <a:xfrm>
              <a:off x="23500" y="6653"/>
              <a:ext cx="1485" cy="901"/>
            </a:xfrm>
            <a:prstGeom prst="rect">
              <a:avLst/>
            </a:prstGeom>
            <a:noFill/>
            <a:ln w="9525">
              <a:noFill/>
              <a:miter lim="800000"/>
              <a:headEnd/>
              <a:tailEnd/>
            </a:ln>
          </p:spPr>
          <p:txBody>
            <a:bodyPr wrap="none">
              <a:prstTxWarp prst="textNoShape">
                <a:avLst/>
              </a:prstTxWarp>
              <a:spAutoFit/>
            </a:bodyPr>
            <a:lstStyle/>
            <a:p>
              <a:pPr algn="ctr" eaLnBrk="0" hangingPunct="0"/>
              <a:r>
                <a:rPr lang="en-US" sz="4400">
                  <a:solidFill>
                    <a:schemeClr val="bg1"/>
                  </a:solidFill>
                  <a:latin typeface="Times" charset="0"/>
                </a:rPr>
                <a:t>Antarctic</a:t>
              </a:r>
            </a:p>
            <a:p>
              <a:pPr algn="ctr" eaLnBrk="0" hangingPunct="0"/>
              <a:r>
                <a:rPr lang="en-US" sz="4400">
                  <a:solidFill>
                    <a:schemeClr val="bg1"/>
                  </a:solidFill>
                  <a:latin typeface="Times" charset="0"/>
                </a:rPr>
                <a:t>Peninsula</a:t>
              </a:r>
            </a:p>
          </p:txBody>
        </p:sp>
        <p:grpSp>
          <p:nvGrpSpPr>
            <p:cNvPr id="6" name="Group 1109"/>
            <p:cNvGrpSpPr>
              <a:grpSpLocks/>
            </p:cNvGrpSpPr>
            <p:nvPr/>
          </p:nvGrpSpPr>
          <p:grpSpPr bwMode="auto">
            <a:xfrm>
              <a:off x="18672" y="10354"/>
              <a:ext cx="1096" cy="442"/>
              <a:chOff x="216" y="3687"/>
              <a:chExt cx="557" cy="221"/>
            </a:xfrm>
          </p:grpSpPr>
          <p:sp>
            <p:nvSpPr>
              <p:cNvPr id="38944" name="Line 1110"/>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5" name="Text Box 1111"/>
              <p:cNvSpPr txBox="1">
                <a:spLocks noChangeArrowheads="1"/>
              </p:cNvSpPr>
              <p:nvPr/>
            </p:nvSpPr>
            <p:spPr bwMode="auto">
              <a:xfrm>
                <a:off x="216" y="3687"/>
                <a:ext cx="378"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grpSp>
          <p:nvGrpSpPr>
            <p:cNvPr id="7" name="Group 1112"/>
            <p:cNvGrpSpPr>
              <a:grpSpLocks/>
            </p:cNvGrpSpPr>
            <p:nvPr/>
          </p:nvGrpSpPr>
          <p:grpSpPr bwMode="auto">
            <a:xfrm>
              <a:off x="18672" y="5200"/>
              <a:ext cx="1096" cy="440"/>
              <a:chOff x="216" y="3688"/>
              <a:chExt cx="557" cy="220"/>
            </a:xfrm>
          </p:grpSpPr>
          <p:sp>
            <p:nvSpPr>
              <p:cNvPr id="38942" name="Line 1113"/>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3" name="Text Box 1114"/>
              <p:cNvSpPr txBox="1">
                <a:spLocks noChangeArrowheads="1"/>
              </p:cNvSpPr>
              <p:nvPr/>
            </p:nvSpPr>
            <p:spPr bwMode="auto">
              <a:xfrm>
                <a:off x="216" y="3688"/>
                <a:ext cx="378" cy="220"/>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sp>
          <p:nvSpPr>
            <p:cNvPr id="38937" name="Line 1115"/>
            <p:cNvSpPr>
              <a:spLocks noChangeShapeType="1"/>
            </p:cNvSpPr>
            <p:nvPr/>
          </p:nvSpPr>
          <p:spPr bwMode="auto">
            <a:xfrm>
              <a:off x="21381" y="5186"/>
              <a:ext cx="844" cy="616"/>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8" name="Line 1116"/>
            <p:cNvSpPr>
              <a:spLocks noChangeShapeType="1"/>
            </p:cNvSpPr>
            <p:nvPr/>
          </p:nvSpPr>
          <p:spPr bwMode="auto">
            <a:xfrm>
              <a:off x="20961" y="5760"/>
              <a:ext cx="857" cy="635"/>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9" name="Line 1117"/>
            <p:cNvSpPr>
              <a:spLocks noChangeShapeType="1"/>
            </p:cNvSpPr>
            <p:nvPr/>
          </p:nvSpPr>
          <p:spPr bwMode="auto">
            <a:xfrm>
              <a:off x="20514" y="6381"/>
              <a:ext cx="1032" cy="762"/>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0" name="Line 1118"/>
            <p:cNvSpPr>
              <a:spLocks noChangeShapeType="1"/>
            </p:cNvSpPr>
            <p:nvPr/>
          </p:nvSpPr>
          <p:spPr bwMode="auto">
            <a:xfrm>
              <a:off x="20072" y="7007"/>
              <a:ext cx="879" cy="644"/>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1" name="Line 1119"/>
            <p:cNvSpPr>
              <a:spLocks noChangeShapeType="1"/>
            </p:cNvSpPr>
            <p:nvPr/>
          </p:nvSpPr>
          <p:spPr bwMode="auto">
            <a:xfrm>
              <a:off x="19610" y="7632"/>
              <a:ext cx="509" cy="366"/>
            </a:xfrm>
            <a:prstGeom prst="line">
              <a:avLst/>
            </a:prstGeom>
            <a:noFill/>
            <a:ln w="12700">
              <a:solidFill>
                <a:schemeClr val="bg1"/>
              </a:solidFill>
              <a:round/>
              <a:headEnd/>
              <a:tailEnd/>
            </a:ln>
          </p:spPr>
          <p:txBody>
            <a:bodyPr wrap="none" anchor="ctr">
              <a:prstTxWarp prst="textNoShape">
                <a:avLst/>
              </a:prstTxWarp>
            </a:bodyPr>
            <a:lstStyle/>
            <a:p>
              <a:endParaRPr lang="en-US"/>
            </a:p>
          </p:txBody>
        </p:sp>
      </p:grpSp>
      <p:pic>
        <p:nvPicPr>
          <p:cNvPr id="8" name="Picture 7" descr="montes hugo 2.tif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6353" y="1523999"/>
            <a:ext cx="8170346" cy="4587370"/>
          </a:xfrm>
          <a:prstGeom prst="rect">
            <a:avLst/>
          </a:prstGeom>
        </p:spPr>
      </p:pic>
      <p:sp>
        <p:nvSpPr>
          <p:cNvPr id="47" name="TextBox 46"/>
          <p:cNvSpPr txBox="1"/>
          <p:nvPr/>
        </p:nvSpPr>
        <p:spPr>
          <a:xfrm>
            <a:off x="5313253" y="1688068"/>
            <a:ext cx="3297246" cy="369332"/>
          </a:xfrm>
          <a:prstGeom prst="rect">
            <a:avLst/>
          </a:prstGeom>
          <a:noFill/>
        </p:spPr>
        <p:txBody>
          <a:bodyPr wrap="square">
            <a:spAutoFit/>
          </a:bodyPr>
          <a:lstStyle/>
          <a:p>
            <a:pPr algn="r">
              <a:defRPr/>
            </a:pPr>
            <a:r>
              <a:rPr lang="en-US" dirty="0" smtClean="0">
                <a:solidFill>
                  <a:srgbClr val="000000"/>
                </a:solidFill>
                <a:latin typeface="+mn-lt"/>
                <a:ea typeface="ＭＳ Ｐゴシック" pitchFamily="-105" charset="-128"/>
                <a:cs typeface="ＭＳ Ｐゴシック" pitchFamily="-105" charset="-128"/>
              </a:rPr>
              <a:t>Montes-Hugo et al. </a:t>
            </a:r>
            <a:r>
              <a:rPr lang="en-US" dirty="0" smtClean="0">
                <a:solidFill>
                  <a:srgbClr val="000000"/>
                </a:solidFill>
                <a:latin typeface="+mn-lt"/>
                <a:ea typeface="ＭＳ Ｐゴシック" pitchFamily="-105" charset="-128"/>
                <a:cs typeface="ＭＳ Ｐゴシック" pitchFamily="-105" charset="-128"/>
              </a:rPr>
              <a:t>2009</a:t>
            </a:r>
            <a:endParaRPr lang="en-US" dirty="0">
              <a:solidFill>
                <a:srgbClr val="000000"/>
              </a:solidFill>
              <a:latin typeface="+mn-lt"/>
              <a:ea typeface="ＭＳ Ｐゴシック" pitchFamily="-105" charset="-128"/>
              <a:cs typeface="ＭＳ Ｐゴシック" pitchFamily="-105"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4008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 name="Rectangle 66"/>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19" name="Title 1"/>
          <p:cNvSpPr>
            <a:spLocks noGrp="1"/>
          </p:cNvSpPr>
          <p:nvPr>
            <p:ph type="title"/>
          </p:nvPr>
        </p:nvSpPr>
        <p:spPr>
          <a:xfrm>
            <a:off x="17463" y="-1587"/>
            <a:ext cx="9113837" cy="814388"/>
          </a:xfrm>
        </p:spPr>
        <p:txBody>
          <a:bodyPr/>
          <a:lstStyle/>
          <a:p>
            <a:pPr>
              <a:defRPr/>
            </a:pPr>
            <a:r>
              <a:rPr lang="en-US" sz="3200" b="1" dirty="0" smtClean="0">
                <a:solidFill>
                  <a:srgbClr val="FFFF00"/>
                </a:solidFill>
                <a:effectLst>
                  <a:outerShdw blurRad="38100" dist="38100" dir="2700000" algn="tl">
                    <a:srgbClr val="000000">
                      <a:alpha val="43137"/>
                    </a:srgbClr>
                  </a:outerShdw>
                </a:effectLst>
              </a:rPr>
              <a:t>Recent changes in WAP phytoplankton</a:t>
            </a:r>
          </a:p>
        </p:txBody>
      </p:sp>
      <p:grpSp>
        <p:nvGrpSpPr>
          <p:cNvPr id="2" name="Group 1822"/>
          <p:cNvGrpSpPr>
            <a:grpSpLocks/>
          </p:cNvGrpSpPr>
          <p:nvPr/>
        </p:nvGrpSpPr>
        <p:grpSpPr bwMode="auto">
          <a:xfrm>
            <a:off x="29413200" y="7304088"/>
            <a:ext cx="10064750" cy="15368587"/>
            <a:chOff x="18672" y="3699"/>
            <a:chExt cx="6340" cy="9681"/>
          </a:xfrm>
        </p:grpSpPr>
        <p:pic>
          <p:nvPicPr>
            <p:cNvPr id="38921" name="Picture 1075"/>
            <p:cNvPicPr>
              <a:picLocks noChangeAspect="1" noChangeArrowheads="1"/>
            </p:cNvPicPr>
            <p:nvPr/>
          </p:nvPicPr>
          <p:blipFill>
            <a:blip r:embed="rId3"/>
            <a:srcRect/>
            <a:stretch>
              <a:fillRect/>
            </a:stretch>
          </p:blipFill>
          <p:spPr bwMode="auto">
            <a:xfrm>
              <a:off x="19518" y="3727"/>
              <a:ext cx="5494" cy="4511"/>
            </a:xfrm>
            <a:prstGeom prst="rect">
              <a:avLst/>
            </a:prstGeom>
            <a:noFill/>
            <a:ln w="9525">
              <a:noFill/>
              <a:miter lim="800000"/>
              <a:headEnd/>
              <a:tailEnd/>
            </a:ln>
          </p:spPr>
        </p:pic>
        <p:pic>
          <p:nvPicPr>
            <p:cNvPr id="38922" name="Picture 1076"/>
            <p:cNvPicPr>
              <a:picLocks noChangeAspect="1" noChangeArrowheads="1"/>
            </p:cNvPicPr>
            <p:nvPr/>
          </p:nvPicPr>
          <p:blipFill>
            <a:blip r:embed="rId4"/>
            <a:srcRect/>
            <a:stretch>
              <a:fillRect/>
            </a:stretch>
          </p:blipFill>
          <p:spPr bwMode="auto">
            <a:xfrm>
              <a:off x="19534" y="8894"/>
              <a:ext cx="5464" cy="4486"/>
            </a:xfrm>
            <a:prstGeom prst="rect">
              <a:avLst/>
            </a:prstGeom>
            <a:noFill/>
            <a:ln w="9525">
              <a:noFill/>
              <a:miter lim="800000"/>
              <a:headEnd/>
              <a:tailEnd/>
            </a:ln>
          </p:spPr>
        </p:pic>
        <p:pic>
          <p:nvPicPr>
            <p:cNvPr id="38923" name="Picture 1077"/>
            <p:cNvPicPr>
              <a:picLocks noChangeAspect="1" noChangeArrowheads="1"/>
            </p:cNvPicPr>
            <p:nvPr/>
          </p:nvPicPr>
          <p:blipFill>
            <a:blip r:embed="rId5"/>
            <a:srcRect/>
            <a:stretch>
              <a:fillRect/>
            </a:stretch>
          </p:blipFill>
          <p:spPr bwMode="auto">
            <a:xfrm>
              <a:off x="19648" y="9401"/>
              <a:ext cx="2547" cy="148"/>
            </a:xfrm>
            <a:prstGeom prst="rect">
              <a:avLst/>
            </a:prstGeom>
            <a:noFill/>
            <a:ln w="9525">
              <a:noFill/>
              <a:miter lim="800000"/>
              <a:headEnd/>
              <a:tailEnd/>
            </a:ln>
          </p:spPr>
        </p:pic>
        <p:pic>
          <p:nvPicPr>
            <p:cNvPr id="38924" name="Picture 1078"/>
            <p:cNvPicPr>
              <a:picLocks noChangeAspect="1" noChangeArrowheads="1"/>
            </p:cNvPicPr>
            <p:nvPr/>
          </p:nvPicPr>
          <p:blipFill>
            <a:blip r:embed="rId5"/>
            <a:srcRect/>
            <a:stretch>
              <a:fillRect/>
            </a:stretch>
          </p:blipFill>
          <p:spPr bwMode="auto">
            <a:xfrm>
              <a:off x="19648" y="4137"/>
              <a:ext cx="2547" cy="148"/>
            </a:xfrm>
            <a:prstGeom prst="rect">
              <a:avLst/>
            </a:prstGeom>
            <a:noFill/>
            <a:ln w="9525">
              <a:noFill/>
              <a:miter lim="800000"/>
              <a:headEnd/>
              <a:tailEnd/>
            </a:ln>
          </p:spPr>
        </p:pic>
        <p:sp>
          <p:nvSpPr>
            <p:cNvPr id="38925" name="Text Box 1081"/>
            <p:cNvSpPr txBox="1">
              <a:spLocks noChangeArrowheads="1"/>
            </p:cNvSpPr>
            <p:nvPr/>
          </p:nvSpPr>
          <p:spPr bwMode="auto">
            <a:xfrm>
              <a:off x="20003" y="3699"/>
              <a:ext cx="2084"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Salinity (p.p.t)</a:t>
              </a:r>
            </a:p>
          </p:txBody>
        </p:sp>
        <p:sp>
          <p:nvSpPr>
            <p:cNvPr id="38926" name="Text Box 1082"/>
            <p:cNvSpPr txBox="1">
              <a:spLocks noChangeArrowheads="1"/>
            </p:cNvSpPr>
            <p:nvPr/>
          </p:nvSpPr>
          <p:spPr bwMode="auto">
            <a:xfrm>
              <a:off x="19704" y="8967"/>
              <a:ext cx="2383" cy="442"/>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 Cryptophytes</a:t>
              </a:r>
            </a:p>
          </p:txBody>
        </p:sp>
        <p:grpSp>
          <p:nvGrpSpPr>
            <p:cNvPr id="3" name="Group 1083"/>
            <p:cNvGrpSpPr>
              <a:grpSpLocks/>
            </p:cNvGrpSpPr>
            <p:nvPr/>
          </p:nvGrpSpPr>
          <p:grpSpPr bwMode="auto">
            <a:xfrm>
              <a:off x="18868" y="9380"/>
              <a:ext cx="1477" cy="442"/>
              <a:chOff x="620" y="3199"/>
              <a:chExt cx="1477" cy="221"/>
            </a:xfrm>
          </p:grpSpPr>
          <p:sp>
            <p:nvSpPr>
              <p:cNvPr id="38954" name="Line 1084"/>
              <p:cNvSpPr>
                <a:spLocks noChangeShapeType="1"/>
              </p:cNvSpPr>
              <p:nvPr/>
            </p:nvSpPr>
            <p:spPr bwMode="auto">
              <a:xfrm flipV="1">
                <a:off x="71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5" name="Line 1085"/>
              <p:cNvSpPr>
                <a:spLocks noChangeShapeType="1"/>
              </p:cNvSpPr>
              <p:nvPr/>
            </p:nvSpPr>
            <p:spPr bwMode="auto">
              <a:xfrm flipV="1">
                <a:off x="2008"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6" name="Line 1086"/>
              <p:cNvSpPr>
                <a:spLocks noChangeShapeType="1"/>
              </p:cNvSpPr>
              <p:nvPr/>
            </p:nvSpPr>
            <p:spPr bwMode="auto">
              <a:xfrm flipV="1">
                <a:off x="1376" y="3280"/>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7" name="Rectangle 1087"/>
              <p:cNvSpPr>
                <a:spLocks noChangeArrowheads="1"/>
              </p:cNvSpPr>
              <p:nvPr/>
            </p:nvSpPr>
            <p:spPr bwMode="auto">
              <a:xfrm>
                <a:off x="620" y="3199"/>
                <a:ext cx="141"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0</a:t>
                </a:r>
              </a:p>
            </p:txBody>
          </p:sp>
          <p:sp>
            <p:nvSpPr>
              <p:cNvPr id="38958" name="Rectangle 1088"/>
              <p:cNvSpPr>
                <a:spLocks noChangeArrowheads="1"/>
              </p:cNvSpPr>
              <p:nvPr/>
            </p:nvSpPr>
            <p:spPr bwMode="auto">
              <a:xfrm>
                <a:off x="1240"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25</a:t>
                </a:r>
              </a:p>
            </p:txBody>
          </p:sp>
          <p:sp>
            <p:nvSpPr>
              <p:cNvPr id="38959" name="Rectangle 1089"/>
              <p:cNvSpPr>
                <a:spLocks noChangeArrowheads="1"/>
              </p:cNvSpPr>
              <p:nvPr/>
            </p:nvSpPr>
            <p:spPr bwMode="auto">
              <a:xfrm>
                <a:off x="1875" y="3199"/>
                <a:ext cx="222"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50</a:t>
                </a:r>
              </a:p>
            </p:txBody>
          </p:sp>
        </p:grpSp>
        <p:grpSp>
          <p:nvGrpSpPr>
            <p:cNvPr id="4" name="Group 1090"/>
            <p:cNvGrpSpPr>
              <a:grpSpLocks/>
            </p:cNvGrpSpPr>
            <p:nvPr/>
          </p:nvGrpSpPr>
          <p:grpSpPr bwMode="auto">
            <a:xfrm>
              <a:off x="18853" y="4131"/>
              <a:ext cx="1565" cy="442"/>
              <a:chOff x="604" y="571"/>
              <a:chExt cx="1565" cy="221"/>
            </a:xfrm>
          </p:grpSpPr>
          <p:sp>
            <p:nvSpPr>
              <p:cNvPr id="38948" name="Line 1091"/>
              <p:cNvSpPr>
                <a:spLocks noChangeShapeType="1"/>
              </p:cNvSpPr>
              <p:nvPr/>
            </p:nvSpPr>
            <p:spPr bwMode="auto">
              <a:xfrm flipV="1">
                <a:off x="71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49" name="Line 1092"/>
              <p:cNvSpPr>
                <a:spLocks noChangeShapeType="1"/>
              </p:cNvSpPr>
              <p:nvPr/>
            </p:nvSpPr>
            <p:spPr bwMode="auto">
              <a:xfrm flipV="1">
                <a:off x="2008"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0" name="Line 1093"/>
              <p:cNvSpPr>
                <a:spLocks noChangeShapeType="1"/>
              </p:cNvSpPr>
              <p:nvPr/>
            </p:nvSpPr>
            <p:spPr bwMode="auto">
              <a:xfrm flipV="1">
                <a:off x="1436" y="652"/>
                <a:ext cx="0" cy="48"/>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38951" name="Rectangle 1094"/>
              <p:cNvSpPr>
                <a:spLocks noChangeArrowheads="1"/>
              </p:cNvSpPr>
              <p:nvPr/>
            </p:nvSpPr>
            <p:spPr bwMode="auto">
              <a:xfrm>
                <a:off x="604"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33.3</a:t>
                </a:r>
              </a:p>
            </p:txBody>
          </p:sp>
          <p:sp>
            <p:nvSpPr>
              <p:cNvPr id="38952" name="Rectangle 1095"/>
              <p:cNvSpPr>
                <a:spLocks noChangeArrowheads="1"/>
              </p:cNvSpPr>
              <p:nvPr/>
            </p:nvSpPr>
            <p:spPr bwMode="auto">
              <a:xfrm>
                <a:off x="1240" y="571"/>
                <a:ext cx="345" cy="220"/>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33.6</a:t>
                </a:r>
              </a:p>
            </p:txBody>
          </p:sp>
          <p:sp>
            <p:nvSpPr>
              <p:cNvPr id="38953" name="Rectangle 1096"/>
              <p:cNvSpPr>
                <a:spLocks noChangeArrowheads="1"/>
              </p:cNvSpPr>
              <p:nvPr/>
            </p:nvSpPr>
            <p:spPr bwMode="auto">
              <a:xfrm>
                <a:off x="1824" y="571"/>
                <a:ext cx="345" cy="221"/>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chemeClr val="bg1"/>
                    </a:solidFill>
                    <a:latin typeface="Times" charset="0"/>
                  </a:rPr>
                  <a:t>33.8</a:t>
                </a:r>
              </a:p>
            </p:txBody>
          </p:sp>
        </p:grpSp>
        <p:grpSp>
          <p:nvGrpSpPr>
            <p:cNvPr id="5" name="Group 1098"/>
            <p:cNvGrpSpPr>
              <a:grpSpLocks/>
            </p:cNvGrpSpPr>
            <p:nvPr/>
          </p:nvGrpSpPr>
          <p:grpSpPr bwMode="auto">
            <a:xfrm>
              <a:off x="19979" y="8322"/>
              <a:ext cx="441" cy="760"/>
              <a:chOff x="1728" y="2663"/>
              <a:chExt cx="441" cy="380"/>
            </a:xfrm>
          </p:grpSpPr>
          <p:sp>
            <p:nvSpPr>
              <p:cNvPr id="38946" name="Line 1099"/>
              <p:cNvSpPr>
                <a:spLocks noChangeShapeType="1"/>
              </p:cNvSpPr>
              <p:nvPr/>
            </p:nvSpPr>
            <p:spPr bwMode="auto">
              <a:xfrm>
                <a:off x="1957" y="2949"/>
                <a:ext cx="0" cy="94"/>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7" name="Text Box 1100"/>
              <p:cNvSpPr txBox="1">
                <a:spLocks noChangeArrowheads="1"/>
              </p:cNvSpPr>
              <p:nvPr/>
            </p:nvSpPr>
            <p:spPr bwMode="auto">
              <a:xfrm>
                <a:off x="1728" y="2663"/>
                <a:ext cx="441"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64°W</a:t>
                </a:r>
              </a:p>
            </p:txBody>
          </p:sp>
        </p:grpSp>
        <p:sp>
          <p:nvSpPr>
            <p:cNvPr id="38930" name="Oval 1104"/>
            <p:cNvSpPr>
              <a:spLocks noChangeArrowheads="1"/>
            </p:cNvSpPr>
            <p:nvPr/>
          </p:nvSpPr>
          <p:spPr bwMode="auto">
            <a:xfrm>
              <a:off x="22032" y="5339"/>
              <a:ext cx="93" cy="95"/>
            </a:xfrm>
            <a:prstGeom prst="ellipse">
              <a:avLst/>
            </a:prstGeom>
            <a:solidFill>
              <a:schemeClr val="bg1"/>
            </a:solidFill>
            <a:ln w="9525">
              <a:solidFill>
                <a:srgbClr val="FF0000"/>
              </a:solidFill>
              <a:round/>
              <a:headEnd/>
              <a:tailEnd/>
            </a:ln>
          </p:spPr>
          <p:txBody>
            <a:bodyPr wrap="none" anchor="ctr">
              <a:prstTxWarp prst="textNoShape">
                <a:avLst/>
              </a:prstTxWarp>
            </a:bodyPr>
            <a:lstStyle/>
            <a:p>
              <a:endParaRPr lang="en-US"/>
            </a:p>
          </p:txBody>
        </p:sp>
        <p:sp>
          <p:nvSpPr>
            <p:cNvPr id="38931" name="Line 1105"/>
            <p:cNvSpPr>
              <a:spLocks noChangeShapeType="1"/>
            </p:cNvSpPr>
            <p:nvPr/>
          </p:nvSpPr>
          <p:spPr bwMode="auto">
            <a:xfrm flipH="1">
              <a:off x="22184" y="5388"/>
              <a:ext cx="576" cy="0"/>
            </a:xfrm>
            <a:prstGeom prst="line">
              <a:avLst/>
            </a:prstGeom>
            <a:noFill/>
            <a:ln w="9525">
              <a:solidFill>
                <a:schemeClr val="bg1"/>
              </a:solidFill>
              <a:round/>
              <a:headEnd/>
              <a:tailEnd type="triangle" w="med" len="med"/>
            </a:ln>
          </p:spPr>
          <p:txBody>
            <a:bodyPr wrap="none" anchor="ctr">
              <a:prstTxWarp prst="textNoShape">
                <a:avLst/>
              </a:prstTxWarp>
            </a:bodyPr>
            <a:lstStyle/>
            <a:p>
              <a:endParaRPr lang="en-US"/>
            </a:p>
          </p:txBody>
        </p:sp>
        <p:sp>
          <p:nvSpPr>
            <p:cNvPr id="38932" name="Text Box 1106"/>
            <p:cNvSpPr txBox="1">
              <a:spLocks noChangeArrowheads="1"/>
            </p:cNvSpPr>
            <p:nvPr/>
          </p:nvSpPr>
          <p:spPr bwMode="auto">
            <a:xfrm>
              <a:off x="22718" y="4953"/>
              <a:ext cx="2011" cy="441"/>
            </a:xfrm>
            <a:prstGeom prst="rect">
              <a:avLst/>
            </a:prstGeom>
            <a:noFill/>
            <a:ln w="9525">
              <a:noFill/>
              <a:miter lim="800000"/>
              <a:headEnd/>
              <a:tailEnd/>
            </a:ln>
          </p:spPr>
          <p:txBody>
            <a:bodyPr wrap="none">
              <a:prstTxWarp prst="textNoShape">
                <a:avLst/>
              </a:prstTxWarp>
              <a:spAutoFit/>
            </a:bodyPr>
            <a:lstStyle/>
            <a:p>
              <a:pPr eaLnBrk="0" hangingPunct="0"/>
              <a:r>
                <a:rPr lang="en-US" sz="4000">
                  <a:solidFill>
                    <a:schemeClr val="bg1"/>
                  </a:solidFill>
                  <a:latin typeface="Times" charset="0"/>
                </a:rPr>
                <a:t>Palmer Station</a:t>
              </a:r>
            </a:p>
          </p:txBody>
        </p:sp>
        <p:sp>
          <p:nvSpPr>
            <p:cNvPr id="38933" name="Line 1107"/>
            <p:cNvSpPr>
              <a:spLocks noChangeShapeType="1"/>
            </p:cNvSpPr>
            <p:nvPr/>
          </p:nvSpPr>
          <p:spPr bwMode="auto">
            <a:xfrm flipH="1" flipV="1">
              <a:off x="22230" y="6589"/>
              <a:ext cx="1378" cy="512"/>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38934" name="Text Box 1108"/>
            <p:cNvSpPr txBox="1">
              <a:spLocks noChangeArrowheads="1"/>
            </p:cNvSpPr>
            <p:nvPr/>
          </p:nvSpPr>
          <p:spPr bwMode="auto">
            <a:xfrm>
              <a:off x="23500" y="6653"/>
              <a:ext cx="1485" cy="901"/>
            </a:xfrm>
            <a:prstGeom prst="rect">
              <a:avLst/>
            </a:prstGeom>
            <a:noFill/>
            <a:ln w="9525">
              <a:noFill/>
              <a:miter lim="800000"/>
              <a:headEnd/>
              <a:tailEnd/>
            </a:ln>
          </p:spPr>
          <p:txBody>
            <a:bodyPr wrap="none">
              <a:prstTxWarp prst="textNoShape">
                <a:avLst/>
              </a:prstTxWarp>
              <a:spAutoFit/>
            </a:bodyPr>
            <a:lstStyle/>
            <a:p>
              <a:pPr algn="ctr" eaLnBrk="0" hangingPunct="0"/>
              <a:r>
                <a:rPr lang="en-US" sz="4400">
                  <a:solidFill>
                    <a:schemeClr val="bg1"/>
                  </a:solidFill>
                  <a:latin typeface="Times" charset="0"/>
                </a:rPr>
                <a:t>Antarctic</a:t>
              </a:r>
            </a:p>
            <a:p>
              <a:pPr algn="ctr" eaLnBrk="0" hangingPunct="0"/>
              <a:r>
                <a:rPr lang="en-US" sz="4400">
                  <a:solidFill>
                    <a:schemeClr val="bg1"/>
                  </a:solidFill>
                  <a:latin typeface="Times" charset="0"/>
                </a:rPr>
                <a:t>Peninsula</a:t>
              </a:r>
            </a:p>
          </p:txBody>
        </p:sp>
        <p:grpSp>
          <p:nvGrpSpPr>
            <p:cNvPr id="6" name="Group 1109"/>
            <p:cNvGrpSpPr>
              <a:grpSpLocks/>
            </p:cNvGrpSpPr>
            <p:nvPr/>
          </p:nvGrpSpPr>
          <p:grpSpPr bwMode="auto">
            <a:xfrm>
              <a:off x="18672" y="10354"/>
              <a:ext cx="1096" cy="442"/>
              <a:chOff x="216" y="3687"/>
              <a:chExt cx="557" cy="221"/>
            </a:xfrm>
          </p:grpSpPr>
          <p:sp>
            <p:nvSpPr>
              <p:cNvPr id="38944" name="Line 1110"/>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5" name="Text Box 1111"/>
              <p:cNvSpPr txBox="1">
                <a:spLocks noChangeArrowheads="1"/>
              </p:cNvSpPr>
              <p:nvPr/>
            </p:nvSpPr>
            <p:spPr bwMode="auto">
              <a:xfrm>
                <a:off x="216" y="3687"/>
                <a:ext cx="378" cy="221"/>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grpSp>
          <p:nvGrpSpPr>
            <p:cNvPr id="7" name="Group 1112"/>
            <p:cNvGrpSpPr>
              <a:grpSpLocks/>
            </p:cNvGrpSpPr>
            <p:nvPr/>
          </p:nvGrpSpPr>
          <p:grpSpPr bwMode="auto">
            <a:xfrm>
              <a:off x="18672" y="5200"/>
              <a:ext cx="1096" cy="440"/>
              <a:chOff x="216" y="3688"/>
              <a:chExt cx="557" cy="220"/>
            </a:xfrm>
          </p:grpSpPr>
          <p:sp>
            <p:nvSpPr>
              <p:cNvPr id="38942" name="Line 1113"/>
              <p:cNvSpPr>
                <a:spLocks noChangeShapeType="1"/>
              </p:cNvSpPr>
              <p:nvPr/>
            </p:nvSpPr>
            <p:spPr bwMode="auto">
              <a:xfrm>
                <a:off x="621" y="3894"/>
                <a:ext cx="152" cy="6"/>
              </a:xfrm>
              <a:prstGeom prst="line">
                <a:avLst/>
              </a:prstGeom>
              <a:noFill/>
              <a:ln w="28575">
                <a:solidFill>
                  <a:schemeClr val="bg1"/>
                </a:solidFill>
                <a:round/>
                <a:headEnd/>
                <a:tailEnd/>
              </a:ln>
            </p:spPr>
            <p:txBody>
              <a:bodyPr wrap="none" anchor="ctr">
                <a:prstTxWarp prst="textNoShape">
                  <a:avLst/>
                </a:prstTxWarp>
              </a:bodyPr>
              <a:lstStyle/>
              <a:p>
                <a:endParaRPr lang="en-US"/>
              </a:p>
            </p:txBody>
          </p:sp>
          <p:sp>
            <p:nvSpPr>
              <p:cNvPr id="38943" name="Text Box 1114"/>
              <p:cNvSpPr txBox="1">
                <a:spLocks noChangeArrowheads="1"/>
              </p:cNvSpPr>
              <p:nvPr/>
            </p:nvSpPr>
            <p:spPr bwMode="auto">
              <a:xfrm>
                <a:off x="216" y="3688"/>
                <a:ext cx="378" cy="220"/>
              </a:xfrm>
              <a:prstGeom prst="rect">
                <a:avLst/>
              </a:prstGeom>
              <a:noFill/>
              <a:ln w="9525">
                <a:noFill/>
                <a:miter lim="800000"/>
                <a:headEnd/>
                <a:tailEnd/>
              </a:ln>
            </p:spPr>
            <p:txBody>
              <a:bodyPr wrap="none">
                <a:prstTxWarp prst="textNoShape">
                  <a:avLst/>
                </a:prstTxWarp>
                <a:spAutoFit/>
              </a:bodyPr>
              <a:lstStyle/>
              <a:p>
                <a:pPr eaLnBrk="0" hangingPunct="0"/>
                <a:r>
                  <a:rPr lang="en-US" sz="4000">
                    <a:latin typeface="Times" charset="0"/>
                  </a:rPr>
                  <a:t>65°S</a:t>
                </a:r>
              </a:p>
            </p:txBody>
          </p:sp>
        </p:grpSp>
        <p:sp>
          <p:nvSpPr>
            <p:cNvPr id="38937" name="Line 1115"/>
            <p:cNvSpPr>
              <a:spLocks noChangeShapeType="1"/>
            </p:cNvSpPr>
            <p:nvPr/>
          </p:nvSpPr>
          <p:spPr bwMode="auto">
            <a:xfrm>
              <a:off x="21381" y="5186"/>
              <a:ext cx="844" cy="616"/>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8" name="Line 1116"/>
            <p:cNvSpPr>
              <a:spLocks noChangeShapeType="1"/>
            </p:cNvSpPr>
            <p:nvPr/>
          </p:nvSpPr>
          <p:spPr bwMode="auto">
            <a:xfrm>
              <a:off x="20961" y="5760"/>
              <a:ext cx="857" cy="635"/>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39" name="Line 1117"/>
            <p:cNvSpPr>
              <a:spLocks noChangeShapeType="1"/>
            </p:cNvSpPr>
            <p:nvPr/>
          </p:nvSpPr>
          <p:spPr bwMode="auto">
            <a:xfrm>
              <a:off x="20514" y="6381"/>
              <a:ext cx="1032" cy="762"/>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0" name="Line 1118"/>
            <p:cNvSpPr>
              <a:spLocks noChangeShapeType="1"/>
            </p:cNvSpPr>
            <p:nvPr/>
          </p:nvSpPr>
          <p:spPr bwMode="auto">
            <a:xfrm>
              <a:off x="20072" y="7007"/>
              <a:ext cx="879" cy="644"/>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38941" name="Line 1119"/>
            <p:cNvSpPr>
              <a:spLocks noChangeShapeType="1"/>
            </p:cNvSpPr>
            <p:nvPr/>
          </p:nvSpPr>
          <p:spPr bwMode="auto">
            <a:xfrm>
              <a:off x="19610" y="7632"/>
              <a:ext cx="509" cy="366"/>
            </a:xfrm>
            <a:prstGeom prst="line">
              <a:avLst/>
            </a:prstGeom>
            <a:noFill/>
            <a:ln w="12700">
              <a:solidFill>
                <a:schemeClr val="bg1"/>
              </a:solidFill>
              <a:round/>
              <a:headEnd/>
              <a:tailEnd/>
            </a:ln>
          </p:spPr>
          <p:txBody>
            <a:bodyPr wrap="none" anchor="ctr">
              <a:prstTxWarp prst="textNoShape">
                <a:avLst/>
              </a:prstTxWarp>
            </a:bodyPr>
            <a:lstStyle/>
            <a:p>
              <a:endParaRPr lang="en-US"/>
            </a:p>
          </p:txBody>
        </p:sp>
      </p:grpSp>
      <p:pic>
        <p:nvPicPr>
          <p:cNvPr id="38918" name="Picture 91" descr="crypto salinity.tiff"/>
          <p:cNvPicPr>
            <a:picLocks noChangeAspect="1"/>
          </p:cNvPicPr>
          <p:nvPr/>
        </p:nvPicPr>
        <p:blipFill>
          <a:blip r:embed="rId6"/>
          <a:srcRect/>
          <a:stretch>
            <a:fillRect/>
          </a:stretch>
        </p:blipFill>
        <p:spPr bwMode="auto">
          <a:xfrm>
            <a:off x="5434013" y="693738"/>
            <a:ext cx="3606852" cy="5418774"/>
          </a:xfrm>
          <a:prstGeom prst="rect">
            <a:avLst/>
          </a:prstGeom>
          <a:noFill/>
          <a:ln w="9525">
            <a:noFill/>
            <a:miter lim="800000"/>
            <a:headEnd/>
            <a:tailEnd/>
          </a:ln>
        </p:spPr>
      </p:pic>
      <p:sp>
        <p:nvSpPr>
          <p:cNvPr id="48" name="Content Placeholder 2"/>
          <p:cNvSpPr>
            <a:spLocks noGrp="1"/>
          </p:cNvSpPr>
          <p:nvPr>
            <p:ph idx="1"/>
          </p:nvPr>
        </p:nvSpPr>
        <p:spPr>
          <a:xfrm>
            <a:off x="30163" y="962025"/>
            <a:ext cx="5226050" cy="1789113"/>
          </a:xfrm>
        </p:spPr>
        <p:txBody>
          <a:bodyPr/>
          <a:lstStyle/>
          <a:p>
            <a:pPr>
              <a:buFont typeface="Arial" pitchFamily="-105" charset="0"/>
              <a:buChar char="•"/>
              <a:defRPr/>
            </a:pPr>
            <a:r>
              <a:rPr lang="en-US" sz="20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Shift to </a:t>
            </a:r>
            <a:r>
              <a:rPr lang="en-US" sz="2000" dirty="0" err="1"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cryptophytes</a:t>
            </a:r>
            <a:r>
              <a:rPr lang="en-US" sz="20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 associated with decreased salinity from glacial </a:t>
            </a:r>
            <a:r>
              <a:rPr lang="en-US" sz="2000" dirty="0" err="1"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rPr>
              <a:t>meltwater</a:t>
            </a:r>
            <a:endParaRPr lang="en-US" sz="20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endParaRPr>
          </a:p>
          <a:p>
            <a:pPr>
              <a:buFont typeface="Arial" pitchFamily="-105" charset="0"/>
              <a:buNone/>
              <a:defRPr/>
            </a:pPr>
            <a:endParaRPr lang="en-US" sz="2000" dirty="0" smtClean="0">
              <a:solidFill>
                <a:schemeClr val="bg1"/>
              </a:solidFill>
              <a:effectLst>
                <a:outerShdw blurRad="38100" dist="38100" dir="2700000" algn="tl">
                  <a:srgbClr val="000000">
                    <a:alpha val="43137"/>
                  </a:srgbClr>
                </a:outerShdw>
              </a:effectLst>
              <a:ea typeface="ＭＳ Ｐゴシック" pitchFamily="-105" charset="-128"/>
              <a:cs typeface="ＭＳ Ｐゴシック" pitchFamily="-105" charset="-128"/>
            </a:endParaRPr>
          </a:p>
        </p:txBody>
      </p:sp>
      <p:sp>
        <p:nvSpPr>
          <p:cNvPr id="47" name="TextBox 46"/>
          <p:cNvSpPr txBox="1"/>
          <p:nvPr/>
        </p:nvSpPr>
        <p:spPr>
          <a:xfrm>
            <a:off x="7399338" y="5461321"/>
            <a:ext cx="2316162" cy="461665"/>
          </a:xfrm>
          <a:prstGeom prst="rect">
            <a:avLst/>
          </a:prstGeom>
          <a:noFill/>
        </p:spPr>
        <p:txBody>
          <a:bodyPr wrap="square">
            <a:spAutoFit/>
          </a:bodyPr>
          <a:lstStyle/>
          <a:p>
            <a:pPr algn="ctr">
              <a:defRPr/>
            </a:pPr>
            <a:r>
              <a:rPr lang="en-US" sz="1200" dirty="0">
                <a:solidFill>
                  <a:srgbClr val="FF0000"/>
                </a:solidFill>
                <a:latin typeface="+mn-lt"/>
                <a:ea typeface="ＭＳ Ｐゴシック" pitchFamily="-105" charset="-128"/>
                <a:cs typeface="ＭＳ Ｐゴシック" pitchFamily="-105" charset="-128"/>
              </a:rPr>
              <a:t>Moline et al</a:t>
            </a:r>
            <a:r>
              <a:rPr lang="en-US" sz="1200" dirty="0" smtClean="0">
                <a:solidFill>
                  <a:srgbClr val="FF0000"/>
                </a:solidFill>
                <a:latin typeface="+mn-lt"/>
                <a:ea typeface="ＭＳ Ｐゴシック" pitchFamily="-105" charset="-128"/>
                <a:cs typeface="ＭＳ Ｐゴシック" pitchFamily="-105" charset="-128"/>
              </a:rPr>
              <a:t>.</a:t>
            </a:r>
          </a:p>
          <a:p>
            <a:pPr algn="ctr">
              <a:defRPr/>
            </a:pPr>
            <a:r>
              <a:rPr lang="en-US" sz="1200" dirty="0" smtClean="0">
                <a:solidFill>
                  <a:srgbClr val="FF0000"/>
                </a:solidFill>
                <a:latin typeface="+mn-lt"/>
                <a:ea typeface="ＭＳ Ｐゴシック" pitchFamily="-105" charset="-128"/>
                <a:cs typeface="ＭＳ Ｐゴシック" pitchFamily="-105" charset="-128"/>
              </a:rPr>
              <a:t> </a:t>
            </a:r>
            <a:r>
              <a:rPr lang="en-US" sz="1200" dirty="0" smtClean="0">
                <a:solidFill>
                  <a:srgbClr val="FF0000"/>
                </a:solidFill>
                <a:latin typeface="+mn-lt"/>
                <a:ea typeface="ＭＳ Ｐゴシック" pitchFamily="-105" charset="-128"/>
                <a:cs typeface="ＭＳ Ｐゴシック" pitchFamily="-105" charset="-128"/>
              </a:rPr>
              <a:t>2004</a:t>
            </a:r>
            <a:endParaRPr lang="en-US" sz="1200" dirty="0">
              <a:solidFill>
                <a:srgbClr val="FF0000"/>
              </a:solidFill>
              <a:latin typeface="+mn-lt"/>
              <a:ea typeface="ＭＳ Ｐゴシック" pitchFamily="-105" charset="-128"/>
              <a:cs typeface="ＭＳ Ｐゴシック" pitchFamily="-105" charset="-128"/>
            </a:endParaRPr>
          </a:p>
        </p:txBody>
      </p:sp>
      <p:grpSp>
        <p:nvGrpSpPr>
          <p:cNvPr id="8" name="Group 55"/>
          <p:cNvGrpSpPr/>
          <p:nvPr/>
        </p:nvGrpSpPr>
        <p:grpSpPr>
          <a:xfrm>
            <a:off x="932686" y="1824983"/>
            <a:ext cx="2832101" cy="4399261"/>
            <a:chOff x="342899" y="1809751"/>
            <a:chExt cx="3147087" cy="5048249"/>
          </a:xfrm>
        </p:grpSpPr>
        <p:pic>
          <p:nvPicPr>
            <p:cNvPr id="57" name="Picture 56" descr="diatom SEM.tiff"/>
            <p:cNvPicPr>
              <a:picLocks noChangeAspect="1"/>
            </p:cNvPicPr>
            <p:nvPr/>
          </p:nvPicPr>
          <p:blipFill>
            <a:blip r:embed="rId7"/>
            <a:stretch>
              <a:fillRect/>
            </a:stretch>
          </p:blipFill>
          <p:spPr>
            <a:xfrm>
              <a:off x="1073150" y="4102100"/>
              <a:ext cx="1695450" cy="1501443"/>
            </a:xfrm>
            <a:prstGeom prst="rect">
              <a:avLst/>
            </a:prstGeom>
          </p:spPr>
        </p:pic>
        <p:pic>
          <p:nvPicPr>
            <p:cNvPr id="58" name="Picture 57" descr="crypto SEM.tiff"/>
            <p:cNvPicPr>
              <a:picLocks noChangeAspect="1"/>
            </p:cNvPicPr>
            <p:nvPr/>
          </p:nvPicPr>
          <p:blipFill>
            <a:blip r:embed="rId8"/>
            <a:srcRect t="3345" b="6831"/>
            <a:stretch>
              <a:fillRect/>
            </a:stretch>
          </p:blipFill>
          <p:spPr>
            <a:xfrm>
              <a:off x="1263650" y="1809751"/>
              <a:ext cx="1343809" cy="698500"/>
            </a:xfrm>
            <a:prstGeom prst="rect">
              <a:avLst/>
            </a:prstGeom>
          </p:spPr>
        </p:pic>
        <p:cxnSp>
          <p:nvCxnSpPr>
            <p:cNvPr id="59" name="Straight Connector 58"/>
            <p:cNvCxnSpPr/>
            <p:nvPr/>
          </p:nvCxnSpPr>
          <p:spPr>
            <a:xfrm>
              <a:off x="1263650" y="2667000"/>
              <a:ext cx="1343809" cy="1270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371599" y="2679700"/>
              <a:ext cx="1134259" cy="369332"/>
            </a:xfrm>
            <a:prstGeom prst="rect">
              <a:avLst/>
            </a:prstGeom>
            <a:noFill/>
          </p:spPr>
          <p:txBody>
            <a:bodyPr wrap="square" rtlCol="0">
              <a:spAutoFit/>
            </a:bodyPr>
            <a:lstStyle/>
            <a:p>
              <a:pPr algn="ctr"/>
              <a:r>
                <a:rPr lang="en-US" dirty="0" smtClean="0">
                  <a:solidFill>
                    <a:schemeClr val="bg1"/>
                  </a:solidFill>
                </a:rPr>
                <a:t>10 μm</a:t>
              </a:r>
              <a:endParaRPr lang="en-US" dirty="0">
                <a:solidFill>
                  <a:schemeClr val="bg1"/>
                </a:solidFill>
              </a:endParaRPr>
            </a:p>
          </p:txBody>
        </p:sp>
        <p:cxnSp>
          <p:nvCxnSpPr>
            <p:cNvPr id="61" name="Straight Connector 60"/>
            <p:cNvCxnSpPr/>
            <p:nvPr/>
          </p:nvCxnSpPr>
          <p:spPr>
            <a:xfrm>
              <a:off x="1263650" y="5778500"/>
              <a:ext cx="1343809" cy="1270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371599" y="5791200"/>
              <a:ext cx="1134259" cy="369332"/>
            </a:xfrm>
            <a:prstGeom prst="rect">
              <a:avLst/>
            </a:prstGeom>
            <a:noFill/>
          </p:spPr>
          <p:txBody>
            <a:bodyPr wrap="square" rtlCol="0">
              <a:spAutoFit/>
            </a:bodyPr>
            <a:lstStyle/>
            <a:p>
              <a:pPr algn="ctr"/>
              <a:r>
                <a:rPr lang="en-US" dirty="0" smtClean="0">
                  <a:solidFill>
                    <a:schemeClr val="bg1"/>
                  </a:solidFill>
                </a:rPr>
                <a:t>100 μm</a:t>
              </a:r>
              <a:endParaRPr lang="en-US" dirty="0">
                <a:solidFill>
                  <a:schemeClr val="bg1"/>
                </a:solidFill>
              </a:endParaRPr>
            </a:p>
          </p:txBody>
        </p:sp>
        <p:sp>
          <p:nvSpPr>
            <p:cNvPr id="63" name="TextBox 62"/>
            <p:cNvSpPr txBox="1"/>
            <p:nvPr/>
          </p:nvSpPr>
          <p:spPr>
            <a:xfrm>
              <a:off x="342899" y="6334780"/>
              <a:ext cx="3147087" cy="523220"/>
            </a:xfrm>
            <a:prstGeom prst="rect">
              <a:avLst/>
            </a:prstGeom>
            <a:noFill/>
          </p:spPr>
          <p:txBody>
            <a:bodyPr wrap="square" rtlCol="0">
              <a:spAutoFit/>
            </a:bodyPr>
            <a:lstStyle/>
            <a:p>
              <a:pPr algn="ctr"/>
              <a:r>
                <a:rPr lang="en-US" sz="1400" dirty="0" smtClean="0">
                  <a:solidFill>
                    <a:srgbClr val="FFFFFF"/>
                  </a:solidFill>
                  <a:latin typeface="+mn-lt"/>
                </a:rPr>
                <a:t>SEM Micrographs from </a:t>
              </a:r>
            </a:p>
            <a:p>
              <a:pPr algn="ctr"/>
              <a:r>
                <a:rPr lang="en-US" sz="1400" dirty="0" smtClean="0">
                  <a:solidFill>
                    <a:srgbClr val="FFFFFF"/>
                  </a:solidFill>
                  <a:latin typeface="+mn-lt"/>
                </a:rPr>
                <a:t>McMinn &amp; Hodgson 1993</a:t>
              </a:r>
              <a:endParaRPr lang="en-US" sz="1400" dirty="0">
                <a:solidFill>
                  <a:srgbClr val="FFFFFF"/>
                </a:solidFill>
                <a:latin typeface="+mn-lt"/>
              </a:endParaRPr>
            </a:p>
          </p:txBody>
        </p:sp>
        <p:pic>
          <p:nvPicPr>
            <p:cNvPr id="64" name="Picture 63" descr="crypto SEM.tiff"/>
            <p:cNvPicPr>
              <a:picLocks noChangeAspect="1"/>
            </p:cNvPicPr>
            <p:nvPr/>
          </p:nvPicPr>
          <p:blipFill>
            <a:blip r:embed="rId8"/>
            <a:srcRect t="3345" b="6831"/>
            <a:stretch>
              <a:fillRect/>
            </a:stretch>
          </p:blipFill>
          <p:spPr>
            <a:xfrm>
              <a:off x="1809751" y="3872060"/>
              <a:ext cx="190500" cy="99020"/>
            </a:xfrm>
            <a:prstGeom prst="rect">
              <a:avLst/>
            </a:prstGeom>
          </p:spPr>
        </p:pic>
        <p:cxnSp>
          <p:nvCxnSpPr>
            <p:cNvPr id="65" name="Straight Connector 64"/>
            <p:cNvCxnSpPr/>
            <p:nvPr/>
          </p:nvCxnSpPr>
          <p:spPr>
            <a:xfrm rot="5400000">
              <a:off x="1584495" y="2861796"/>
              <a:ext cx="1413319" cy="607209"/>
            </a:xfrm>
            <a:prstGeom prst="line">
              <a:avLst/>
            </a:prstGeom>
            <a:ln w="31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16200000" flipH="1">
              <a:off x="830041" y="2892349"/>
              <a:ext cx="1413319" cy="546101"/>
            </a:xfrm>
            <a:prstGeom prst="line">
              <a:avLst/>
            </a:prstGeom>
            <a:ln w="31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7" name="Picture 3"/>
          <p:cNvPicPr>
            <a:picLocks noChangeAspect="1" noChangeArrowheads="1"/>
          </p:cNvPicPr>
          <p:nvPr/>
        </p:nvPicPr>
        <p:blipFill>
          <a:blip r:embed="rId2"/>
          <a:srcRect/>
          <a:stretch>
            <a:fillRect/>
          </a:stretch>
        </p:blipFill>
        <p:spPr bwMode="auto">
          <a:xfrm>
            <a:off x="-12700" y="-50800"/>
            <a:ext cx="9880862" cy="6337300"/>
          </a:xfrm>
          <a:prstGeom prst="rect">
            <a:avLst/>
          </a:prstGeom>
          <a:noFill/>
          <a:ln w="9525">
            <a:noFill/>
            <a:miter lim="800000"/>
            <a:headEnd/>
            <a:tailEnd/>
          </a:ln>
          <a:effectLst/>
        </p:spPr>
      </p:pic>
      <p:sp>
        <p:nvSpPr>
          <p:cNvPr id="2" name="Rectangle 1"/>
          <p:cNvSpPr/>
          <p:nvPr/>
        </p:nvSpPr>
        <p:spPr>
          <a:xfrm>
            <a:off x="-393700" y="712499"/>
            <a:ext cx="3911600" cy="1200329"/>
          </a:xfrm>
          <a:prstGeom prst="rect">
            <a:avLst/>
          </a:prstGeom>
          <a:noFill/>
        </p:spPr>
        <p:txBody>
          <a:bodyPr wrap="square">
            <a:spAutoFit/>
          </a:bodyPr>
          <a:lstStyle/>
          <a:p>
            <a:pPr algn="ctr"/>
            <a:r>
              <a:rPr lang="en-US" sz="1200" dirty="0" smtClean="0">
                <a:solidFill>
                  <a:srgbClr val="FF6600"/>
                </a:solidFill>
              </a:rPr>
              <a:t>Old Man Ocean, how do you pound</a:t>
            </a:r>
          </a:p>
          <a:p>
            <a:pPr algn="ctr"/>
            <a:r>
              <a:rPr lang="en-US" sz="1200" dirty="0" smtClean="0">
                <a:solidFill>
                  <a:srgbClr val="FF6600"/>
                </a:solidFill>
              </a:rPr>
              <a:t>Smooth glass, rough stones round?</a:t>
            </a:r>
          </a:p>
          <a:p>
            <a:pPr algn="ctr"/>
            <a:r>
              <a:rPr lang="en-US" sz="1200" dirty="0" smtClean="0">
                <a:solidFill>
                  <a:srgbClr val="FF6600"/>
                </a:solidFill>
              </a:rPr>
              <a:t>   Time and the tide and the wild waves rolling</a:t>
            </a:r>
          </a:p>
          <a:p>
            <a:pPr algn="ctr"/>
            <a:r>
              <a:rPr lang="en-US" sz="1200" dirty="0" smtClean="0">
                <a:solidFill>
                  <a:srgbClr val="FF6600"/>
                </a:solidFill>
              </a:rPr>
              <a:t>   Night and the wind and the long gray dawn.</a:t>
            </a:r>
          </a:p>
          <a:p>
            <a:pPr algn="ctr"/>
            <a:r>
              <a:rPr lang="en-US" sz="1200" dirty="0" smtClean="0">
                <a:solidFill>
                  <a:srgbClr val="FF6600"/>
                </a:solidFill>
              </a:rPr>
              <a:t>.</a:t>
            </a:r>
          </a:p>
          <a:p>
            <a:pPr algn="ctr"/>
            <a:r>
              <a:rPr lang="en-US" sz="1200" dirty="0" smtClean="0">
                <a:solidFill>
                  <a:srgbClr val="FF6600"/>
                </a:solidFill>
              </a:rPr>
              <a:t>Russell Hoban </a:t>
            </a:r>
            <a:endParaRPr lang="en-US" sz="1200" dirty="0">
              <a:solidFill>
                <a:srgbClr val="FF6600"/>
              </a:solidFill>
            </a:endParaRPr>
          </a:p>
        </p:txBody>
      </p:sp>
      <p:sp>
        <p:nvSpPr>
          <p:cNvPr id="4" name="TextBox 3"/>
          <p:cNvSpPr txBox="1"/>
          <p:nvPr/>
        </p:nvSpPr>
        <p:spPr>
          <a:xfrm>
            <a:off x="6997700" y="164068"/>
            <a:ext cx="1723849" cy="369332"/>
          </a:xfrm>
          <a:prstGeom prst="rect">
            <a:avLst/>
          </a:prstGeom>
          <a:noFill/>
        </p:spPr>
        <p:txBody>
          <a:bodyPr wrap="none" rtlCol="0">
            <a:spAutoFit/>
          </a:bodyPr>
          <a:lstStyle/>
          <a:p>
            <a:r>
              <a:rPr lang="en-US" dirty="0" smtClean="0"/>
              <a:t>THE PHYSICS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762000"/>
          </a:xfrm>
        </p:spPr>
        <p:txBody>
          <a:bodyPr>
            <a:normAutofit/>
          </a:bodyPr>
          <a:lstStyle/>
          <a:p>
            <a:pPr>
              <a:defRPr/>
            </a:pPr>
            <a:r>
              <a:rPr lang="en-US" b="1" dirty="0" smtClean="0">
                <a:solidFill>
                  <a:schemeClr val="tx1"/>
                </a:solidFill>
                <a:effectLst>
                  <a:outerShdw blurRad="38100" dist="38100" dir="2700000" algn="tl">
                    <a:srgbClr val="000000">
                      <a:alpha val="43137"/>
                    </a:srgbClr>
                  </a:outerShdw>
                </a:effectLst>
              </a:rPr>
              <a:t>What we don’t know</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388" y="1101725"/>
            <a:ext cx="8750300" cy="5014913"/>
          </a:xfrm>
        </p:spPr>
        <p:txBody>
          <a:bodyPr>
            <a:normAutofit fontScale="92500"/>
          </a:bodyPr>
          <a:lstStyle/>
          <a:p>
            <a:r>
              <a:rPr lang="en-US" dirty="0">
                <a:solidFill>
                  <a:schemeClr val="tx1"/>
                </a:solidFill>
              </a:rPr>
              <a:t>Despite 20 years of data collected via LTER, little knowledge of </a:t>
            </a:r>
            <a:r>
              <a:rPr lang="en-US" dirty="0" smtClean="0">
                <a:solidFill>
                  <a:schemeClr val="tx1"/>
                </a:solidFill>
              </a:rPr>
              <a:t>biology/physics in </a:t>
            </a:r>
            <a:r>
              <a:rPr lang="en-US" dirty="0">
                <a:solidFill>
                  <a:schemeClr val="tx1"/>
                </a:solidFill>
              </a:rPr>
              <a:t>northern WAP/Palmer </a:t>
            </a:r>
            <a:r>
              <a:rPr lang="en-US" dirty="0" smtClean="0">
                <a:solidFill>
                  <a:schemeClr val="tx1"/>
                </a:solidFill>
              </a:rPr>
              <a:t>region</a:t>
            </a:r>
            <a:endParaRPr lang="en-US" dirty="0" smtClean="0">
              <a:solidFill>
                <a:schemeClr val="tx1"/>
              </a:solidFill>
            </a:endParaRPr>
          </a:p>
          <a:p>
            <a:r>
              <a:rPr lang="en-US" dirty="0" smtClean="0">
                <a:solidFill>
                  <a:schemeClr val="tx1"/>
                </a:solidFill>
              </a:rPr>
              <a:t>Current efforts focusing on Palmer </a:t>
            </a:r>
            <a:r>
              <a:rPr lang="en-US" dirty="0">
                <a:solidFill>
                  <a:schemeClr val="tx1"/>
                </a:solidFill>
              </a:rPr>
              <a:t>LTER</a:t>
            </a:r>
            <a:r>
              <a:rPr lang="en-US" dirty="0" smtClean="0">
                <a:solidFill>
                  <a:schemeClr val="tx1"/>
                </a:solidFill>
              </a:rPr>
              <a:t> data to assess: </a:t>
            </a:r>
            <a:endParaRPr lang="en-US" dirty="0" smtClean="0">
              <a:solidFill>
                <a:schemeClr val="tx1"/>
              </a:solidFill>
            </a:endParaRPr>
          </a:p>
          <a:p>
            <a:pPr lvl="1"/>
            <a:r>
              <a:rPr lang="en-US" dirty="0" smtClean="0">
                <a:solidFill>
                  <a:schemeClr val="tx1"/>
                </a:solidFill>
              </a:rPr>
              <a:t>1) The effect of environmental factors and physical forcing on the timing, magnitude, and composition </a:t>
            </a:r>
            <a:r>
              <a:rPr lang="en-US" dirty="0">
                <a:solidFill>
                  <a:schemeClr val="tx1"/>
                </a:solidFill>
              </a:rPr>
              <a:t>of Palmer </a:t>
            </a:r>
            <a:r>
              <a:rPr lang="en-US" dirty="0" smtClean="0">
                <a:solidFill>
                  <a:schemeClr val="tx1"/>
                </a:solidFill>
              </a:rPr>
              <a:t>blooms (SML, wind direction and speed, sea ice dynamics, cloud cover, irradiance)</a:t>
            </a:r>
          </a:p>
          <a:p>
            <a:pPr lvl="1"/>
            <a:r>
              <a:rPr lang="en-US" dirty="0">
                <a:solidFill>
                  <a:schemeClr val="tx1"/>
                </a:solidFill>
              </a:rPr>
              <a:t>2</a:t>
            </a:r>
            <a:r>
              <a:rPr lang="en-US" dirty="0" smtClean="0">
                <a:solidFill>
                  <a:schemeClr val="tx1"/>
                </a:solidFill>
              </a:rPr>
              <a:t>) If rapid climate change </a:t>
            </a:r>
            <a:r>
              <a:rPr lang="en-US" dirty="0">
                <a:solidFill>
                  <a:schemeClr val="tx1"/>
                </a:solidFill>
              </a:rPr>
              <a:t>i</a:t>
            </a:r>
            <a:r>
              <a:rPr lang="en-US" dirty="0" smtClean="0">
                <a:solidFill>
                  <a:schemeClr val="tx1"/>
                </a:solidFill>
              </a:rPr>
              <a:t>n the region has altered any of these parameters </a:t>
            </a:r>
            <a:r>
              <a:rPr lang="en-US" dirty="0">
                <a:solidFill>
                  <a:schemeClr val="tx1"/>
                </a:solidFill>
              </a:rPr>
              <a:t> </a:t>
            </a:r>
            <a:endParaRPr lang="en-US" dirty="0" smtClean="0">
              <a:solidFill>
                <a:schemeClr val="tx1"/>
              </a:solidFill>
              <a:effectLst>
                <a:outerShdw blurRad="38100" dist="38100" dir="2700000" algn="tl">
                  <a:srgbClr val="000000">
                    <a:alpha val="43137"/>
                  </a:srgbClr>
                </a:outerShdw>
              </a:effectLst>
            </a:endParaRPr>
          </a:p>
          <a:p>
            <a:pPr>
              <a:defRPr/>
            </a:pPr>
            <a:endParaRPr lang="en-US"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itle 1"/>
          <p:cNvSpPr>
            <a:spLocks noGrp="1"/>
          </p:cNvSpPr>
          <p:nvPr>
            <p:ph type="title"/>
          </p:nvPr>
        </p:nvSpPr>
        <p:spPr>
          <a:xfrm>
            <a:off x="-76200" y="265906"/>
            <a:ext cx="9474200" cy="509587"/>
          </a:xfrm>
        </p:spPr>
        <p:txBody>
          <a:bodyPr/>
          <a:lstStyle/>
          <a:p>
            <a:pPr>
              <a:defRPr/>
            </a:pPr>
            <a:r>
              <a:rPr lang="en-US" sz="3200" b="1" dirty="0" smtClean="0">
                <a:solidFill>
                  <a:srgbClr val="000000"/>
                </a:solidFill>
                <a:effectLst>
                  <a:outerShdw blurRad="38100" dist="38100" dir="2700000" algn="tl">
                    <a:srgbClr val="000000">
                      <a:alpha val="43137"/>
                    </a:srgbClr>
                  </a:outerShdw>
                </a:effectLst>
              </a:rPr>
              <a:t>Palmer Station Temperature and </a:t>
            </a:r>
            <a:r>
              <a:rPr lang="en-US" sz="3200" b="1" dirty="0" smtClean="0">
                <a:solidFill>
                  <a:srgbClr val="000000"/>
                </a:solidFill>
                <a:effectLst>
                  <a:outerShdw blurRad="38100" dist="38100" dir="2700000" algn="tl">
                    <a:srgbClr val="000000">
                      <a:alpha val="43137"/>
                    </a:srgbClr>
                  </a:outerShdw>
                </a:effectLst>
              </a:rPr>
              <a:t>Salinity</a:t>
            </a:r>
            <a:br>
              <a:rPr lang="en-US" sz="3200" b="1" dirty="0" smtClean="0">
                <a:solidFill>
                  <a:srgbClr val="000000"/>
                </a:solidFill>
                <a:effectLst>
                  <a:outerShdw blurRad="38100" dist="38100" dir="2700000" algn="tl">
                    <a:srgbClr val="000000">
                      <a:alpha val="43137"/>
                    </a:srgbClr>
                  </a:outerShdw>
                </a:effectLst>
              </a:rPr>
            </a:br>
            <a:endParaRPr lang="en-US" sz="3200" b="1" dirty="0" smtClean="0">
              <a:solidFill>
                <a:srgbClr val="000000"/>
              </a:solidFill>
              <a:effectLst>
                <a:outerShdw blurRad="38100" dist="38100" dir="2700000" algn="tl">
                  <a:srgbClr val="000000">
                    <a:alpha val="43137"/>
                  </a:srgbClr>
                </a:outerShdw>
              </a:effectLst>
            </a:endParaRPr>
          </a:p>
        </p:txBody>
      </p:sp>
      <p:sp>
        <p:nvSpPr>
          <p:cNvPr id="68640" name="Content Placeholder 2"/>
          <p:cNvSpPr>
            <a:spLocks noGrp="1"/>
          </p:cNvSpPr>
          <p:nvPr>
            <p:ph idx="1"/>
          </p:nvPr>
        </p:nvSpPr>
        <p:spPr>
          <a:xfrm>
            <a:off x="4757483" y="3920568"/>
            <a:ext cx="3608467" cy="2207870"/>
          </a:xfrm>
        </p:spPr>
        <p:txBody>
          <a:bodyPr/>
          <a:lstStyle/>
          <a:p>
            <a:pPr>
              <a:buFont typeface="Arial" pitchFamily="-105" charset="0"/>
              <a:buChar char="•"/>
              <a:defRPr/>
            </a:pPr>
            <a:r>
              <a:rPr lang="en-US" sz="2800" dirty="0" smtClean="0">
                <a:solidFill>
                  <a:srgbClr val="000000"/>
                </a:solidFill>
                <a:ea typeface="ＭＳ Ｐゴシック" pitchFamily="-105" charset="-128"/>
                <a:cs typeface="ＭＳ Ｐゴシック" pitchFamily="-105" charset="-128"/>
              </a:rPr>
              <a:t>Warmer and fresher over time </a:t>
            </a:r>
          </a:p>
          <a:p>
            <a:pPr>
              <a:buFont typeface="Arial" pitchFamily="-105" charset="0"/>
              <a:buChar char="•"/>
              <a:defRPr/>
            </a:pPr>
            <a:r>
              <a:rPr lang="en-US" sz="2800" dirty="0" smtClean="0">
                <a:solidFill>
                  <a:srgbClr val="000000"/>
                </a:solidFill>
                <a:ea typeface="ＭＳ Ｐゴシック" pitchFamily="-105" charset="-128"/>
                <a:cs typeface="ＭＳ Ｐゴシック" pitchFamily="-105" charset="-128"/>
              </a:rPr>
              <a:t>Deepening of warm, fresh water</a:t>
            </a:r>
          </a:p>
        </p:txBody>
      </p:sp>
      <p:pic>
        <p:nvPicPr>
          <p:cNvPr id="2" name="Picture 1" descr="5 - seasonal_anomaly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5282" y="851964"/>
            <a:ext cx="3447746" cy="2585810"/>
          </a:xfrm>
          <a:prstGeom prst="rect">
            <a:avLst/>
          </a:prstGeom>
        </p:spPr>
      </p:pic>
      <p:pic>
        <p:nvPicPr>
          <p:cNvPr id="3" name="Picture 2" descr="6 - seasonal_anomaly_salinity.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0683" y="3453729"/>
            <a:ext cx="3447746" cy="2585810"/>
          </a:xfrm>
          <a:prstGeom prst="rect">
            <a:avLst/>
          </a:prstGeom>
        </p:spPr>
      </p:pic>
      <p:pic>
        <p:nvPicPr>
          <p:cNvPr id="4" name="Picture 3" descr="2 - stationE_temp.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715" r="6877" b="7848"/>
          <a:stretch/>
        </p:blipFill>
        <p:spPr>
          <a:xfrm>
            <a:off x="4191001" y="801163"/>
            <a:ext cx="4849872" cy="270865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8207"/>
            <a:ext cx="8229600" cy="726664"/>
          </a:xfrm>
        </p:spPr>
        <p:txBody>
          <a:bodyPr/>
          <a:lstStyle/>
          <a:p>
            <a:r>
              <a:rPr lang="en-US" dirty="0" err="1" smtClean="0">
                <a:solidFill>
                  <a:srgbClr val="000000"/>
                </a:solidFill>
              </a:rPr>
              <a:t>Chl</a:t>
            </a:r>
            <a:r>
              <a:rPr lang="en-US" dirty="0" smtClean="0">
                <a:solidFill>
                  <a:srgbClr val="000000"/>
                </a:solidFill>
              </a:rPr>
              <a:t> anomalies, ENSO, and SAM</a:t>
            </a:r>
            <a:endParaRPr lang="en-US" dirty="0">
              <a:solidFill>
                <a:srgbClr val="000000"/>
              </a:solidFill>
            </a:endParaRPr>
          </a:p>
        </p:txBody>
      </p:sp>
      <p:sp>
        <p:nvSpPr>
          <p:cNvPr id="16" name="Content Placeholder 15"/>
          <p:cNvSpPr>
            <a:spLocks noGrp="1"/>
          </p:cNvSpPr>
          <p:nvPr>
            <p:ph sz="quarter" idx="4"/>
          </p:nvPr>
        </p:nvSpPr>
        <p:spPr>
          <a:xfrm>
            <a:off x="-114300" y="5034622"/>
            <a:ext cx="9144000" cy="1607478"/>
          </a:xfrm>
        </p:spPr>
        <p:txBody>
          <a:bodyPr/>
          <a:lstStyle/>
          <a:p>
            <a:r>
              <a:rPr lang="en-US" sz="1600" dirty="0" smtClean="0">
                <a:solidFill>
                  <a:srgbClr val="000000"/>
                </a:solidFill>
              </a:rPr>
              <a:t>La Niña/+SAM: </a:t>
            </a:r>
            <a:r>
              <a:rPr lang="en-US" sz="1600" dirty="0">
                <a:solidFill>
                  <a:srgbClr val="000000"/>
                </a:solidFill>
              </a:rPr>
              <a:t>Strong warm northerly winds; - sea-ice anomalies; early sea-ice retreat offshore of </a:t>
            </a:r>
            <a:r>
              <a:rPr lang="en-US" sz="1600" dirty="0" smtClean="0">
                <a:solidFill>
                  <a:srgbClr val="000000"/>
                </a:solidFill>
              </a:rPr>
              <a:t>WAP; high </a:t>
            </a:r>
            <a:r>
              <a:rPr lang="en-US" sz="1600" dirty="0" err="1" smtClean="0">
                <a:solidFill>
                  <a:srgbClr val="000000"/>
                </a:solidFill>
              </a:rPr>
              <a:t>chl</a:t>
            </a:r>
            <a:r>
              <a:rPr lang="en-US" sz="1600" dirty="0" smtClean="0">
                <a:solidFill>
                  <a:srgbClr val="000000"/>
                </a:solidFill>
              </a:rPr>
              <a:t> anomalies </a:t>
            </a:r>
          </a:p>
          <a:p>
            <a:r>
              <a:rPr lang="en-US" sz="1600" dirty="0" smtClean="0">
                <a:solidFill>
                  <a:srgbClr val="000000"/>
                </a:solidFill>
              </a:rPr>
              <a:t>El Nino/-</a:t>
            </a:r>
            <a:r>
              <a:rPr lang="en-US" sz="1600" dirty="0" err="1" smtClean="0">
                <a:solidFill>
                  <a:srgbClr val="000000"/>
                </a:solidFill>
              </a:rPr>
              <a:t>SAM:</a:t>
            </a:r>
            <a:r>
              <a:rPr lang="en-US" sz="1600" dirty="0" err="1">
                <a:solidFill>
                  <a:srgbClr val="000000"/>
                </a:solidFill>
              </a:rPr>
              <a:t>Weak</a:t>
            </a:r>
            <a:r>
              <a:rPr lang="en-US" sz="1600" dirty="0">
                <a:solidFill>
                  <a:srgbClr val="000000"/>
                </a:solidFill>
              </a:rPr>
              <a:t> cold southerly winds; + sea-ice anomalies; late spring retreat of sea </a:t>
            </a:r>
            <a:r>
              <a:rPr lang="en-US" sz="1600" dirty="0" smtClean="0">
                <a:solidFill>
                  <a:srgbClr val="000000"/>
                </a:solidFill>
              </a:rPr>
              <a:t>ice; low </a:t>
            </a:r>
            <a:r>
              <a:rPr lang="en-US" sz="1600" dirty="0" err="1" smtClean="0">
                <a:solidFill>
                  <a:srgbClr val="000000"/>
                </a:solidFill>
              </a:rPr>
              <a:t>chl</a:t>
            </a:r>
            <a:r>
              <a:rPr lang="en-US" sz="1600" dirty="0" smtClean="0">
                <a:solidFill>
                  <a:srgbClr val="000000"/>
                </a:solidFill>
              </a:rPr>
              <a:t> anomalies </a:t>
            </a:r>
          </a:p>
          <a:p>
            <a:endParaRPr lang="en-US" sz="1600" dirty="0" smtClean="0">
              <a:solidFill>
                <a:srgbClr val="000000"/>
              </a:solidFill>
            </a:endParaRPr>
          </a:p>
          <a:p>
            <a:endParaRPr lang="en-US" sz="1600" dirty="0">
              <a:solidFill>
                <a:srgbClr val="000000"/>
              </a:solidFill>
            </a:endParaRPr>
          </a:p>
        </p:txBody>
      </p:sp>
      <p:pic>
        <p:nvPicPr>
          <p:cNvPr id="2" name="Picture 1" descr="smith et al fig.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98850" y="871872"/>
            <a:ext cx="5777403" cy="415813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7463094"/>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0" y="5996"/>
            <a:ext cx="9867900" cy="763297"/>
          </a:xfrm>
        </p:spPr>
        <p:txBody>
          <a:bodyPr/>
          <a:lstStyle/>
          <a:p>
            <a:r>
              <a:rPr lang="en-US" sz="2800" dirty="0" smtClean="0">
                <a:solidFill>
                  <a:srgbClr val="000000"/>
                </a:solidFill>
              </a:rPr>
              <a:t>No apparent correlation of </a:t>
            </a:r>
            <a:r>
              <a:rPr lang="en-US" sz="2800" dirty="0" err="1" smtClean="0">
                <a:solidFill>
                  <a:srgbClr val="000000"/>
                </a:solidFill>
              </a:rPr>
              <a:t>chl</a:t>
            </a:r>
            <a:r>
              <a:rPr lang="en-US" sz="2800" dirty="0" smtClean="0">
                <a:solidFill>
                  <a:srgbClr val="000000"/>
                </a:solidFill>
              </a:rPr>
              <a:t> and ENSO/SAM</a:t>
            </a:r>
            <a:endParaRPr lang="en-US" sz="2800" dirty="0">
              <a:solidFill>
                <a:srgbClr val="000000"/>
              </a:solidFill>
            </a:endParaRPr>
          </a:p>
        </p:txBody>
      </p:sp>
      <p:sp>
        <p:nvSpPr>
          <p:cNvPr id="16" name="Content Placeholder 15"/>
          <p:cNvSpPr>
            <a:spLocks noGrp="1"/>
          </p:cNvSpPr>
          <p:nvPr>
            <p:ph sz="quarter" idx="4"/>
          </p:nvPr>
        </p:nvSpPr>
        <p:spPr>
          <a:xfrm>
            <a:off x="6167235" y="1168582"/>
            <a:ext cx="2796630" cy="1007444"/>
          </a:xfrm>
        </p:spPr>
        <p:txBody>
          <a:bodyPr/>
          <a:lstStyle/>
          <a:p>
            <a:pPr marL="0" indent="0">
              <a:buNone/>
            </a:pPr>
            <a:r>
              <a:rPr lang="en-US" sz="2800" dirty="0" smtClean="0">
                <a:solidFill>
                  <a:schemeClr val="bg1"/>
                </a:solidFill>
              </a:rPr>
              <a:t>* La Niña/+SAM</a:t>
            </a:r>
          </a:p>
          <a:p>
            <a:endParaRPr lang="en-US" sz="2800" dirty="0">
              <a:solidFill>
                <a:schemeClr val="bg1"/>
              </a:solidFill>
            </a:endParaRPr>
          </a:p>
        </p:txBody>
      </p:sp>
      <p:grpSp>
        <p:nvGrpSpPr>
          <p:cNvPr id="2" name="Group 16"/>
          <p:cNvGrpSpPr/>
          <p:nvPr/>
        </p:nvGrpSpPr>
        <p:grpSpPr>
          <a:xfrm>
            <a:off x="1460383" y="711942"/>
            <a:ext cx="5893033" cy="4172583"/>
            <a:chOff x="457201" y="1838325"/>
            <a:chExt cx="4427676" cy="3278172"/>
          </a:xfrm>
        </p:grpSpPr>
        <p:pic>
          <p:nvPicPr>
            <p:cNvPr id="4" name="Picture 3" descr="B_DNF_DIchl.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649" r="7595"/>
            <a:stretch/>
          </p:blipFill>
          <p:spPr>
            <a:xfrm>
              <a:off x="457201" y="1838325"/>
              <a:ext cx="4427676" cy="3278172"/>
            </a:xfrm>
            <a:prstGeom prst="rect">
              <a:avLst/>
            </a:prstGeom>
          </p:spPr>
        </p:pic>
        <p:sp>
          <p:nvSpPr>
            <p:cNvPr id="6" name="TextBox 5"/>
            <p:cNvSpPr txBox="1"/>
            <p:nvPr/>
          </p:nvSpPr>
          <p:spPr>
            <a:xfrm>
              <a:off x="1928088" y="3913908"/>
              <a:ext cx="357909" cy="584776"/>
            </a:xfrm>
            <a:prstGeom prst="rect">
              <a:avLst/>
            </a:prstGeom>
            <a:noFill/>
          </p:spPr>
          <p:txBody>
            <a:bodyPr wrap="square" rtlCol="0">
              <a:spAutoFit/>
            </a:bodyPr>
            <a:lstStyle/>
            <a:p>
              <a:r>
                <a:rPr lang="en-US" sz="3200" dirty="0"/>
                <a:t>*</a:t>
              </a:r>
            </a:p>
          </p:txBody>
        </p:sp>
        <p:sp>
          <p:nvSpPr>
            <p:cNvPr id="7" name="TextBox 6"/>
            <p:cNvSpPr txBox="1"/>
            <p:nvPr/>
          </p:nvSpPr>
          <p:spPr>
            <a:xfrm>
              <a:off x="2130132" y="3803363"/>
              <a:ext cx="357909" cy="584776"/>
            </a:xfrm>
            <a:prstGeom prst="rect">
              <a:avLst/>
            </a:prstGeom>
            <a:noFill/>
          </p:spPr>
          <p:txBody>
            <a:bodyPr wrap="square" rtlCol="0">
              <a:spAutoFit/>
            </a:bodyPr>
            <a:lstStyle/>
            <a:p>
              <a:r>
                <a:rPr lang="en-US" sz="3200" dirty="0"/>
                <a:t>*</a:t>
              </a:r>
            </a:p>
          </p:txBody>
        </p:sp>
        <p:sp>
          <p:nvSpPr>
            <p:cNvPr id="8" name="TextBox 7"/>
            <p:cNvSpPr txBox="1"/>
            <p:nvPr/>
          </p:nvSpPr>
          <p:spPr>
            <a:xfrm>
              <a:off x="4091704" y="3653332"/>
              <a:ext cx="357909" cy="584776"/>
            </a:xfrm>
            <a:prstGeom prst="rect">
              <a:avLst/>
            </a:prstGeom>
            <a:noFill/>
          </p:spPr>
          <p:txBody>
            <a:bodyPr wrap="square" rtlCol="0">
              <a:spAutoFit/>
            </a:bodyPr>
            <a:lstStyle/>
            <a:p>
              <a:r>
                <a:rPr lang="en-US" sz="3200" dirty="0" smtClean="0"/>
                <a:t>*</a:t>
              </a:r>
              <a:endParaRPr lang="en-US" sz="3200" dirty="0"/>
            </a:p>
          </p:txBody>
        </p:sp>
        <p:sp>
          <p:nvSpPr>
            <p:cNvPr id="11" name="TextBox 10"/>
            <p:cNvSpPr txBox="1"/>
            <p:nvPr/>
          </p:nvSpPr>
          <p:spPr>
            <a:xfrm>
              <a:off x="4526967" y="2807668"/>
              <a:ext cx="357909" cy="584776"/>
            </a:xfrm>
            <a:prstGeom prst="rect">
              <a:avLst/>
            </a:prstGeom>
            <a:noFill/>
          </p:spPr>
          <p:txBody>
            <a:bodyPr wrap="square" rtlCol="0">
              <a:spAutoFit/>
            </a:bodyPr>
            <a:lstStyle/>
            <a:p>
              <a:r>
                <a:rPr lang="en-US" sz="3200" dirty="0" smtClean="0"/>
                <a:t>*</a:t>
              </a:r>
              <a:endParaRPr lang="en-US" sz="3200" dirty="0"/>
            </a:p>
          </p:txBody>
        </p:sp>
      </p:grpSp>
      <p:sp>
        <p:nvSpPr>
          <p:cNvPr id="18" name="Content Placeholder 15"/>
          <p:cNvSpPr>
            <a:spLocks noGrp="1"/>
          </p:cNvSpPr>
          <p:nvPr>
            <p:ph sz="quarter" idx="4"/>
          </p:nvPr>
        </p:nvSpPr>
        <p:spPr>
          <a:xfrm>
            <a:off x="2307020" y="4624376"/>
            <a:ext cx="4266615" cy="2018392"/>
          </a:xfrm>
        </p:spPr>
        <p:txBody>
          <a:bodyPr/>
          <a:lstStyle/>
          <a:p>
            <a:r>
              <a:rPr lang="en-US" sz="1600" dirty="0" smtClean="0">
                <a:solidFill>
                  <a:srgbClr val="000000"/>
                </a:solidFill>
              </a:rPr>
              <a:t>High </a:t>
            </a:r>
            <a:r>
              <a:rPr lang="en-US" sz="1600" dirty="0" err="1" smtClean="0">
                <a:solidFill>
                  <a:srgbClr val="000000"/>
                </a:solidFill>
              </a:rPr>
              <a:t>Chl</a:t>
            </a:r>
            <a:r>
              <a:rPr lang="en-US" sz="1600" dirty="0" smtClean="0">
                <a:solidFill>
                  <a:srgbClr val="000000"/>
                </a:solidFill>
              </a:rPr>
              <a:t> anomalies:</a:t>
            </a:r>
          </a:p>
          <a:p>
            <a:pPr lvl="1"/>
            <a:r>
              <a:rPr lang="en-US" sz="1600" dirty="0" smtClean="0">
                <a:solidFill>
                  <a:srgbClr val="000000"/>
                </a:solidFill>
              </a:rPr>
              <a:t>95/96: La Nina/neutral SAM</a:t>
            </a:r>
          </a:p>
          <a:p>
            <a:pPr lvl="1"/>
            <a:r>
              <a:rPr lang="en-US" sz="1600" dirty="0" smtClean="0">
                <a:solidFill>
                  <a:srgbClr val="000000"/>
                </a:solidFill>
              </a:rPr>
              <a:t>01/02: neutral ENSO/+SAM</a:t>
            </a:r>
          </a:p>
          <a:p>
            <a:pPr lvl="1"/>
            <a:r>
              <a:rPr lang="en-US" sz="1600" dirty="0" smtClean="0">
                <a:solidFill>
                  <a:srgbClr val="000000"/>
                </a:solidFill>
              </a:rPr>
              <a:t>05/06: La Nina/-SAM</a:t>
            </a:r>
          </a:p>
          <a:p>
            <a:pPr lvl="1"/>
            <a:r>
              <a:rPr lang="en-US" sz="1600" dirty="0" smtClean="0">
                <a:solidFill>
                  <a:srgbClr val="000000"/>
                </a:solidFill>
              </a:rPr>
              <a:t>09/10: El Nino/-SAM</a:t>
            </a:r>
          </a:p>
          <a:p>
            <a:endParaRPr lang="en-US" sz="1600" dirty="0" smtClean="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89296"/>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68799" y="91473"/>
            <a:ext cx="3624779" cy="1143000"/>
          </a:xfrm>
        </p:spPr>
        <p:txBody>
          <a:bodyPr/>
          <a:lstStyle/>
          <a:p>
            <a:r>
              <a:rPr lang="en-US" sz="3200" dirty="0" err="1" smtClean="0">
                <a:solidFill>
                  <a:srgbClr val="000000"/>
                </a:solidFill>
              </a:rPr>
              <a:t>Chl</a:t>
            </a:r>
            <a:r>
              <a:rPr lang="en-US" sz="3200" dirty="0" smtClean="0">
                <a:solidFill>
                  <a:srgbClr val="000000"/>
                </a:solidFill>
              </a:rPr>
              <a:t> and Wind?</a:t>
            </a:r>
            <a:br>
              <a:rPr lang="en-US" sz="3200" dirty="0" smtClean="0">
                <a:solidFill>
                  <a:srgbClr val="000000"/>
                </a:solidFill>
              </a:rPr>
            </a:br>
            <a:r>
              <a:rPr lang="en-US" sz="3200" dirty="0" smtClean="0">
                <a:solidFill>
                  <a:srgbClr val="000000"/>
                </a:solidFill>
              </a:rPr>
              <a:t>Yes, and no</a:t>
            </a:r>
            <a:endParaRPr lang="en-US" sz="3200" dirty="0">
              <a:solidFill>
                <a:srgbClr val="000000"/>
              </a:solidFill>
            </a:endParaRPr>
          </a:p>
        </p:txBody>
      </p:sp>
      <p:sp>
        <p:nvSpPr>
          <p:cNvPr id="8" name="Content Placeholder 15"/>
          <p:cNvSpPr>
            <a:spLocks noGrp="1"/>
          </p:cNvSpPr>
          <p:nvPr>
            <p:ph sz="quarter" idx="4294967295"/>
          </p:nvPr>
        </p:nvSpPr>
        <p:spPr>
          <a:xfrm>
            <a:off x="6062780" y="1713623"/>
            <a:ext cx="2690970" cy="3974286"/>
          </a:xfrm>
          <a:prstGeom prst="rect">
            <a:avLst/>
          </a:prstGeom>
        </p:spPr>
        <p:txBody>
          <a:bodyPr/>
          <a:lstStyle/>
          <a:p>
            <a:r>
              <a:rPr lang="en-US" sz="2000" dirty="0" err="1" smtClean="0">
                <a:solidFill>
                  <a:srgbClr val="000000"/>
                </a:solidFill>
              </a:rPr>
              <a:t>Chl</a:t>
            </a:r>
            <a:r>
              <a:rPr lang="en-US" sz="2000" dirty="0" smtClean="0">
                <a:solidFill>
                  <a:srgbClr val="000000"/>
                </a:solidFill>
              </a:rPr>
              <a:t> anomalies not always tied to wind</a:t>
            </a:r>
          </a:p>
          <a:p>
            <a:endParaRPr lang="en-US" sz="2000" dirty="0" smtClean="0">
              <a:solidFill>
                <a:srgbClr val="000000"/>
              </a:solidFill>
            </a:endParaRPr>
          </a:p>
          <a:p>
            <a:r>
              <a:rPr lang="en-US" sz="2000" dirty="0" smtClean="0">
                <a:solidFill>
                  <a:srgbClr val="000000"/>
                </a:solidFill>
              </a:rPr>
              <a:t>Exception: 01-02 season had highest </a:t>
            </a:r>
            <a:r>
              <a:rPr lang="en-US" sz="2000" dirty="0" err="1" smtClean="0">
                <a:solidFill>
                  <a:srgbClr val="000000"/>
                </a:solidFill>
              </a:rPr>
              <a:t>chl</a:t>
            </a:r>
            <a:r>
              <a:rPr lang="en-US" sz="2000" dirty="0" smtClean="0">
                <a:solidFill>
                  <a:srgbClr val="000000"/>
                </a:solidFill>
              </a:rPr>
              <a:t>, highest </a:t>
            </a:r>
            <a:r>
              <a:rPr lang="en-US" sz="2000" dirty="0" err="1" smtClean="0">
                <a:solidFill>
                  <a:srgbClr val="000000"/>
                </a:solidFill>
              </a:rPr>
              <a:t>windspeed</a:t>
            </a:r>
            <a:r>
              <a:rPr lang="en-US" sz="2000" dirty="0" smtClean="0">
                <a:solidFill>
                  <a:srgbClr val="000000"/>
                </a:solidFill>
              </a:rPr>
              <a:t>, and highest # of windy days</a:t>
            </a:r>
          </a:p>
          <a:p>
            <a:pPr lvl="1"/>
            <a:r>
              <a:rPr lang="en-US" sz="1600" dirty="0" smtClean="0">
                <a:solidFill>
                  <a:srgbClr val="000000"/>
                </a:solidFill>
              </a:rPr>
              <a:t>Threshold?</a:t>
            </a:r>
          </a:p>
          <a:p>
            <a:pPr lvl="1"/>
            <a:r>
              <a:rPr lang="en-US" sz="1600" dirty="0" smtClean="0">
                <a:solidFill>
                  <a:srgbClr val="000000"/>
                </a:solidFill>
              </a:rPr>
              <a:t>Tied to sea ice dynamics?</a:t>
            </a:r>
          </a:p>
        </p:txBody>
      </p:sp>
      <p:grpSp>
        <p:nvGrpSpPr>
          <p:cNvPr id="4" name="Group 11"/>
          <p:cNvGrpSpPr/>
          <p:nvPr/>
        </p:nvGrpSpPr>
        <p:grpSpPr>
          <a:xfrm>
            <a:off x="283999" y="417941"/>
            <a:ext cx="5384800" cy="5613816"/>
            <a:chOff x="0" y="265541"/>
            <a:chExt cx="5888183" cy="6467794"/>
          </a:xfrm>
        </p:grpSpPr>
        <p:pic>
          <p:nvPicPr>
            <p:cNvPr id="3" name="Picture 2" descr="B_DNF_DIchl_ODNF_meanwind.jp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621"/>
            <a:stretch/>
          </p:blipFill>
          <p:spPr>
            <a:xfrm>
              <a:off x="1" y="277085"/>
              <a:ext cx="5888182" cy="3868834"/>
            </a:xfrm>
            <a:prstGeom prst="rect">
              <a:avLst/>
            </a:prstGeom>
          </p:spPr>
        </p:pic>
        <p:pic>
          <p:nvPicPr>
            <p:cNvPr id="7" name="Picture 6" descr="Wind5.jp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621"/>
            <a:stretch/>
          </p:blipFill>
          <p:spPr>
            <a:xfrm>
              <a:off x="0" y="4144818"/>
              <a:ext cx="5888183" cy="2588517"/>
            </a:xfrm>
            <a:prstGeom prst="rect">
              <a:avLst/>
            </a:prstGeom>
          </p:spPr>
        </p:pic>
        <p:sp>
          <p:nvSpPr>
            <p:cNvPr id="9" name="TextBox 8"/>
            <p:cNvSpPr txBox="1"/>
            <p:nvPr/>
          </p:nvSpPr>
          <p:spPr>
            <a:xfrm rot="16200000">
              <a:off x="-647689" y="1058332"/>
              <a:ext cx="1955786" cy="370203"/>
            </a:xfrm>
            <a:prstGeom prst="rect">
              <a:avLst/>
            </a:prstGeom>
            <a:noFill/>
          </p:spPr>
          <p:txBody>
            <a:bodyPr wrap="square" rtlCol="0">
              <a:spAutoFit/>
            </a:bodyPr>
            <a:lstStyle/>
            <a:p>
              <a:pPr algn="ctr"/>
              <a:r>
                <a:rPr lang="en-US" sz="1600" dirty="0" smtClean="0"/>
                <a:t>z-</a:t>
              </a:r>
              <a:r>
                <a:rPr lang="en-US" sz="1600" dirty="0" err="1" smtClean="0"/>
                <a:t>int</a:t>
              </a:r>
              <a:r>
                <a:rPr lang="en-US" sz="1600" dirty="0" smtClean="0"/>
                <a:t> </a:t>
              </a:r>
              <a:r>
                <a:rPr lang="en-US" sz="1600" dirty="0" err="1" smtClean="0"/>
                <a:t>Chl</a:t>
              </a:r>
              <a:endParaRPr lang="en-US" sz="1600" dirty="0"/>
            </a:p>
          </p:txBody>
        </p:sp>
        <p:sp>
          <p:nvSpPr>
            <p:cNvPr id="10" name="TextBox 9"/>
            <p:cNvSpPr txBox="1"/>
            <p:nvPr/>
          </p:nvSpPr>
          <p:spPr>
            <a:xfrm rot="16200000">
              <a:off x="-801247" y="2740430"/>
              <a:ext cx="2244441" cy="370203"/>
            </a:xfrm>
            <a:prstGeom prst="rect">
              <a:avLst/>
            </a:prstGeom>
            <a:noFill/>
          </p:spPr>
          <p:txBody>
            <a:bodyPr wrap="square" rtlCol="0">
              <a:spAutoFit/>
            </a:bodyPr>
            <a:lstStyle/>
            <a:p>
              <a:pPr algn="ctr"/>
              <a:r>
                <a:rPr lang="en-US" sz="1600" dirty="0" err="1" smtClean="0"/>
                <a:t>Windspeed</a:t>
              </a:r>
              <a:r>
                <a:rPr lang="en-US" sz="1600" dirty="0" smtClean="0"/>
                <a:t> (m/s)</a:t>
              </a:r>
              <a:endParaRPr lang="en-US" sz="1600" dirty="0"/>
            </a:p>
          </p:txBody>
        </p:sp>
        <p:sp>
          <p:nvSpPr>
            <p:cNvPr id="11" name="TextBox 10"/>
            <p:cNvSpPr txBox="1"/>
            <p:nvPr/>
          </p:nvSpPr>
          <p:spPr>
            <a:xfrm rot="16200000">
              <a:off x="-923615" y="5227385"/>
              <a:ext cx="2489177" cy="370203"/>
            </a:xfrm>
            <a:prstGeom prst="rect">
              <a:avLst/>
            </a:prstGeom>
            <a:noFill/>
          </p:spPr>
          <p:txBody>
            <a:bodyPr wrap="square" rtlCol="0">
              <a:spAutoFit/>
            </a:bodyPr>
            <a:lstStyle/>
            <a:p>
              <a:pPr algn="ctr"/>
              <a:r>
                <a:rPr lang="en-US" sz="1600" dirty="0" smtClean="0"/>
                <a:t># windy days (&gt;5m/s)</a:t>
              </a:r>
              <a:endParaRPr lang="en-US" sz="1600" dirty="0"/>
            </a:p>
          </p:txBody>
        </p:sp>
      </p:grpSp>
      <p:sp>
        <p:nvSpPr>
          <p:cNvPr id="12" name="Oval 11"/>
          <p:cNvSpPr/>
          <p:nvPr/>
        </p:nvSpPr>
        <p:spPr>
          <a:xfrm>
            <a:off x="2844800" y="91473"/>
            <a:ext cx="635000" cy="6118827"/>
          </a:xfrm>
          <a:prstGeom prst="ellipse">
            <a:avLst/>
          </a:prstGeom>
          <a:no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65700" y="812800"/>
            <a:ext cx="274497"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1471753" y="1049807"/>
            <a:ext cx="274497" cy="369332"/>
          </a:xfrm>
          <a:prstGeom prst="rect">
            <a:avLst/>
          </a:prstGeom>
          <a:noFill/>
        </p:spPr>
        <p:txBody>
          <a:bodyPr wrap="none" rtlCol="0">
            <a:spAutoFit/>
          </a:bodyPr>
          <a:lstStyle/>
          <a:p>
            <a:r>
              <a:rPr lang="en-US" dirty="0" smtClean="0"/>
              <a:t>*</a:t>
            </a:r>
            <a:endParaRPr lang="en-US" dirty="0"/>
          </a:p>
        </p:txBody>
      </p:sp>
      <p:sp>
        <p:nvSpPr>
          <p:cNvPr id="15" name="TextBox 14"/>
          <p:cNvSpPr txBox="1"/>
          <p:nvPr/>
        </p:nvSpPr>
        <p:spPr>
          <a:xfrm>
            <a:off x="3115398" y="590034"/>
            <a:ext cx="274497" cy="369332"/>
          </a:xfrm>
          <a:prstGeom prst="rect">
            <a:avLst/>
          </a:prstGeom>
          <a:noFill/>
        </p:spPr>
        <p:txBody>
          <a:bodyPr wrap="none" rtlCol="0">
            <a:spAutoFit/>
          </a:bodyPr>
          <a:lstStyle/>
          <a:p>
            <a:r>
              <a:rPr lang="en-US" dirty="0" smtClean="0"/>
              <a:t>*</a:t>
            </a:r>
            <a:endParaRPr lang="en-US" dirty="0"/>
          </a:p>
        </p:txBody>
      </p:sp>
      <p:sp>
        <p:nvSpPr>
          <p:cNvPr id="16" name="TextBox 15"/>
          <p:cNvSpPr txBox="1"/>
          <p:nvPr/>
        </p:nvSpPr>
        <p:spPr>
          <a:xfrm>
            <a:off x="4034701" y="852441"/>
            <a:ext cx="274497" cy="369332"/>
          </a:xfrm>
          <a:prstGeom prst="rect">
            <a:avLst/>
          </a:prstGeom>
          <a:noFill/>
        </p:spPr>
        <p:txBody>
          <a:bodyPr wrap="none" rtlCol="0">
            <a:spAutoFit/>
          </a:bodyPr>
          <a:lstStyle/>
          <a:p>
            <a:r>
              <a:rPr lang="en-US" dirty="0" smtClean="0"/>
              <a:t>*</a:t>
            </a:r>
            <a:endParaRPr lang="en-US" dirty="0"/>
          </a:p>
        </p:txBody>
      </p:sp>
      <p:sp>
        <p:nvSpPr>
          <p:cNvPr id="17" name="TextBox 16"/>
          <p:cNvSpPr txBox="1"/>
          <p:nvPr/>
        </p:nvSpPr>
        <p:spPr>
          <a:xfrm>
            <a:off x="1708150" y="680475"/>
            <a:ext cx="274497" cy="369332"/>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1944547" y="1029216"/>
            <a:ext cx="274497" cy="369332"/>
          </a:xfrm>
          <a:prstGeom prst="rect">
            <a:avLst/>
          </a:prstGeom>
          <a:noFill/>
        </p:spPr>
        <p:txBody>
          <a:bodyPr wrap="none" rtlCol="0">
            <a:spAutoFit/>
          </a:bodyPr>
          <a:lstStyle/>
          <a:p>
            <a:r>
              <a:rPr lang="en-US" dirty="0" smtClean="0"/>
              <a:t>*</a:t>
            </a:r>
            <a:endParaRPr lang="en-US" dirty="0"/>
          </a:p>
        </p:txBody>
      </p:sp>
      <p:cxnSp>
        <p:nvCxnSpPr>
          <p:cNvPr id="20" name="Straight Arrow Connector 19"/>
          <p:cNvCxnSpPr/>
          <p:nvPr/>
        </p:nvCxnSpPr>
        <p:spPr>
          <a:xfrm rot="16200000" flipH="1">
            <a:off x="4936336" y="756648"/>
            <a:ext cx="33322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749199" y="-18197"/>
            <a:ext cx="1313581" cy="646331"/>
          </a:xfrm>
          <a:prstGeom prst="rect">
            <a:avLst/>
          </a:prstGeom>
          <a:noFill/>
        </p:spPr>
        <p:txBody>
          <a:bodyPr wrap="none" rtlCol="0">
            <a:spAutoFit/>
          </a:bodyPr>
          <a:lstStyle/>
          <a:p>
            <a:pPr algn="ctr"/>
            <a:r>
              <a:rPr lang="en-US" sz="1200" dirty="0" smtClean="0"/>
              <a:t>Start of krill</a:t>
            </a:r>
          </a:p>
          <a:p>
            <a:pPr algn="ctr"/>
            <a:r>
              <a:rPr lang="en-US" sz="1200" dirty="0" smtClean="0"/>
              <a:t> cohort from</a:t>
            </a:r>
          </a:p>
          <a:p>
            <a:pPr algn="ctr"/>
            <a:r>
              <a:rPr lang="en-US" sz="1200" dirty="0" smtClean="0"/>
              <a:t> Bill this morning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5094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zint chl palmer 20yr.jpg"/>
          <p:cNvPicPr>
            <a:picLocks noGrp="1" noChangeAspect="1"/>
          </p:cNvPicPr>
          <p:nvPr>
            <p:ph idx="1"/>
          </p:nvPr>
        </p:nvPicPr>
        <p:blipFill>
          <a:blip r:embed="rId2"/>
          <a:srcRect l="-1579" r="-1579"/>
          <a:stretch>
            <a:fillRect/>
          </a:stretch>
        </p:blipFill>
        <p:spPr>
          <a:xfrm>
            <a:off x="419100" y="825500"/>
            <a:ext cx="8229600"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5362" name="Picture 4" descr="DSC_0596.JPG"/>
          <p:cNvPicPr>
            <a:picLocks noChangeAspect="1"/>
          </p:cNvPicPr>
          <p:nvPr/>
        </p:nvPicPr>
        <p:blipFill>
          <a:blip r:embed="rId2"/>
          <a:srcRect/>
          <a:stretch>
            <a:fillRect/>
          </a:stretch>
        </p:blipFill>
        <p:spPr bwMode="auto">
          <a:xfrm>
            <a:off x="-831850" y="0"/>
            <a:ext cx="10407650" cy="6967538"/>
          </a:xfrm>
          <a:prstGeom prst="rect">
            <a:avLst/>
          </a:prstGeom>
          <a:noFill/>
          <a:ln w="9525">
            <a:noFill/>
            <a:miter lim="800000"/>
            <a:headEnd/>
            <a:tailEnd/>
          </a:ln>
        </p:spPr>
      </p:pic>
      <p:sp>
        <p:nvSpPr>
          <p:cNvPr id="2" name="Title 1"/>
          <p:cNvSpPr>
            <a:spLocks noGrp="1"/>
          </p:cNvSpPr>
          <p:nvPr>
            <p:ph type="ctrTitle"/>
          </p:nvPr>
        </p:nvSpPr>
        <p:spPr>
          <a:xfrm>
            <a:off x="-16669" y="136525"/>
            <a:ext cx="9101138" cy="3736975"/>
          </a:xfrm>
        </p:spPr>
        <p:txBody>
          <a:bodyPr>
            <a:normAutofit/>
          </a:bodyPr>
          <a:lstStyle/>
          <a:p>
            <a:pPr>
              <a:defRPr/>
            </a:pPr>
            <a:r>
              <a:rPr lang="en-US" sz="2400" dirty="0" smtClean="0">
                <a:solidFill>
                  <a:srgbClr val="FFE6C3"/>
                </a:solidFill>
                <a:effectLst>
                  <a:outerShdw blurRad="38100" dist="38100" dir="2700000" algn="tl">
                    <a:srgbClr val="000000">
                      <a:alpha val="43137"/>
                    </a:srgbClr>
                  </a:outerShdw>
                </a:effectLst>
              </a:rPr>
              <a:t> </a:t>
            </a:r>
            <a:r>
              <a:rPr lang="en-US" sz="2400" b="1" dirty="0" smtClean="0">
                <a:solidFill>
                  <a:srgbClr val="E46C0A"/>
                </a:solidFill>
                <a:effectLst>
                  <a:outerShdw blurRad="38100" dist="38100" dir="2700000" algn="tl">
                    <a:srgbClr val="000000">
                      <a:alpha val="43137"/>
                    </a:srgbClr>
                  </a:outerShdw>
                </a:effectLst>
              </a:rPr>
              <a:t>Enhanced </a:t>
            </a:r>
            <a:r>
              <a:rPr lang="en-US" sz="2400" b="1" dirty="0" smtClean="0">
                <a:solidFill>
                  <a:srgbClr val="E46C0A"/>
                </a:solidFill>
                <a:effectLst>
                  <a:outerShdw blurRad="38100" dist="38100" dir="2700000" algn="tl">
                    <a:srgbClr val="000000">
                      <a:alpha val="43137"/>
                    </a:srgbClr>
                  </a:outerShdw>
                </a:effectLst>
              </a:rPr>
              <a:t>carbon dioxide (CO</a:t>
            </a:r>
            <a:r>
              <a:rPr lang="en-US" sz="2400" b="1" baseline="-25000" dirty="0" smtClean="0">
                <a:solidFill>
                  <a:srgbClr val="E46C0A"/>
                </a:solidFill>
                <a:effectLst>
                  <a:outerShdw blurRad="38100" dist="38100" dir="2700000" algn="tl">
                    <a:srgbClr val="000000">
                      <a:alpha val="43137"/>
                    </a:srgbClr>
                  </a:outerShdw>
                </a:effectLst>
              </a:rPr>
              <a:t>2</a:t>
            </a:r>
            <a:r>
              <a:rPr lang="en-US" sz="2400" b="1" dirty="0" smtClean="0">
                <a:solidFill>
                  <a:srgbClr val="E46C0A"/>
                </a:solidFill>
                <a:effectLst>
                  <a:outerShdw blurRad="38100" dist="38100" dir="2700000" algn="tl">
                    <a:srgbClr val="000000">
                      <a:alpha val="43137"/>
                    </a:srgbClr>
                  </a:outerShdw>
                </a:effectLst>
              </a:rPr>
              <a:t>)</a:t>
            </a:r>
            <a:r>
              <a:rPr lang="en-US" sz="2400" b="1" dirty="0" smtClean="0">
                <a:solidFill>
                  <a:srgbClr val="E46C0A"/>
                </a:solidFill>
                <a:effectLst>
                  <a:outerShdw blurRad="38100" dist="38100" dir="2700000" algn="tl">
                    <a:srgbClr val="000000">
                      <a:alpha val="43137"/>
                    </a:srgbClr>
                  </a:outerShdw>
                </a:effectLst>
              </a:rPr>
              <a:t>: Boil, boil, toils and trouble</a:t>
            </a:r>
            <a:r>
              <a:rPr lang="en-US" sz="2400" b="1" i="1" dirty="0" smtClean="0">
                <a:solidFill>
                  <a:srgbClr val="E46C0A"/>
                </a:solidFill>
                <a:effectLst>
                  <a:outerShdw blurRad="38100" dist="38100" dir="2700000" algn="tl">
                    <a:srgbClr val="000000">
                      <a:alpha val="43137"/>
                    </a:srgbClr>
                  </a:outerShdw>
                </a:effectLst>
              </a:rPr>
              <a:t/>
            </a:r>
            <a:br>
              <a:rPr lang="en-US" sz="2400" b="1" i="1" dirty="0" smtClean="0">
                <a:solidFill>
                  <a:srgbClr val="E46C0A"/>
                </a:solidFill>
                <a:effectLst>
                  <a:outerShdw blurRad="38100" dist="38100" dir="2700000" algn="tl">
                    <a:srgbClr val="000000">
                      <a:alpha val="43137"/>
                    </a:srgbClr>
                  </a:outerShdw>
                </a:effectLst>
              </a:rPr>
            </a:br>
            <a:r>
              <a:rPr lang="en-US" sz="2400" i="1" dirty="0" smtClean="0">
                <a:solidFill>
                  <a:srgbClr val="FFE6C3"/>
                </a:solidFill>
                <a:effectLst>
                  <a:outerShdw blurRad="38100" dist="38100" dir="2700000" algn="tl">
                    <a:srgbClr val="000000">
                      <a:alpha val="43137"/>
                    </a:srgbClr>
                  </a:outerShdw>
                </a:effectLst>
              </a:rPr>
              <a:t/>
            </a:r>
            <a:br>
              <a:rPr lang="en-US" sz="2400" i="1" dirty="0" smtClean="0">
                <a:solidFill>
                  <a:srgbClr val="FFE6C3"/>
                </a:solidFill>
                <a:effectLst>
                  <a:outerShdw blurRad="38100" dist="38100" dir="2700000" algn="tl">
                    <a:srgbClr val="000000">
                      <a:alpha val="43137"/>
                    </a:srgbClr>
                  </a:outerShdw>
                </a:effectLst>
              </a:rPr>
            </a:br>
            <a:r>
              <a:rPr lang="en-US" sz="2400" dirty="0" smtClean="0">
                <a:solidFill>
                  <a:srgbClr val="FFE6C3"/>
                </a:solidFill>
                <a:effectLst>
                  <a:outerShdw blurRad="38100" dist="38100" dir="2700000" algn="tl">
                    <a:srgbClr val="000000">
                      <a:alpha val="43137"/>
                    </a:srgbClr>
                  </a:outerShdw>
                </a:effectLst>
              </a:rPr>
              <a:t/>
            </a:r>
            <a:br>
              <a:rPr lang="en-US" sz="2400" dirty="0" smtClean="0">
                <a:solidFill>
                  <a:srgbClr val="FFE6C3"/>
                </a:solidFill>
                <a:effectLst>
                  <a:outerShdw blurRad="38100" dist="38100" dir="2700000" algn="tl">
                    <a:srgbClr val="000000">
                      <a:alpha val="43137"/>
                    </a:srgbClr>
                  </a:outerShdw>
                </a:effectLst>
              </a:rPr>
            </a:br>
            <a:r>
              <a:rPr lang="en-US" sz="2400" dirty="0" smtClean="0">
                <a:solidFill>
                  <a:srgbClr val="FFE6C3"/>
                </a:solidFill>
                <a:effectLst>
                  <a:outerShdw blurRad="38100" dist="38100" dir="2700000" algn="tl">
                    <a:srgbClr val="000000">
                      <a:alpha val="43137"/>
                    </a:srgbClr>
                  </a:outerShdw>
                </a:effectLst>
              </a:rPr>
              <a:t/>
            </a:r>
            <a:br>
              <a:rPr lang="en-US" sz="2400" dirty="0" smtClean="0">
                <a:solidFill>
                  <a:srgbClr val="FFE6C3"/>
                </a:solidFill>
                <a:effectLst>
                  <a:outerShdw blurRad="38100" dist="38100" dir="2700000" algn="tl">
                    <a:srgbClr val="000000">
                      <a:alpha val="43137"/>
                    </a:srgbClr>
                  </a:outerShdw>
                </a:effectLst>
              </a:rPr>
            </a:br>
            <a:endParaRPr lang="en-US" sz="2400" dirty="0" smtClean="0">
              <a:solidFill>
                <a:srgbClr val="FFE6C3"/>
              </a:solidFill>
              <a:effectLst>
                <a:outerShdw blurRad="38100" dist="38100" dir="2700000" algn="tl">
                  <a:srgbClr val="000000">
                    <a:alpha val="43137"/>
                  </a:srgbClr>
                </a:outerShdw>
              </a:effectLst>
            </a:endParaRPr>
          </a:p>
        </p:txBody>
      </p:sp>
      <p:sp>
        <p:nvSpPr>
          <p:cNvPr id="5" name="TextBox 4"/>
          <p:cNvSpPr txBox="1"/>
          <p:nvPr/>
        </p:nvSpPr>
        <p:spPr>
          <a:xfrm>
            <a:off x="6959600" y="136525"/>
            <a:ext cx="2424800" cy="369332"/>
          </a:xfrm>
          <a:prstGeom prst="rect">
            <a:avLst/>
          </a:prstGeom>
          <a:noFill/>
        </p:spPr>
        <p:txBody>
          <a:bodyPr wrap="none" rtlCol="0">
            <a:spAutoFit/>
          </a:bodyPr>
          <a:lstStyle/>
          <a:p>
            <a:r>
              <a:rPr lang="en-US" dirty="0" smtClean="0">
                <a:solidFill>
                  <a:schemeClr val="bg1"/>
                </a:solidFill>
              </a:rPr>
              <a:t>THE MANIPULATION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2437" y="166687"/>
            <a:ext cx="822960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Part 1</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174625" y="1135062"/>
            <a:ext cx="8750300" cy="5014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dirty="0" smtClean="0">
                <a:ln>
                  <a:noFill/>
                </a:ln>
                <a:effectLst/>
                <a:uLnTx/>
                <a:uFillTx/>
                <a:latin typeface="+mn-lt"/>
                <a:ea typeface="ＭＳ Ｐゴシック" charset="0"/>
                <a:cs typeface="Geneva" charset="-128"/>
              </a:rPr>
              <a:t>Effects of enhanced CO</a:t>
            </a:r>
            <a:r>
              <a:rPr kumimoji="0" lang="en-US" sz="3200" b="0" i="0" u="none" strike="noStrike" kern="0" cap="none" spc="0" normalizeH="0" baseline="-25000" noProof="0" dirty="0" smtClean="0">
                <a:ln>
                  <a:noFill/>
                </a:ln>
                <a:effectLst/>
                <a:uLnTx/>
                <a:uFillTx/>
                <a:latin typeface="+mn-lt"/>
                <a:ea typeface="ＭＳ Ｐゴシック" charset="0"/>
                <a:cs typeface="Geneva" charset="-128"/>
              </a:rPr>
              <a:t>2</a:t>
            </a:r>
            <a:r>
              <a:rPr kumimoji="0" lang="en-US" sz="3200" b="0" i="0" u="none" strike="noStrike" kern="0" cap="none" spc="0" normalizeH="0" baseline="0" noProof="0" dirty="0" smtClean="0">
                <a:ln>
                  <a:noFill/>
                </a:ln>
                <a:effectLst/>
                <a:uLnTx/>
                <a:uFillTx/>
                <a:latin typeface="+mn-lt"/>
                <a:ea typeface="ＭＳ Ｐゴシック" charset="0"/>
                <a:cs typeface="Geneva" charset="-128"/>
              </a:rPr>
              <a:t> on Antarctic plankton communities and biogeochemistry</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0" cap="none" spc="0" normalizeH="0" baseline="0" noProof="0" dirty="0" smtClean="0">
                <a:ln>
                  <a:noFill/>
                </a:ln>
                <a:effectLst/>
                <a:uLnTx/>
                <a:uFillTx/>
                <a:latin typeface="+mn-lt"/>
                <a:ea typeface="Geneva" charset="-128"/>
                <a:cs typeface="Geneva" charset="0"/>
              </a:rPr>
              <a:t>Diatom-dominated Marguerite Bay</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0" cap="none" spc="0" normalizeH="0" baseline="0" noProof="0" dirty="0" smtClean="0">
                <a:ln>
                  <a:noFill/>
                </a:ln>
                <a:effectLst/>
                <a:uLnTx/>
                <a:uFillTx/>
                <a:latin typeface="+mn-lt"/>
                <a:ea typeface="Geneva" charset="-128"/>
                <a:cs typeface="Geneva" charset="0"/>
              </a:rPr>
              <a:t>Small phytoplankton (</a:t>
            </a:r>
            <a:r>
              <a:rPr kumimoji="0" lang="en-US" sz="2800" b="0" i="0" u="none" strike="noStrike" kern="0" cap="none" spc="0" normalizeH="0" baseline="0" noProof="0" dirty="0" err="1" smtClean="0">
                <a:ln>
                  <a:noFill/>
                </a:ln>
                <a:effectLst/>
                <a:uLnTx/>
                <a:uFillTx/>
                <a:latin typeface="+mn-lt"/>
                <a:ea typeface="Geneva" charset="-128"/>
                <a:cs typeface="Geneva" charset="0"/>
              </a:rPr>
              <a:t>cryptophyte</a:t>
            </a:r>
            <a:r>
              <a:rPr kumimoji="0" lang="en-US" sz="2800" b="0" i="0" u="none" strike="noStrike" kern="0" cap="none" spc="0" normalizeH="0" baseline="0" noProof="0" dirty="0" smtClean="0">
                <a:ln>
                  <a:noFill/>
                </a:ln>
                <a:effectLst/>
                <a:uLnTx/>
                <a:uFillTx/>
                <a:latin typeface="+mn-lt"/>
                <a:ea typeface="Geneva" charset="-128"/>
                <a:cs typeface="Geneva" charset="0"/>
              </a:rPr>
              <a:t>)-dominated Palmer Station</a:t>
            </a: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3200" b="0" i="0" u="none" strike="noStrike" kern="0" cap="none" spc="0" normalizeH="0" baseline="0" noProof="0" dirty="0" smtClean="0">
              <a:ln>
                <a:noFill/>
              </a:ln>
              <a:effectLst>
                <a:outerShdw blurRad="38100" dist="38100" dir="2700000" algn="tl">
                  <a:srgbClr val="000000">
                    <a:alpha val="43137"/>
                  </a:srgbClr>
                </a:outerShdw>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effectLst>
                <a:outerShdw blurRad="38100" dist="38100" dir="2700000" algn="tl">
                  <a:srgbClr val="000000">
                    <a:alpha val="43137"/>
                  </a:srgbClr>
                </a:outerShdw>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3200" b="0" i="0" u="none" strike="noStrike" kern="0" cap="none" spc="0" normalizeH="0" baseline="0" noProof="0" dirty="0" smtClean="0">
              <a:ln>
                <a:noFill/>
              </a:ln>
              <a:effectLst>
                <a:outerShdw blurRad="38100" dist="38100" dir="2700000" algn="tl">
                  <a:srgbClr val="000000">
                    <a:alpha val="43137"/>
                  </a:srgbClr>
                </a:outerShdw>
              </a:effectLst>
              <a:uLnTx/>
              <a:uFillTx/>
              <a:latin typeface="+mn-lt"/>
              <a:ea typeface="ＭＳ Ｐゴシック" charset="0"/>
              <a:cs typeface="Geneva" charset="-128"/>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dirty="0" smtClean="0">
                <a:ln>
                  <a:noFill/>
                </a:ln>
                <a:effectLst/>
                <a:uLnTx/>
                <a:uFillTx/>
                <a:latin typeface="+mn-lt"/>
                <a:ea typeface="ＭＳ Ｐゴシック" charset="0"/>
                <a:cs typeface="Geneva" charset="-128"/>
              </a:rPr>
              <a:t>Effects of enhanced CO</a:t>
            </a:r>
            <a:r>
              <a:rPr kumimoji="0" lang="en-US" sz="3200" b="0" i="0" u="none" strike="noStrike" kern="0" cap="none" spc="0" normalizeH="0" baseline="-25000" noProof="0" dirty="0" smtClean="0">
                <a:ln>
                  <a:noFill/>
                </a:ln>
                <a:effectLst/>
                <a:uLnTx/>
                <a:uFillTx/>
                <a:latin typeface="+mn-lt"/>
                <a:ea typeface="ＭＳ Ｐゴシック" charset="0"/>
                <a:cs typeface="Geneva" charset="-128"/>
              </a:rPr>
              <a:t>2</a:t>
            </a:r>
            <a:r>
              <a:rPr kumimoji="0" lang="en-US" sz="3200" b="0" i="0" u="none" strike="noStrike" kern="0" cap="none" spc="0" normalizeH="0" baseline="0" noProof="0" dirty="0" smtClean="0">
                <a:ln>
                  <a:noFill/>
                </a:ln>
                <a:effectLst/>
                <a:uLnTx/>
                <a:uFillTx/>
                <a:latin typeface="+mn-lt"/>
                <a:ea typeface="ＭＳ Ｐゴシック" charset="0"/>
                <a:cs typeface="Geneva" charset="-128"/>
              </a:rPr>
              <a:t> on Antarctic krill feeding and nutrient excretion</a:t>
            </a:r>
          </a:p>
        </p:txBody>
      </p:sp>
      <p:sp>
        <p:nvSpPr>
          <p:cNvPr id="4" name="Title 1"/>
          <p:cNvSpPr txBox="1">
            <a:spLocks/>
          </p:cNvSpPr>
          <p:nvPr/>
        </p:nvSpPr>
        <p:spPr bwMode="auto">
          <a:xfrm>
            <a:off x="457200" y="3962400"/>
            <a:ext cx="8229600" cy="762000"/>
          </a:xfrm>
          <a:prstGeom prst="rect">
            <a:avLst/>
          </a:prstGeom>
          <a:noFill/>
          <a:ln w="9525">
            <a:noFill/>
            <a:miter lim="800000"/>
            <a:headEnd/>
            <a:tailEnd/>
          </a:ln>
        </p:spPr>
        <p:txBody>
          <a:bodyPr anchor="ctr">
            <a:prstTxWarp prst="textNoShape">
              <a:avLst/>
            </a:prstTxWarp>
            <a:normAutofit/>
          </a:bodyPr>
          <a:lstStyle/>
          <a:p>
            <a:pPr algn="ctr" eaLnBrk="0" hangingPunct="0">
              <a:defRPr/>
            </a:pPr>
            <a:r>
              <a:rPr lang="en-US" sz="4400" b="1" dirty="0">
                <a:effectLst>
                  <a:outerShdw blurRad="38100" dist="38100" dir="2700000" algn="tl">
                    <a:srgbClr val="000000">
                      <a:alpha val="43137"/>
                    </a:srgbClr>
                  </a:outerShdw>
                </a:effectLst>
                <a:latin typeface="+mj-lt"/>
              </a:rPr>
              <a:t>Part 2</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63500"/>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fontScale="90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CO</a:t>
            </a:r>
            <a:r>
              <a:rPr kumimoji="0" lang="en-US" sz="4400" b="1" i="0" u="none" strike="noStrike" kern="0" cap="none" spc="0" normalizeH="0" baseline="-2500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 Scenarios: Effects on  phytoplankton community</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58763" y="1325563"/>
            <a:ext cx="4000500" cy="728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0" cap="none" spc="0" normalizeH="0" baseline="0" noProof="0" smtClean="0">
                <a:ln>
                  <a:noFill/>
                </a:ln>
                <a:effectLst/>
                <a:uLnTx/>
                <a:uFillTx/>
                <a:latin typeface="+mn-lt"/>
                <a:ea typeface="ＭＳ Ｐゴシック" charset="0"/>
                <a:cs typeface="Geneva" charset="-128"/>
              </a:rPr>
              <a:t>Low CO</a:t>
            </a:r>
            <a:r>
              <a:rPr kumimoji="0" lang="en-US" sz="3200" b="1" i="0" u="none" strike="noStrike" kern="0" cap="none" spc="0" normalizeH="0" baseline="-25000" noProof="0" smtClean="0">
                <a:ln>
                  <a:noFill/>
                </a:ln>
                <a:effectLst/>
                <a:uLnTx/>
                <a:uFillTx/>
                <a:latin typeface="+mn-lt"/>
                <a:ea typeface="ＭＳ Ｐゴシック" charset="0"/>
                <a:cs typeface="Geneva" charset="-128"/>
              </a:rPr>
              <a:t>2</a:t>
            </a:r>
            <a:endParaRPr kumimoji="0" lang="en-US" sz="3200" b="1" i="0" u="none" strike="noStrike" kern="0" cap="none" spc="0" normalizeH="0" baseline="-25000" noProof="0" dirty="0" smtClean="0">
              <a:ln>
                <a:noFill/>
              </a:ln>
              <a:effectLst/>
              <a:uLnTx/>
              <a:uFillTx/>
              <a:latin typeface="+mn-lt"/>
              <a:ea typeface="ＭＳ Ｐゴシック" charset="0"/>
              <a:cs typeface="Geneva" charset="-128"/>
            </a:endParaRPr>
          </a:p>
        </p:txBody>
      </p:sp>
      <p:sp>
        <p:nvSpPr>
          <p:cNvPr id="4" name="Content Placeholder 2"/>
          <p:cNvSpPr txBox="1">
            <a:spLocks/>
          </p:cNvSpPr>
          <p:nvPr/>
        </p:nvSpPr>
        <p:spPr>
          <a:xfrm>
            <a:off x="5048250" y="1325563"/>
            <a:ext cx="3633788" cy="728662"/>
          </a:xfrm>
          <a:prstGeom prst="rect">
            <a:avLst/>
          </a:prstGeom>
        </p:spPr>
        <p:txBody>
          <a:bodyPr>
            <a:normAutofit/>
          </a:bodyPr>
          <a:lstStyle/>
          <a:p>
            <a:pPr marL="342900" indent="-342900" algn="ctr" fontAlgn="auto">
              <a:spcBef>
                <a:spcPct val="20000"/>
              </a:spcBef>
              <a:spcAft>
                <a:spcPts val="0"/>
              </a:spcAft>
              <a:defRPr/>
            </a:pPr>
            <a:r>
              <a:rPr lang="en-US" sz="3200" b="1" dirty="0"/>
              <a:t>High</a:t>
            </a:r>
            <a:r>
              <a:rPr lang="en-US" sz="3200" b="1" dirty="0">
                <a:latin typeface="+mn-lt"/>
                <a:ea typeface="+mn-ea"/>
                <a:cs typeface="+mn-cs"/>
              </a:rPr>
              <a:t> CO</a:t>
            </a:r>
            <a:r>
              <a:rPr lang="en-US" sz="3200" b="1" baseline="-25000" dirty="0">
                <a:latin typeface="+mn-lt"/>
                <a:ea typeface="+mn-ea"/>
                <a:cs typeface="+mn-cs"/>
              </a:rPr>
              <a:t>2</a:t>
            </a:r>
          </a:p>
        </p:txBody>
      </p:sp>
      <p:cxnSp>
        <p:nvCxnSpPr>
          <p:cNvPr id="5" name="Straight Arrow Connector 4"/>
          <p:cNvCxnSpPr/>
          <p:nvPr/>
        </p:nvCxnSpPr>
        <p:spPr>
          <a:xfrm rot="5400000">
            <a:off x="1984375" y="2327275"/>
            <a:ext cx="547688"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6463506" y="2324894"/>
            <a:ext cx="542925"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6200000" flipH="1">
            <a:off x="2195512" y="4043363"/>
            <a:ext cx="4722813" cy="14288"/>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8" name="Up Arrow 7"/>
          <p:cNvSpPr/>
          <p:nvPr/>
        </p:nvSpPr>
        <p:spPr>
          <a:xfrm>
            <a:off x="777875" y="3000375"/>
            <a:ext cx="265113" cy="950913"/>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TextBox 13"/>
          <p:cNvSpPr txBox="1">
            <a:spLocks noChangeArrowheads="1"/>
          </p:cNvSpPr>
          <p:nvPr/>
        </p:nvSpPr>
        <p:spPr bwMode="auto">
          <a:xfrm>
            <a:off x="1111250" y="2851150"/>
            <a:ext cx="3152775" cy="1200329"/>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dirty="0" smtClean="0"/>
              <a:t>Active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a:t>
            </a:r>
            <a:r>
              <a:rPr lang="en-US" dirty="0" smtClean="0"/>
              <a:t>storage</a:t>
            </a:r>
            <a:endParaRPr lang="en-US" dirty="0"/>
          </a:p>
        </p:txBody>
      </p:sp>
      <p:sp>
        <p:nvSpPr>
          <p:cNvPr id="10" name="TextBox 14"/>
          <p:cNvSpPr txBox="1">
            <a:spLocks noChangeArrowheads="1"/>
          </p:cNvSpPr>
          <p:nvPr/>
        </p:nvSpPr>
        <p:spPr bwMode="auto">
          <a:xfrm>
            <a:off x="5521325" y="2876162"/>
            <a:ext cx="3160713" cy="1200329"/>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smtClean="0"/>
              <a:t>Down-regulated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storage</a:t>
            </a:r>
          </a:p>
        </p:txBody>
      </p:sp>
      <p:sp>
        <p:nvSpPr>
          <p:cNvPr id="11" name="Up Arrow 10"/>
          <p:cNvSpPr/>
          <p:nvPr/>
        </p:nvSpPr>
        <p:spPr>
          <a:xfrm flipV="1">
            <a:off x="5164138" y="3005526"/>
            <a:ext cx="265112" cy="950912"/>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TextBox 11"/>
          <p:cNvSpPr txBox="1"/>
          <p:nvPr/>
        </p:nvSpPr>
        <p:spPr>
          <a:xfrm>
            <a:off x="5724525" y="4978400"/>
            <a:ext cx="3040062" cy="1200329"/>
          </a:xfrm>
          <a:prstGeom prst="rect">
            <a:avLst/>
          </a:prstGeom>
          <a:noFill/>
        </p:spPr>
        <p:txBody>
          <a:bodyPr wrap="square" rtlCol="0">
            <a:spAutoFit/>
          </a:bodyPr>
          <a:lstStyle/>
          <a:p>
            <a:r>
              <a:rPr lang="en-US" dirty="0" smtClean="0">
                <a:latin typeface="+mn-lt"/>
              </a:rPr>
              <a:t>CCM requirements still present, but relaxed, giving fast-growing species a competitive advantage</a:t>
            </a:r>
            <a:endParaRPr lang="en-US" dirty="0">
              <a:latin typeface="+mn-lt"/>
            </a:endParaRPr>
          </a:p>
        </p:txBody>
      </p:sp>
      <p:sp>
        <p:nvSpPr>
          <p:cNvPr id="13" name="5-Point Star 12"/>
          <p:cNvSpPr/>
          <p:nvPr/>
        </p:nvSpPr>
        <p:spPr>
          <a:xfrm>
            <a:off x="5130800" y="5359400"/>
            <a:ext cx="473075" cy="495300"/>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63500"/>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fontScale="90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CO</a:t>
            </a:r>
            <a:r>
              <a:rPr kumimoji="0" lang="en-US" sz="4400" b="1" i="0" u="none" strike="noStrike" kern="0" cap="none" spc="0" normalizeH="0" baseline="-2500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 Scenarios: Effects on  phytoplankton community</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58763" y="1325563"/>
            <a:ext cx="4000500" cy="728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0" cap="none" spc="0" normalizeH="0" baseline="0" noProof="0" smtClean="0">
                <a:ln>
                  <a:noFill/>
                </a:ln>
                <a:effectLst/>
                <a:uLnTx/>
                <a:uFillTx/>
                <a:latin typeface="+mn-lt"/>
                <a:ea typeface="ＭＳ Ｐゴシック" charset="0"/>
                <a:cs typeface="Geneva" charset="-128"/>
              </a:rPr>
              <a:t>Low CO</a:t>
            </a:r>
            <a:r>
              <a:rPr kumimoji="0" lang="en-US" sz="3200" b="1" i="0" u="none" strike="noStrike" kern="0" cap="none" spc="0" normalizeH="0" baseline="-25000" noProof="0" smtClean="0">
                <a:ln>
                  <a:noFill/>
                </a:ln>
                <a:effectLst/>
                <a:uLnTx/>
                <a:uFillTx/>
                <a:latin typeface="+mn-lt"/>
                <a:ea typeface="ＭＳ Ｐゴシック" charset="0"/>
                <a:cs typeface="Geneva" charset="-128"/>
              </a:rPr>
              <a:t>2</a:t>
            </a:r>
            <a:endParaRPr kumimoji="0" lang="en-US" sz="3200" b="1" i="0" u="none" strike="noStrike" kern="0" cap="none" spc="0" normalizeH="0" baseline="-25000" noProof="0" dirty="0" smtClean="0">
              <a:ln>
                <a:noFill/>
              </a:ln>
              <a:effectLst/>
              <a:uLnTx/>
              <a:uFillTx/>
              <a:latin typeface="+mn-lt"/>
              <a:ea typeface="ＭＳ Ｐゴシック" charset="0"/>
              <a:cs typeface="Geneva" charset="-128"/>
            </a:endParaRPr>
          </a:p>
        </p:txBody>
      </p:sp>
      <p:sp>
        <p:nvSpPr>
          <p:cNvPr id="4" name="Content Placeholder 2"/>
          <p:cNvSpPr txBox="1">
            <a:spLocks/>
          </p:cNvSpPr>
          <p:nvPr/>
        </p:nvSpPr>
        <p:spPr>
          <a:xfrm>
            <a:off x="5048250" y="1325563"/>
            <a:ext cx="3633788" cy="728662"/>
          </a:xfrm>
          <a:prstGeom prst="rect">
            <a:avLst/>
          </a:prstGeom>
        </p:spPr>
        <p:txBody>
          <a:bodyPr>
            <a:normAutofit/>
          </a:bodyPr>
          <a:lstStyle/>
          <a:p>
            <a:pPr marL="342900" indent="-342900" algn="ctr" fontAlgn="auto">
              <a:spcBef>
                <a:spcPct val="20000"/>
              </a:spcBef>
              <a:spcAft>
                <a:spcPts val="0"/>
              </a:spcAft>
              <a:defRPr/>
            </a:pPr>
            <a:r>
              <a:rPr lang="en-US" sz="3200" b="1" dirty="0"/>
              <a:t>High</a:t>
            </a:r>
            <a:r>
              <a:rPr lang="en-US" sz="3200" b="1" dirty="0">
                <a:latin typeface="+mn-lt"/>
                <a:ea typeface="+mn-ea"/>
                <a:cs typeface="+mn-cs"/>
              </a:rPr>
              <a:t> CO</a:t>
            </a:r>
            <a:r>
              <a:rPr lang="en-US" sz="3200" b="1" baseline="-25000" dirty="0">
                <a:latin typeface="+mn-lt"/>
                <a:ea typeface="+mn-ea"/>
                <a:cs typeface="+mn-cs"/>
              </a:rPr>
              <a:t>2</a:t>
            </a:r>
          </a:p>
        </p:txBody>
      </p:sp>
      <p:cxnSp>
        <p:nvCxnSpPr>
          <p:cNvPr id="5" name="Straight Arrow Connector 4"/>
          <p:cNvCxnSpPr/>
          <p:nvPr/>
        </p:nvCxnSpPr>
        <p:spPr>
          <a:xfrm rot="5400000">
            <a:off x="1984375" y="2327275"/>
            <a:ext cx="547688"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6463506" y="2324894"/>
            <a:ext cx="542925"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a:off x="1427163" y="4686300"/>
            <a:ext cx="1549400" cy="1119188"/>
            <a:chOff x="1590269" y="2028911"/>
            <a:chExt cx="1550493" cy="1119782"/>
          </a:xfrm>
        </p:grpSpPr>
        <p:sp>
          <p:nvSpPr>
            <p:cNvPr id="8" name="TextBox 20"/>
            <p:cNvSpPr txBox="1">
              <a:spLocks noChangeArrowheads="1"/>
            </p:cNvSpPr>
            <p:nvPr/>
          </p:nvSpPr>
          <p:spPr bwMode="auto">
            <a:xfrm>
              <a:off x="1590269" y="2028911"/>
              <a:ext cx="1550493" cy="646345"/>
            </a:xfrm>
            <a:prstGeom prst="rect">
              <a:avLst/>
            </a:prstGeom>
            <a:noFill/>
            <a:ln w="9525">
              <a:solidFill>
                <a:srgbClr val="008000"/>
              </a:solidFill>
              <a:miter lim="800000"/>
              <a:headEnd/>
              <a:tailEnd/>
            </a:ln>
          </p:spPr>
          <p:txBody>
            <a:bodyPr>
              <a:prstTxWarp prst="textNoShape">
                <a:avLst/>
              </a:prstTxWarp>
              <a:spAutoFit/>
            </a:bodyPr>
            <a:lstStyle/>
            <a:p>
              <a:pPr algn="ctr"/>
              <a:r>
                <a:rPr lang="en-US" dirty="0"/>
                <a:t>Small cells:</a:t>
              </a:r>
            </a:p>
            <a:p>
              <a:pPr algn="ctr"/>
              <a:r>
                <a:rPr lang="en-US" dirty="0"/>
                <a:t>Cryptophytes</a:t>
              </a:r>
            </a:p>
          </p:txBody>
        </p:sp>
        <p:sp>
          <p:nvSpPr>
            <p:cNvPr id="9" name="Oval 8"/>
            <p:cNvSpPr/>
            <p:nvPr/>
          </p:nvSpPr>
          <p:spPr>
            <a:xfrm>
              <a:off x="2101805" y="3016860"/>
              <a:ext cx="119146" cy="13183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Oval 9"/>
            <p:cNvSpPr/>
            <p:nvPr/>
          </p:nvSpPr>
          <p:spPr>
            <a:xfrm>
              <a:off x="1890518" y="2764314"/>
              <a:ext cx="119147"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Oval 10"/>
            <p:cNvSpPr/>
            <p:nvPr/>
          </p:nvSpPr>
          <p:spPr>
            <a:xfrm>
              <a:off x="2406820" y="2977152"/>
              <a:ext cx="119146"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Oval 11"/>
            <p:cNvSpPr/>
            <p:nvPr/>
          </p:nvSpPr>
          <p:spPr>
            <a:xfrm>
              <a:off x="2260667" y="2764314"/>
              <a:ext cx="119146"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Oval 12"/>
            <p:cNvSpPr/>
            <p:nvPr/>
          </p:nvSpPr>
          <p:spPr>
            <a:xfrm>
              <a:off x="2670531" y="2829436"/>
              <a:ext cx="119146" cy="133421"/>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nvGrpSpPr>
          <p:cNvPr id="14" name="Group 26"/>
          <p:cNvGrpSpPr>
            <a:grpSpLocks/>
          </p:cNvGrpSpPr>
          <p:nvPr/>
        </p:nvGrpSpPr>
        <p:grpSpPr bwMode="auto">
          <a:xfrm>
            <a:off x="5991225" y="4651375"/>
            <a:ext cx="1533525" cy="1641475"/>
            <a:chOff x="6243596" y="2006136"/>
            <a:chExt cx="1533792" cy="1639822"/>
          </a:xfrm>
        </p:grpSpPr>
        <p:sp>
          <p:nvSpPr>
            <p:cNvPr id="15" name="TextBox 27"/>
            <p:cNvSpPr txBox="1">
              <a:spLocks noChangeArrowheads="1"/>
            </p:cNvSpPr>
            <p:nvPr/>
          </p:nvSpPr>
          <p:spPr bwMode="auto">
            <a:xfrm>
              <a:off x="6243596" y="2006136"/>
              <a:ext cx="1497523" cy="645680"/>
            </a:xfrm>
            <a:prstGeom prst="rect">
              <a:avLst/>
            </a:prstGeom>
            <a:noFill/>
            <a:ln w="9525">
              <a:solidFill>
                <a:srgbClr val="008000"/>
              </a:solidFill>
              <a:miter lim="800000"/>
              <a:headEnd/>
              <a:tailEnd/>
            </a:ln>
          </p:spPr>
          <p:txBody>
            <a:bodyPr>
              <a:prstTxWarp prst="textNoShape">
                <a:avLst/>
              </a:prstTxWarp>
              <a:spAutoFit/>
            </a:bodyPr>
            <a:lstStyle/>
            <a:p>
              <a:pPr algn="ctr"/>
              <a:r>
                <a:rPr lang="en-US"/>
                <a:t>Large cells:</a:t>
              </a:r>
            </a:p>
            <a:p>
              <a:pPr algn="ctr"/>
              <a:r>
                <a:rPr lang="en-US"/>
                <a:t>Diatoms</a:t>
              </a:r>
            </a:p>
          </p:txBody>
        </p:sp>
        <p:grpSp>
          <p:nvGrpSpPr>
            <p:cNvPr id="16" name="Group 26"/>
            <p:cNvGrpSpPr>
              <a:grpSpLocks/>
            </p:cNvGrpSpPr>
            <p:nvPr/>
          </p:nvGrpSpPr>
          <p:grpSpPr bwMode="auto">
            <a:xfrm rot="641001">
              <a:off x="7091106" y="2794803"/>
              <a:ext cx="683867" cy="850641"/>
              <a:chOff x="6510784" y="2695241"/>
              <a:chExt cx="1280502" cy="1602021"/>
            </a:xfrm>
          </p:grpSpPr>
          <p:pic>
            <p:nvPicPr>
              <p:cNvPr id="18" name="Picture 1034" descr="Picture2 copy.jpg"/>
              <p:cNvPicPr>
                <a:picLocks noChangeAspect="1"/>
              </p:cNvPicPr>
              <p:nvPr/>
            </p:nvPicPr>
            <p:blipFill>
              <a:blip r:embed="rId2"/>
              <a:srcRect/>
              <a:stretch>
                <a:fillRect/>
              </a:stretch>
            </p:blipFill>
            <p:spPr bwMode="auto">
              <a:xfrm rot="2308493">
                <a:off x="6510784" y="3700921"/>
                <a:ext cx="614362" cy="366713"/>
              </a:xfrm>
              <a:prstGeom prst="rect">
                <a:avLst/>
              </a:prstGeom>
              <a:noFill/>
              <a:ln w="9525">
                <a:noFill/>
                <a:miter lim="800000"/>
                <a:headEnd/>
                <a:tailEnd/>
              </a:ln>
            </p:spPr>
          </p:pic>
          <p:pic>
            <p:nvPicPr>
              <p:cNvPr id="19" name="Picture 1034" descr="Picture2 copy.jpg"/>
              <p:cNvPicPr>
                <a:picLocks noChangeAspect="1"/>
              </p:cNvPicPr>
              <p:nvPr/>
            </p:nvPicPr>
            <p:blipFill>
              <a:blip r:embed="rId2"/>
              <a:srcRect/>
              <a:stretch>
                <a:fillRect/>
              </a:stretch>
            </p:blipFill>
            <p:spPr bwMode="auto">
              <a:xfrm rot="2504725">
                <a:off x="6862058" y="3306669"/>
                <a:ext cx="614362" cy="366713"/>
              </a:xfrm>
              <a:prstGeom prst="rect">
                <a:avLst/>
              </a:prstGeom>
              <a:noFill/>
              <a:ln w="9525">
                <a:noFill/>
                <a:miter lim="800000"/>
                <a:headEnd/>
                <a:tailEnd/>
              </a:ln>
            </p:spPr>
          </p:pic>
          <p:pic>
            <p:nvPicPr>
              <p:cNvPr id="20" name="Picture 1034" descr="Picture2 copy.jpg"/>
              <p:cNvPicPr>
                <a:picLocks noChangeAspect="1"/>
              </p:cNvPicPr>
              <p:nvPr/>
            </p:nvPicPr>
            <p:blipFill>
              <a:blip r:embed="rId2"/>
              <a:srcRect/>
              <a:stretch>
                <a:fillRect/>
              </a:stretch>
            </p:blipFill>
            <p:spPr bwMode="auto">
              <a:xfrm rot="2874112">
                <a:off x="7213332" y="2886868"/>
                <a:ext cx="614362" cy="366713"/>
              </a:xfrm>
              <a:prstGeom prst="rect">
                <a:avLst/>
              </a:prstGeom>
              <a:noFill/>
              <a:ln w="9525">
                <a:noFill/>
                <a:miter lim="800000"/>
                <a:headEnd/>
                <a:tailEnd/>
              </a:ln>
            </p:spPr>
          </p:pic>
          <p:cxnSp>
            <p:nvCxnSpPr>
              <p:cNvPr id="21" name="Straight Connector 20"/>
              <p:cNvCxnSpPr/>
              <p:nvPr/>
            </p:nvCxnSpPr>
            <p:spPr>
              <a:xfrm rot="5400000">
                <a:off x="7578193" y="2709142"/>
                <a:ext cx="226993" cy="19919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865557" y="3548242"/>
                <a:ext cx="271795" cy="20811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7238871" y="3153195"/>
                <a:ext cx="229978" cy="20811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451813" y="3914179"/>
                <a:ext cx="456973" cy="309194"/>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7" name="Picture 6"/>
            <p:cNvPicPr>
              <a:picLocks noChangeAspect="1" noChangeArrowheads="1"/>
            </p:cNvPicPr>
            <p:nvPr/>
          </p:nvPicPr>
          <p:blipFill>
            <a:blip r:embed="rId3"/>
            <a:srcRect/>
            <a:stretch>
              <a:fillRect/>
            </a:stretch>
          </p:blipFill>
          <p:spPr bwMode="auto">
            <a:xfrm rot="8310149">
              <a:off x="6506444" y="2744139"/>
              <a:ext cx="146080" cy="653065"/>
            </a:xfrm>
            <a:prstGeom prst="rect">
              <a:avLst/>
            </a:prstGeom>
            <a:noFill/>
            <a:ln w="9525">
              <a:noFill/>
              <a:miter lim="800000"/>
              <a:headEnd/>
              <a:tailEnd/>
            </a:ln>
          </p:spPr>
        </p:pic>
      </p:grpSp>
      <p:cxnSp>
        <p:nvCxnSpPr>
          <p:cNvPr id="25" name="Straight Connector 24"/>
          <p:cNvCxnSpPr/>
          <p:nvPr/>
        </p:nvCxnSpPr>
        <p:spPr>
          <a:xfrm rot="16200000" flipH="1">
            <a:off x="2195512" y="4043363"/>
            <a:ext cx="4722813" cy="14288"/>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1932781" y="4371182"/>
            <a:ext cx="549275"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6461125" y="4373563"/>
            <a:ext cx="544513" cy="1587"/>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Up Arrow 27"/>
          <p:cNvSpPr/>
          <p:nvPr/>
        </p:nvSpPr>
        <p:spPr>
          <a:xfrm>
            <a:off x="777875" y="3000375"/>
            <a:ext cx="265113" cy="950913"/>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9" name="TextBox 13"/>
          <p:cNvSpPr txBox="1">
            <a:spLocks noChangeArrowheads="1"/>
          </p:cNvSpPr>
          <p:nvPr/>
        </p:nvSpPr>
        <p:spPr bwMode="auto">
          <a:xfrm>
            <a:off x="1111250" y="2851150"/>
            <a:ext cx="3152775" cy="1200329"/>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dirty="0" smtClean="0"/>
              <a:t>Active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a:t>
            </a:r>
            <a:r>
              <a:rPr lang="en-US" dirty="0" smtClean="0"/>
              <a:t>storage</a:t>
            </a:r>
            <a:endParaRPr lang="en-US" dirty="0"/>
          </a:p>
        </p:txBody>
      </p:sp>
      <p:sp>
        <p:nvSpPr>
          <p:cNvPr id="30" name="TextBox 14"/>
          <p:cNvSpPr txBox="1">
            <a:spLocks noChangeArrowheads="1"/>
          </p:cNvSpPr>
          <p:nvPr/>
        </p:nvSpPr>
        <p:spPr bwMode="auto">
          <a:xfrm>
            <a:off x="5521325" y="2876162"/>
            <a:ext cx="3160713" cy="1200329"/>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smtClean="0"/>
              <a:t>Down-regulated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storage</a:t>
            </a:r>
          </a:p>
        </p:txBody>
      </p:sp>
      <p:sp>
        <p:nvSpPr>
          <p:cNvPr id="31" name="Up Arrow 30"/>
          <p:cNvSpPr/>
          <p:nvPr/>
        </p:nvSpPr>
        <p:spPr>
          <a:xfrm flipV="1">
            <a:off x="5164138" y="3005526"/>
            <a:ext cx="265112" cy="950912"/>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793" y="752475"/>
            <a:ext cx="6348413" cy="5200650"/>
          </a:xfrm>
          <a:prstGeom prst="rect">
            <a:avLst/>
          </a:prstGeom>
        </p:spPr>
      </p:pic>
      <p:sp>
        <p:nvSpPr>
          <p:cNvPr id="3" name="TextBox 2"/>
          <p:cNvSpPr txBox="1"/>
          <p:nvPr/>
        </p:nvSpPr>
        <p:spPr>
          <a:xfrm>
            <a:off x="1676400" y="120134"/>
            <a:ext cx="6250179" cy="461665"/>
          </a:xfrm>
          <a:prstGeom prst="rect">
            <a:avLst/>
          </a:prstGeom>
          <a:noFill/>
        </p:spPr>
        <p:txBody>
          <a:bodyPr wrap="none" rtlCol="0">
            <a:spAutoFit/>
          </a:bodyPr>
          <a:lstStyle/>
          <a:p>
            <a:r>
              <a:rPr lang="en-US" sz="2400" b="1" dirty="0" err="1" smtClean="0"/>
              <a:t>Ekmann</a:t>
            </a:r>
            <a:r>
              <a:rPr lang="en-US" sz="2400" b="1" dirty="0" smtClean="0"/>
              <a:t> transport along WAP (from 2007)</a:t>
            </a:r>
            <a:endParaRPr lang="en-US"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63500"/>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fontScale="90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CO</a:t>
            </a:r>
            <a:r>
              <a:rPr kumimoji="0" lang="en-US" sz="4400" b="1" i="0" u="none" strike="noStrike" kern="0" cap="none" spc="0" normalizeH="0" baseline="-2500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 Scenarios: Effects on  phytoplankton community</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58763" y="1325563"/>
            <a:ext cx="4000500" cy="728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charset="0"/>
              <a:buNone/>
              <a:tabLst/>
              <a:defRPr/>
            </a:pPr>
            <a:r>
              <a:rPr kumimoji="0" lang="en-US" sz="3200" b="1" i="0" u="none" strike="noStrike" kern="0" cap="none" spc="0" normalizeH="0" baseline="0" noProof="0" smtClean="0">
                <a:ln>
                  <a:noFill/>
                </a:ln>
                <a:effectLst/>
                <a:uLnTx/>
                <a:uFillTx/>
                <a:latin typeface="+mn-lt"/>
                <a:ea typeface="ＭＳ Ｐゴシック" charset="0"/>
                <a:cs typeface="Geneva" charset="-128"/>
              </a:rPr>
              <a:t>Low CO</a:t>
            </a:r>
            <a:r>
              <a:rPr kumimoji="0" lang="en-US" sz="3200" b="1" i="0" u="none" strike="noStrike" kern="0" cap="none" spc="0" normalizeH="0" baseline="-25000" noProof="0" smtClean="0">
                <a:ln>
                  <a:noFill/>
                </a:ln>
                <a:effectLst/>
                <a:uLnTx/>
                <a:uFillTx/>
                <a:latin typeface="+mn-lt"/>
                <a:ea typeface="ＭＳ Ｐゴシック" charset="0"/>
                <a:cs typeface="Geneva" charset="-128"/>
              </a:rPr>
              <a:t>2</a:t>
            </a:r>
            <a:endParaRPr kumimoji="0" lang="en-US" sz="3200" b="1" i="0" u="none" strike="noStrike" kern="0" cap="none" spc="0" normalizeH="0" baseline="-25000" noProof="0" dirty="0" smtClean="0">
              <a:ln>
                <a:noFill/>
              </a:ln>
              <a:effectLst/>
              <a:uLnTx/>
              <a:uFillTx/>
              <a:latin typeface="+mn-lt"/>
              <a:ea typeface="ＭＳ Ｐゴシック" charset="0"/>
              <a:cs typeface="Geneva" charset="-128"/>
            </a:endParaRPr>
          </a:p>
        </p:txBody>
      </p:sp>
      <p:sp>
        <p:nvSpPr>
          <p:cNvPr id="4" name="Content Placeholder 2"/>
          <p:cNvSpPr txBox="1">
            <a:spLocks/>
          </p:cNvSpPr>
          <p:nvPr/>
        </p:nvSpPr>
        <p:spPr>
          <a:xfrm>
            <a:off x="5048250" y="1325563"/>
            <a:ext cx="3633788" cy="728662"/>
          </a:xfrm>
          <a:prstGeom prst="rect">
            <a:avLst/>
          </a:prstGeom>
        </p:spPr>
        <p:txBody>
          <a:bodyPr>
            <a:normAutofit/>
          </a:bodyPr>
          <a:lstStyle/>
          <a:p>
            <a:pPr marL="342900" indent="-342900" algn="ctr" fontAlgn="auto">
              <a:spcBef>
                <a:spcPct val="20000"/>
              </a:spcBef>
              <a:spcAft>
                <a:spcPts val="0"/>
              </a:spcAft>
              <a:defRPr/>
            </a:pPr>
            <a:r>
              <a:rPr lang="en-US" sz="3200" b="1" dirty="0"/>
              <a:t>High</a:t>
            </a:r>
            <a:r>
              <a:rPr lang="en-US" sz="3200" b="1" dirty="0">
                <a:latin typeface="+mn-lt"/>
                <a:ea typeface="+mn-ea"/>
                <a:cs typeface="+mn-cs"/>
              </a:rPr>
              <a:t> CO</a:t>
            </a:r>
            <a:r>
              <a:rPr lang="en-US" sz="3200" b="1" baseline="-25000" dirty="0">
                <a:latin typeface="+mn-lt"/>
                <a:ea typeface="+mn-ea"/>
                <a:cs typeface="+mn-cs"/>
              </a:rPr>
              <a:t>2</a:t>
            </a:r>
          </a:p>
        </p:txBody>
      </p:sp>
      <p:cxnSp>
        <p:nvCxnSpPr>
          <p:cNvPr id="5" name="Straight Arrow Connector 4"/>
          <p:cNvCxnSpPr/>
          <p:nvPr/>
        </p:nvCxnSpPr>
        <p:spPr>
          <a:xfrm rot="5400000">
            <a:off x="1984375" y="2327275"/>
            <a:ext cx="547688"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6463506" y="2324894"/>
            <a:ext cx="542925"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a:off x="1427163" y="4686300"/>
            <a:ext cx="1549400" cy="1119188"/>
            <a:chOff x="1590269" y="2028911"/>
            <a:chExt cx="1550493" cy="1119782"/>
          </a:xfrm>
        </p:grpSpPr>
        <p:sp>
          <p:nvSpPr>
            <p:cNvPr id="8" name="TextBox 20"/>
            <p:cNvSpPr txBox="1">
              <a:spLocks noChangeArrowheads="1"/>
            </p:cNvSpPr>
            <p:nvPr/>
          </p:nvSpPr>
          <p:spPr bwMode="auto">
            <a:xfrm>
              <a:off x="1590269" y="2028911"/>
              <a:ext cx="1550493" cy="646345"/>
            </a:xfrm>
            <a:prstGeom prst="rect">
              <a:avLst/>
            </a:prstGeom>
            <a:noFill/>
            <a:ln w="9525">
              <a:solidFill>
                <a:srgbClr val="008000"/>
              </a:solidFill>
              <a:miter lim="800000"/>
              <a:headEnd/>
              <a:tailEnd/>
            </a:ln>
          </p:spPr>
          <p:txBody>
            <a:bodyPr>
              <a:prstTxWarp prst="textNoShape">
                <a:avLst/>
              </a:prstTxWarp>
              <a:spAutoFit/>
            </a:bodyPr>
            <a:lstStyle/>
            <a:p>
              <a:pPr algn="ctr"/>
              <a:r>
                <a:rPr lang="en-US" dirty="0"/>
                <a:t>Small cells:</a:t>
              </a:r>
            </a:p>
            <a:p>
              <a:pPr algn="ctr"/>
              <a:r>
                <a:rPr lang="en-US" dirty="0"/>
                <a:t>Cryptophytes</a:t>
              </a:r>
            </a:p>
          </p:txBody>
        </p:sp>
        <p:sp>
          <p:nvSpPr>
            <p:cNvPr id="9" name="Oval 8"/>
            <p:cNvSpPr/>
            <p:nvPr/>
          </p:nvSpPr>
          <p:spPr>
            <a:xfrm>
              <a:off x="2101805" y="3016860"/>
              <a:ext cx="119146" cy="13183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Oval 9"/>
            <p:cNvSpPr/>
            <p:nvPr/>
          </p:nvSpPr>
          <p:spPr>
            <a:xfrm>
              <a:off x="1890518" y="2764314"/>
              <a:ext cx="119147"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Oval 10"/>
            <p:cNvSpPr/>
            <p:nvPr/>
          </p:nvSpPr>
          <p:spPr>
            <a:xfrm>
              <a:off x="2406820" y="2977152"/>
              <a:ext cx="119146"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Oval 11"/>
            <p:cNvSpPr/>
            <p:nvPr/>
          </p:nvSpPr>
          <p:spPr>
            <a:xfrm>
              <a:off x="2260667" y="2764314"/>
              <a:ext cx="119146" cy="13183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Oval 12"/>
            <p:cNvSpPr/>
            <p:nvPr/>
          </p:nvSpPr>
          <p:spPr>
            <a:xfrm>
              <a:off x="2670531" y="2829436"/>
              <a:ext cx="119146" cy="133421"/>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nvGrpSpPr>
          <p:cNvPr id="14" name="Group 26"/>
          <p:cNvGrpSpPr>
            <a:grpSpLocks/>
          </p:cNvGrpSpPr>
          <p:nvPr/>
        </p:nvGrpSpPr>
        <p:grpSpPr bwMode="auto">
          <a:xfrm>
            <a:off x="5991225" y="4651375"/>
            <a:ext cx="1533525" cy="1641475"/>
            <a:chOff x="6243596" y="2006136"/>
            <a:chExt cx="1533792" cy="1639822"/>
          </a:xfrm>
        </p:grpSpPr>
        <p:sp>
          <p:nvSpPr>
            <p:cNvPr id="15" name="TextBox 27"/>
            <p:cNvSpPr txBox="1">
              <a:spLocks noChangeArrowheads="1"/>
            </p:cNvSpPr>
            <p:nvPr/>
          </p:nvSpPr>
          <p:spPr bwMode="auto">
            <a:xfrm>
              <a:off x="6243596" y="2006136"/>
              <a:ext cx="1497523" cy="645680"/>
            </a:xfrm>
            <a:prstGeom prst="rect">
              <a:avLst/>
            </a:prstGeom>
            <a:noFill/>
            <a:ln w="9525">
              <a:solidFill>
                <a:srgbClr val="008000"/>
              </a:solidFill>
              <a:miter lim="800000"/>
              <a:headEnd/>
              <a:tailEnd/>
            </a:ln>
          </p:spPr>
          <p:txBody>
            <a:bodyPr>
              <a:prstTxWarp prst="textNoShape">
                <a:avLst/>
              </a:prstTxWarp>
              <a:spAutoFit/>
            </a:bodyPr>
            <a:lstStyle/>
            <a:p>
              <a:pPr algn="ctr"/>
              <a:r>
                <a:rPr lang="en-US"/>
                <a:t>Large cells:</a:t>
              </a:r>
            </a:p>
            <a:p>
              <a:pPr algn="ctr"/>
              <a:r>
                <a:rPr lang="en-US"/>
                <a:t>Diatoms</a:t>
              </a:r>
            </a:p>
          </p:txBody>
        </p:sp>
        <p:grpSp>
          <p:nvGrpSpPr>
            <p:cNvPr id="16" name="Group 26"/>
            <p:cNvGrpSpPr>
              <a:grpSpLocks/>
            </p:cNvGrpSpPr>
            <p:nvPr/>
          </p:nvGrpSpPr>
          <p:grpSpPr bwMode="auto">
            <a:xfrm rot="641001">
              <a:off x="7091104" y="2794803"/>
              <a:ext cx="683867" cy="850641"/>
              <a:chOff x="6510784" y="2695241"/>
              <a:chExt cx="1280502" cy="1602021"/>
            </a:xfrm>
          </p:grpSpPr>
          <p:pic>
            <p:nvPicPr>
              <p:cNvPr id="18" name="Picture 1034" descr="Picture2 copy.jpg"/>
              <p:cNvPicPr>
                <a:picLocks noChangeAspect="1"/>
              </p:cNvPicPr>
              <p:nvPr/>
            </p:nvPicPr>
            <p:blipFill>
              <a:blip r:embed="rId2"/>
              <a:srcRect/>
              <a:stretch>
                <a:fillRect/>
              </a:stretch>
            </p:blipFill>
            <p:spPr bwMode="auto">
              <a:xfrm rot="2308493">
                <a:off x="6510784" y="3700921"/>
                <a:ext cx="614362" cy="366713"/>
              </a:xfrm>
              <a:prstGeom prst="rect">
                <a:avLst/>
              </a:prstGeom>
              <a:noFill/>
              <a:ln w="9525">
                <a:noFill/>
                <a:miter lim="800000"/>
                <a:headEnd/>
                <a:tailEnd/>
              </a:ln>
            </p:spPr>
          </p:pic>
          <p:pic>
            <p:nvPicPr>
              <p:cNvPr id="19" name="Picture 1034" descr="Picture2 copy.jpg"/>
              <p:cNvPicPr>
                <a:picLocks noChangeAspect="1"/>
              </p:cNvPicPr>
              <p:nvPr/>
            </p:nvPicPr>
            <p:blipFill>
              <a:blip r:embed="rId2"/>
              <a:srcRect/>
              <a:stretch>
                <a:fillRect/>
              </a:stretch>
            </p:blipFill>
            <p:spPr bwMode="auto">
              <a:xfrm rot="2504725">
                <a:off x="6862058" y="3306669"/>
                <a:ext cx="614362" cy="366713"/>
              </a:xfrm>
              <a:prstGeom prst="rect">
                <a:avLst/>
              </a:prstGeom>
              <a:noFill/>
              <a:ln w="9525">
                <a:noFill/>
                <a:miter lim="800000"/>
                <a:headEnd/>
                <a:tailEnd/>
              </a:ln>
            </p:spPr>
          </p:pic>
          <p:pic>
            <p:nvPicPr>
              <p:cNvPr id="20" name="Picture 1034" descr="Picture2 copy.jpg"/>
              <p:cNvPicPr>
                <a:picLocks noChangeAspect="1"/>
              </p:cNvPicPr>
              <p:nvPr/>
            </p:nvPicPr>
            <p:blipFill>
              <a:blip r:embed="rId2"/>
              <a:srcRect/>
              <a:stretch>
                <a:fillRect/>
              </a:stretch>
            </p:blipFill>
            <p:spPr bwMode="auto">
              <a:xfrm rot="2874112">
                <a:off x="7213332" y="2886868"/>
                <a:ext cx="614362" cy="366713"/>
              </a:xfrm>
              <a:prstGeom prst="rect">
                <a:avLst/>
              </a:prstGeom>
              <a:noFill/>
              <a:ln w="9525">
                <a:noFill/>
                <a:miter lim="800000"/>
                <a:headEnd/>
                <a:tailEnd/>
              </a:ln>
            </p:spPr>
          </p:pic>
          <p:cxnSp>
            <p:nvCxnSpPr>
              <p:cNvPr id="21" name="Straight Connector 20"/>
              <p:cNvCxnSpPr/>
              <p:nvPr/>
            </p:nvCxnSpPr>
            <p:spPr>
              <a:xfrm rot="5400000">
                <a:off x="7578193" y="2709142"/>
                <a:ext cx="226993" cy="19919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865557" y="3548242"/>
                <a:ext cx="271795" cy="20811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7238871" y="3153195"/>
                <a:ext cx="229978" cy="20811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451813" y="3914179"/>
                <a:ext cx="456973" cy="309194"/>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7" name="Picture 6"/>
            <p:cNvPicPr>
              <a:picLocks noChangeAspect="1" noChangeArrowheads="1"/>
            </p:cNvPicPr>
            <p:nvPr/>
          </p:nvPicPr>
          <p:blipFill>
            <a:blip r:embed="rId3"/>
            <a:srcRect/>
            <a:stretch>
              <a:fillRect/>
            </a:stretch>
          </p:blipFill>
          <p:spPr bwMode="auto">
            <a:xfrm rot="8310149">
              <a:off x="6506444" y="2744139"/>
              <a:ext cx="146080" cy="653065"/>
            </a:xfrm>
            <a:prstGeom prst="rect">
              <a:avLst/>
            </a:prstGeom>
            <a:noFill/>
            <a:ln w="9525">
              <a:noFill/>
              <a:miter lim="800000"/>
              <a:headEnd/>
              <a:tailEnd/>
            </a:ln>
          </p:spPr>
        </p:pic>
      </p:grpSp>
      <p:cxnSp>
        <p:nvCxnSpPr>
          <p:cNvPr id="25" name="Straight Connector 24"/>
          <p:cNvCxnSpPr/>
          <p:nvPr/>
        </p:nvCxnSpPr>
        <p:spPr>
          <a:xfrm rot="16200000" flipH="1">
            <a:off x="2195512" y="4043363"/>
            <a:ext cx="4722813" cy="14288"/>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1932781" y="4371182"/>
            <a:ext cx="549275" cy="1588"/>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6461125" y="4373563"/>
            <a:ext cx="544513" cy="1587"/>
          </a:xfrm>
          <a:prstGeom prst="straightConnector1">
            <a:avLst/>
          </a:prstGeom>
          <a:ln w="381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Up Arrow 27"/>
          <p:cNvSpPr/>
          <p:nvPr/>
        </p:nvSpPr>
        <p:spPr>
          <a:xfrm>
            <a:off x="777875" y="3000375"/>
            <a:ext cx="265113" cy="950913"/>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9" name="TextBox 13"/>
          <p:cNvSpPr txBox="1">
            <a:spLocks noChangeArrowheads="1"/>
          </p:cNvSpPr>
          <p:nvPr/>
        </p:nvSpPr>
        <p:spPr bwMode="auto">
          <a:xfrm>
            <a:off x="1111250" y="2851150"/>
            <a:ext cx="3152775" cy="1200329"/>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dirty="0" smtClean="0"/>
              <a:t>Active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a:t>
            </a:r>
            <a:r>
              <a:rPr lang="en-US" dirty="0" smtClean="0"/>
              <a:t>storage</a:t>
            </a:r>
            <a:endParaRPr lang="en-US" dirty="0"/>
          </a:p>
        </p:txBody>
      </p:sp>
      <p:sp>
        <p:nvSpPr>
          <p:cNvPr id="30" name="TextBox 14"/>
          <p:cNvSpPr txBox="1">
            <a:spLocks noChangeArrowheads="1"/>
          </p:cNvSpPr>
          <p:nvPr/>
        </p:nvSpPr>
        <p:spPr bwMode="auto">
          <a:xfrm>
            <a:off x="5521325" y="2876162"/>
            <a:ext cx="3160713" cy="1200329"/>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smtClean="0"/>
              <a:t>Down-regulated CCM</a:t>
            </a:r>
          </a:p>
          <a:p>
            <a:pPr>
              <a:buFont typeface="Arial" charset="0"/>
              <a:buChar char="•"/>
            </a:pPr>
            <a:r>
              <a:rPr lang="en-US" dirty="0" smtClean="0"/>
              <a:t>CCM </a:t>
            </a:r>
            <a:r>
              <a:rPr lang="en-US" dirty="0"/>
              <a:t>efficiency</a:t>
            </a:r>
          </a:p>
          <a:p>
            <a:pPr>
              <a:buFont typeface="Arial" charset="0"/>
              <a:buChar char="•"/>
            </a:pPr>
            <a:r>
              <a:rPr lang="en-US" dirty="0"/>
              <a:t>Efficiency of DIC utilization</a:t>
            </a:r>
          </a:p>
          <a:p>
            <a:pPr>
              <a:buFont typeface="Arial" charset="0"/>
              <a:buChar char="•"/>
            </a:pPr>
            <a:r>
              <a:rPr lang="en-US" dirty="0"/>
              <a:t>Internal DIC storage</a:t>
            </a:r>
          </a:p>
        </p:txBody>
      </p:sp>
      <p:sp>
        <p:nvSpPr>
          <p:cNvPr id="31" name="Up Arrow 30"/>
          <p:cNvSpPr/>
          <p:nvPr/>
        </p:nvSpPr>
        <p:spPr>
          <a:xfrm flipV="1">
            <a:off x="5164138" y="3005526"/>
            <a:ext cx="265112" cy="950912"/>
          </a:xfrm>
          <a:prstGeom prst="up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2" name="TextBox 31"/>
          <p:cNvSpPr txBox="1"/>
          <p:nvPr/>
        </p:nvSpPr>
        <p:spPr>
          <a:xfrm>
            <a:off x="3171753" y="4712930"/>
            <a:ext cx="412893" cy="584776"/>
          </a:xfrm>
          <a:prstGeom prst="rect">
            <a:avLst/>
          </a:prstGeom>
          <a:noFill/>
        </p:spPr>
        <p:txBody>
          <a:bodyPr wrap="none" rtlCol="0">
            <a:spAutoFit/>
          </a:bodyPr>
          <a:lstStyle/>
          <a:p>
            <a:r>
              <a:rPr lang="en-US" sz="3200" dirty="0" smtClean="0"/>
              <a:t>?</a:t>
            </a:r>
            <a:endParaRPr lang="en-US" sz="3200"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49213"/>
            <a:ext cx="8229600" cy="6492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rPr>
              <a:t>Questions</a:t>
            </a:r>
            <a:endParaRPr kumimoji="0" lang="en-US" sz="4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457200" y="1422400"/>
            <a:ext cx="8191500" cy="4165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rmAutofit fontScale="92500" lnSpcReduction="1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43" b="0" i="0" u="none" strike="noStrike" kern="0" cap="none" spc="0" normalizeH="0" baseline="0" noProof="0" smtClean="0">
                <a:ln>
                  <a:noFill/>
                </a:ln>
                <a:solidFill>
                  <a:srgbClr val="000000"/>
                </a:solidFill>
                <a:effectLst/>
                <a:uLnTx/>
                <a:uFillTx/>
                <a:latin typeface="+mn-lt"/>
                <a:ea typeface="ＭＳ Ｐゴシック" charset="0"/>
                <a:cs typeface="Geneva" charset="-128"/>
              </a:rPr>
              <a:t>Do diatom- and cryptophyte-dominated populations in the West Antarctic Peninsula respond differently to enhanced CO</a:t>
            </a:r>
            <a:r>
              <a:rPr kumimoji="0" lang="en-US" sz="3243" b="0" i="0" u="none" strike="noStrike" kern="0" cap="none" spc="0" normalizeH="0" baseline="-25000" noProof="0" smtClean="0">
                <a:ln>
                  <a:noFill/>
                </a:ln>
                <a:solidFill>
                  <a:srgbClr val="000000"/>
                </a:solidFill>
                <a:effectLst/>
                <a:uLnTx/>
                <a:uFillTx/>
                <a:latin typeface="+mn-lt"/>
                <a:ea typeface="ＭＳ Ｐゴシック" charset="0"/>
                <a:cs typeface="Geneva" charset="-128"/>
              </a:rPr>
              <a:t>2</a:t>
            </a:r>
            <a:r>
              <a:rPr kumimoji="0" lang="en-US" sz="3243" b="0" i="0" u="none" strike="noStrike" kern="0" cap="none" spc="0" normalizeH="0" baseline="0" noProof="0" smtClean="0">
                <a:ln>
                  <a:noFill/>
                </a:ln>
                <a:solidFill>
                  <a:srgbClr val="000000"/>
                </a:solidFill>
                <a:effectLst/>
                <a:uLnTx/>
                <a:uFillTx/>
                <a:latin typeface="+mn-lt"/>
                <a:ea typeface="ＭＳ Ｐゴシック" charset="0"/>
                <a:cs typeface="Geneva" charset="-128"/>
              </a:rPr>
              <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595" b="0" i="0" u="none" strike="noStrike" kern="0" cap="none" spc="0" normalizeH="0" baseline="0" noProof="0" smtClean="0">
                <a:ln>
                  <a:noFill/>
                </a:ln>
                <a:solidFill>
                  <a:srgbClr val="000000"/>
                </a:solidFill>
                <a:effectLst/>
                <a:uLnTx/>
                <a:uFillTx/>
                <a:latin typeface="+mn-lt"/>
                <a:ea typeface="Geneva" charset="-128"/>
                <a:cs typeface="Geneva" charset="0"/>
              </a:rPr>
              <a:t>Phytoplankton, virus, bacteria, microzooplankton community changes?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How does enhanced CO</a:t>
            </a:r>
            <a:r>
              <a:rPr kumimoji="0" lang="en-US" sz="3200" b="0" i="0" u="none" strike="noStrike" kern="0" cap="none" spc="0" normalizeH="0" baseline="-25000" noProof="0" smtClean="0">
                <a:ln>
                  <a:noFill/>
                </a:ln>
                <a:solidFill>
                  <a:srgbClr val="000000"/>
                </a:solidFill>
                <a:effectLst/>
                <a:uLnTx/>
                <a:uFillTx/>
                <a:latin typeface="+mn-lt"/>
                <a:ea typeface="ＭＳ Ｐゴシック" charset="0"/>
                <a:cs typeface="Geneva" charset="-128"/>
              </a:rPr>
              <a:t>2</a:t>
            </a: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 affect phytoplankton biomass, primary production, physiology, and biogeochemistry?</a:t>
            </a:r>
            <a:endParaRPr kumimoji="0" lang="en-US" sz="3200" b="0" i="0" u="none" strike="noStrike" kern="0" cap="none" spc="0" normalizeH="0" baseline="0" noProof="0" dirty="0" smtClean="0">
              <a:ln>
                <a:noFill/>
              </a:ln>
              <a:solidFill>
                <a:srgbClr val="000000"/>
              </a:solidFill>
              <a:effectLst/>
              <a:uLnTx/>
              <a:uFillTx/>
              <a:latin typeface="+mn-lt"/>
              <a:ea typeface="ＭＳ Ｐゴシック" charset="0"/>
              <a:cs typeface="Geneva"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49213"/>
            <a:ext cx="8229600" cy="811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Marguerite Bay Mesocosm</a:t>
            </a:r>
            <a:endParaRPr kumimoji="0" lang="en-US" sz="4400" b="1" i="0" u="none" strike="noStrike" kern="0" cap="none" spc="0" normalizeH="0" baseline="0" noProof="0" dirty="0" smtClean="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pic>
        <p:nvPicPr>
          <p:cNvPr id="3" name="Picture 3" descr="t14180a11.tif"/>
          <p:cNvPicPr>
            <a:picLocks noChangeAspect="1"/>
          </p:cNvPicPr>
          <p:nvPr/>
        </p:nvPicPr>
        <p:blipFill>
          <a:blip r:embed="rId2"/>
          <a:srcRect/>
          <a:stretch>
            <a:fillRect/>
          </a:stretch>
        </p:blipFill>
        <p:spPr bwMode="auto">
          <a:xfrm>
            <a:off x="153987" y="3097213"/>
            <a:ext cx="4119563" cy="3089275"/>
          </a:xfrm>
          <a:prstGeom prst="rect">
            <a:avLst/>
          </a:prstGeom>
          <a:noFill/>
          <a:ln w="9525">
            <a:noFill/>
            <a:miter lim="800000"/>
            <a:headEnd/>
            <a:tailEnd/>
          </a:ln>
        </p:spPr>
      </p:pic>
      <p:sp>
        <p:nvSpPr>
          <p:cNvPr id="4" name="Content Placeholder 2"/>
          <p:cNvSpPr txBox="1">
            <a:spLocks/>
          </p:cNvSpPr>
          <p:nvPr/>
        </p:nvSpPr>
        <p:spPr bwMode="auto">
          <a:xfrm>
            <a:off x="-1" y="860425"/>
            <a:ext cx="4627563" cy="5191125"/>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pitchFamily="-107" charset="0"/>
              <a:buChar char="•"/>
              <a:defRPr/>
            </a:pPr>
            <a:r>
              <a:rPr lang="en-US" sz="2000" dirty="0">
                <a:latin typeface="+mn-lt"/>
                <a:ea typeface="ＭＳ Ｐゴシック" pitchFamily="-107" charset="-128"/>
                <a:cs typeface="ＭＳ Ｐゴシック" pitchFamily="-107" charset="-128"/>
              </a:rPr>
              <a:t>High </a:t>
            </a:r>
            <a:r>
              <a:rPr lang="en-US" sz="2000" dirty="0" err="1" smtClean="0">
                <a:latin typeface="+mn-lt"/>
                <a:ea typeface="ＭＳ Ｐゴシック" pitchFamily="-107" charset="-128"/>
                <a:cs typeface="ＭＳ Ｐゴシック" pitchFamily="-107" charset="-128"/>
              </a:rPr>
              <a:t>Chl</a:t>
            </a:r>
            <a:r>
              <a:rPr lang="en-US" sz="2000" dirty="0" smtClean="0">
                <a:latin typeface="+mn-lt"/>
                <a:ea typeface="ＭＳ Ｐゴシック" pitchFamily="-107" charset="-128"/>
                <a:cs typeface="ＭＳ Ｐゴシック" pitchFamily="-107" charset="-128"/>
              </a:rPr>
              <a:t>: </a:t>
            </a:r>
            <a:r>
              <a:rPr lang="en-US" sz="2000" dirty="0">
                <a:latin typeface="+mn-lt"/>
                <a:ea typeface="ＭＳ Ｐゴシック" pitchFamily="-107" charset="-128"/>
                <a:cs typeface="ＭＳ Ｐゴシック" pitchFamily="-107" charset="-128"/>
              </a:rPr>
              <a:t>12 </a:t>
            </a:r>
            <a:r>
              <a:rPr lang="en-US" sz="2000" dirty="0" smtClean="0">
                <a:latin typeface="+mn-lt"/>
                <a:ea typeface="ＭＳ Ｐゴシック" pitchFamily="-107" charset="-128"/>
                <a:cs typeface="ＭＳ Ｐゴシック" pitchFamily="-107" charset="-128"/>
              </a:rPr>
              <a:t>mg m</a:t>
            </a:r>
            <a:r>
              <a:rPr lang="en-US" sz="2000" baseline="30000" dirty="0" smtClean="0">
                <a:latin typeface="+mn-lt"/>
                <a:ea typeface="ＭＳ Ｐゴシック" pitchFamily="-107" charset="-128"/>
                <a:cs typeface="ＭＳ Ｐゴシック" pitchFamily="-107" charset="-128"/>
              </a:rPr>
              <a:t>-3</a:t>
            </a:r>
          </a:p>
          <a:p>
            <a:pPr marL="342900" indent="-342900" eaLnBrk="0" hangingPunct="0">
              <a:spcBef>
                <a:spcPct val="20000"/>
              </a:spcBef>
              <a:buFont typeface="Arial" pitchFamily="-107" charset="0"/>
              <a:buChar char="•"/>
              <a:defRPr/>
            </a:pPr>
            <a:r>
              <a:rPr lang="en-US" sz="2000" dirty="0">
                <a:latin typeface="+mn-lt"/>
                <a:ea typeface="ＭＳ Ｐゴシック" pitchFamily="-107" charset="-128"/>
                <a:cs typeface="ＭＳ Ｐゴシック" pitchFamily="-107" charset="-128"/>
              </a:rPr>
              <a:t>High </a:t>
            </a:r>
            <a:r>
              <a:rPr lang="en-US" sz="2000" dirty="0" smtClean="0">
                <a:latin typeface="+mn-lt"/>
                <a:ea typeface="ＭＳ Ｐゴシック" pitchFamily="-107" charset="-128"/>
                <a:cs typeface="ＭＳ Ｐゴシック" pitchFamily="-107" charset="-128"/>
              </a:rPr>
              <a:t>Prod: </a:t>
            </a:r>
            <a:r>
              <a:rPr lang="en-US" sz="2000" dirty="0">
                <a:latin typeface="+mn-lt"/>
                <a:ea typeface="ＭＳ Ｐゴシック" pitchFamily="-107" charset="-128"/>
                <a:cs typeface="ＭＳ Ｐゴシック" pitchFamily="-107" charset="-128"/>
              </a:rPr>
              <a:t>230 </a:t>
            </a:r>
            <a:r>
              <a:rPr lang="en-US" sz="2000" dirty="0" smtClean="0">
                <a:latin typeface="+mn-lt"/>
                <a:ea typeface="ＭＳ Ｐゴシック" pitchFamily="-107" charset="-128"/>
                <a:cs typeface="ＭＳ Ｐゴシック" pitchFamily="-107" charset="-128"/>
              </a:rPr>
              <a:t>mg C m</a:t>
            </a:r>
            <a:r>
              <a:rPr lang="en-US" sz="2000" baseline="30000" dirty="0" smtClean="0">
                <a:latin typeface="+mn-lt"/>
                <a:ea typeface="ＭＳ Ｐゴシック" pitchFamily="-107" charset="-128"/>
                <a:cs typeface="ＭＳ Ｐゴシック" pitchFamily="-107" charset="-128"/>
              </a:rPr>
              <a:t>-3</a:t>
            </a:r>
            <a:r>
              <a:rPr lang="en-US" sz="2000" dirty="0" smtClean="0">
                <a:latin typeface="+mn-lt"/>
                <a:ea typeface="ＭＳ Ｐゴシック" pitchFamily="-107" charset="-128"/>
                <a:cs typeface="ＭＳ Ｐゴシック" pitchFamily="-107" charset="-128"/>
              </a:rPr>
              <a:t> d</a:t>
            </a:r>
            <a:r>
              <a:rPr lang="en-US" sz="2000" baseline="30000" dirty="0" smtClean="0">
                <a:latin typeface="+mn-lt"/>
                <a:ea typeface="ＭＳ Ｐゴシック" pitchFamily="-107" charset="-128"/>
                <a:cs typeface="ＭＳ Ｐゴシック" pitchFamily="-107" charset="-128"/>
              </a:rPr>
              <a:t>-1</a:t>
            </a:r>
          </a:p>
          <a:p>
            <a:pPr marL="342900" indent="-342900" eaLnBrk="0" hangingPunct="0">
              <a:spcBef>
                <a:spcPct val="20000"/>
              </a:spcBef>
              <a:buFont typeface="Arial" pitchFamily="-107" charset="0"/>
              <a:buChar char="•"/>
              <a:defRPr/>
            </a:pPr>
            <a:r>
              <a:rPr lang="en-US" sz="2000" dirty="0">
                <a:latin typeface="+mn-lt"/>
                <a:ea typeface="ＭＳ Ｐゴシック" pitchFamily="-107" charset="-128"/>
                <a:cs typeface="ＭＳ Ｐゴシック" pitchFamily="-107" charset="-128"/>
              </a:rPr>
              <a:t>Diatom bloom: </a:t>
            </a:r>
          </a:p>
          <a:p>
            <a:pPr marL="800100" lvl="1" indent="-342900" eaLnBrk="0" hangingPunct="0">
              <a:spcBef>
                <a:spcPct val="20000"/>
              </a:spcBef>
              <a:buFont typeface="Wingdings" charset="2"/>
              <a:buChar char="ü"/>
              <a:defRPr/>
            </a:pPr>
            <a:r>
              <a:rPr lang="en-US" sz="2000" i="1" dirty="0" err="1">
                <a:latin typeface="+mn-lt"/>
                <a:ea typeface="ＭＳ Ｐゴシック" pitchFamily="-107" charset="-128"/>
                <a:cs typeface="ＭＳ Ｐゴシック" pitchFamily="-107" charset="-128"/>
              </a:rPr>
              <a:t>Chaetoceros</a:t>
            </a:r>
            <a:r>
              <a:rPr lang="en-US" sz="2000" i="1" dirty="0">
                <a:latin typeface="+mn-lt"/>
                <a:ea typeface="ＭＳ Ｐゴシック" pitchFamily="-107" charset="-128"/>
                <a:cs typeface="ＭＳ Ｐゴシック" pitchFamily="-107" charset="-128"/>
              </a:rPr>
              <a:t> </a:t>
            </a:r>
            <a:r>
              <a:rPr lang="en-US" sz="2000" dirty="0">
                <a:latin typeface="+mn-lt"/>
                <a:ea typeface="ＭＳ Ｐゴシック" pitchFamily="-107" charset="-128"/>
                <a:cs typeface="ＭＳ Ｐゴシック" pitchFamily="-107" charset="-128"/>
              </a:rPr>
              <a:t>sp.</a:t>
            </a:r>
          </a:p>
          <a:p>
            <a:pPr marL="800100" lvl="1" indent="-342900" eaLnBrk="0" hangingPunct="0">
              <a:spcBef>
                <a:spcPct val="20000"/>
              </a:spcBef>
              <a:buFont typeface="Wingdings" charset="2"/>
              <a:buChar char="ü"/>
              <a:defRPr/>
            </a:pPr>
            <a:r>
              <a:rPr lang="en-US" sz="2000" i="1" dirty="0" err="1">
                <a:latin typeface="+mn-lt"/>
                <a:ea typeface="ＭＳ Ｐゴシック" pitchFamily="-107" charset="-128"/>
                <a:cs typeface="ＭＳ Ｐゴシック" pitchFamily="-107" charset="-128"/>
              </a:rPr>
              <a:t>Fragilariopsis</a:t>
            </a:r>
            <a:r>
              <a:rPr lang="en-US" sz="2000" i="1" dirty="0">
                <a:latin typeface="+mn-lt"/>
                <a:ea typeface="ＭＳ Ｐゴシック" pitchFamily="-107" charset="-128"/>
                <a:cs typeface="ＭＳ Ｐゴシック" pitchFamily="-107" charset="-128"/>
              </a:rPr>
              <a:t> </a:t>
            </a:r>
            <a:r>
              <a:rPr lang="en-US" sz="2000" dirty="0">
                <a:latin typeface="+mn-lt"/>
                <a:ea typeface="ＭＳ Ｐゴシック" pitchFamily="-107" charset="-128"/>
                <a:cs typeface="ＭＳ Ｐゴシック" pitchFamily="-107" charset="-128"/>
              </a:rPr>
              <a:t>sp.</a:t>
            </a:r>
          </a:p>
          <a:p>
            <a:pPr marL="800100" lvl="1" indent="-342900" eaLnBrk="0" hangingPunct="0">
              <a:spcBef>
                <a:spcPct val="20000"/>
              </a:spcBef>
              <a:buFont typeface="Wingdings" charset="2"/>
              <a:buChar char="ü"/>
              <a:defRPr/>
            </a:pPr>
            <a:r>
              <a:rPr lang="en-US" sz="2000" i="1" dirty="0">
                <a:latin typeface="+mn-lt"/>
                <a:ea typeface="ＭＳ Ｐゴシック" pitchFamily="-107" charset="-128"/>
                <a:cs typeface="ＭＳ Ｐゴシック" pitchFamily="-107" charset="-128"/>
              </a:rPr>
              <a:t>Pseudo-</a:t>
            </a:r>
            <a:r>
              <a:rPr lang="en-US" sz="2000" i="1" dirty="0" err="1">
                <a:latin typeface="+mn-lt"/>
                <a:ea typeface="ＭＳ Ｐゴシック" pitchFamily="-107" charset="-128"/>
                <a:cs typeface="ＭＳ Ｐゴシック" pitchFamily="-107" charset="-128"/>
              </a:rPr>
              <a:t>nitzschia</a:t>
            </a:r>
            <a:r>
              <a:rPr lang="en-US" sz="2000" dirty="0">
                <a:latin typeface="+mn-lt"/>
                <a:ea typeface="ＭＳ Ｐゴシック" pitchFamily="-107" charset="-128"/>
                <a:cs typeface="ＭＳ Ｐゴシック" pitchFamily="-107" charset="-128"/>
              </a:rPr>
              <a:t> sp.</a:t>
            </a:r>
          </a:p>
          <a:p>
            <a:pPr marL="342900" indent="-342900" eaLnBrk="0" hangingPunct="0">
              <a:spcBef>
                <a:spcPct val="20000"/>
              </a:spcBef>
              <a:buFont typeface="Arial" pitchFamily="-107" charset="0"/>
              <a:buNone/>
              <a:defRPr/>
            </a:pPr>
            <a:endParaRPr lang="en-US" sz="2000" dirty="0">
              <a:latin typeface="+mn-lt"/>
              <a:ea typeface="ＭＳ Ｐゴシック" pitchFamily="-107" charset="-128"/>
              <a:cs typeface="ＭＳ Ｐゴシック" pitchFamily="-107" charset="-128"/>
            </a:endParaRPr>
          </a:p>
        </p:txBody>
      </p:sp>
      <p:sp>
        <p:nvSpPr>
          <p:cNvPr id="5" name="Text Box 1028"/>
          <p:cNvSpPr txBox="1">
            <a:spLocks noChangeArrowheads="1"/>
          </p:cNvSpPr>
          <p:nvPr/>
        </p:nvSpPr>
        <p:spPr bwMode="auto">
          <a:xfrm>
            <a:off x="153987" y="5897661"/>
            <a:ext cx="2711450" cy="307777"/>
          </a:xfrm>
          <a:prstGeom prst="rect">
            <a:avLst/>
          </a:prstGeom>
          <a:noFill/>
          <a:ln w="28575">
            <a:noFill/>
            <a:miter lim="800000"/>
            <a:headEnd/>
            <a:tailEnd/>
          </a:ln>
          <a:effectLst/>
        </p:spPr>
        <p:txBody>
          <a:bodyPr wrap="square">
            <a:prstTxWarp prst="textNoShape">
              <a:avLst/>
            </a:prstTxWarp>
            <a:spAutoFit/>
          </a:bodyPr>
          <a:lstStyle/>
          <a:p>
            <a:pPr>
              <a:spcBef>
                <a:spcPct val="50000"/>
              </a:spcBef>
              <a:defRPr/>
            </a:pPr>
            <a:r>
              <a:rPr lang="en-US" sz="1400" b="1" dirty="0" smtClean="0">
                <a:latin typeface="+mn-lt"/>
                <a:ea typeface="ＭＳ Ｐゴシック" pitchFamily="-107" charset="-128"/>
                <a:cs typeface="ＭＳ Ｐゴシック" pitchFamily="-107" charset="-128"/>
              </a:rPr>
              <a:t>SEM images from B. Jones</a:t>
            </a:r>
          </a:p>
        </p:txBody>
      </p:sp>
      <p:sp>
        <p:nvSpPr>
          <p:cNvPr id="6" name="Content Placeholder 2"/>
          <p:cNvSpPr txBox="1">
            <a:spLocks/>
          </p:cNvSpPr>
          <p:nvPr/>
        </p:nvSpPr>
        <p:spPr bwMode="auto">
          <a:xfrm>
            <a:off x="4438650" y="869950"/>
            <a:ext cx="3706813" cy="8524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smtClean="0">
                <a:ln>
                  <a:noFill/>
                </a:ln>
                <a:effectLst/>
                <a:uLnTx/>
                <a:uFillTx/>
                <a:latin typeface="+mn-lt"/>
                <a:ea typeface="ＭＳ Ｐゴシック" charset="0"/>
                <a:cs typeface="Geneva" charset="-128"/>
              </a:rPr>
              <a:t>Low surface pCO</a:t>
            </a:r>
            <a:r>
              <a:rPr kumimoji="0" lang="en-US" sz="2400" b="0" i="0" u="none" strike="noStrike" kern="0" cap="none" spc="0" normalizeH="0" baseline="-25000" noProof="0" smtClean="0">
                <a:ln>
                  <a:noFill/>
                </a:ln>
                <a:effectLst/>
                <a:uLnTx/>
                <a:uFillTx/>
                <a:latin typeface="+mn-lt"/>
                <a:ea typeface="ＭＳ Ｐゴシック" charset="0"/>
                <a:cs typeface="Geneva" charset="-128"/>
              </a:rPr>
              <a:t>2</a:t>
            </a:r>
            <a:endParaRPr kumimoji="0" lang="en-US" sz="2400" b="0" i="0" u="none" strike="noStrike" kern="0" cap="none" spc="0" normalizeH="0" baseline="-25000" noProof="0" dirty="0" smtClean="0">
              <a:ln>
                <a:noFill/>
              </a:ln>
              <a:effectLst/>
              <a:uLnTx/>
              <a:uFillTx/>
              <a:latin typeface="+mn-lt"/>
              <a:ea typeface="ＭＳ Ｐゴシック" charset="0"/>
              <a:cs typeface="Geneva" charset="-128"/>
            </a:endParaRPr>
          </a:p>
        </p:txBody>
      </p:sp>
      <p:pic>
        <p:nvPicPr>
          <p:cNvPr id="7" name="Picture 4" descr="LMG1101_pCO2.jpg"/>
          <p:cNvPicPr>
            <a:picLocks noChangeAspect="1"/>
          </p:cNvPicPr>
          <p:nvPr/>
        </p:nvPicPr>
        <p:blipFill>
          <a:blip r:embed="rId3"/>
          <a:srcRect/>
          <a:stretch>
            <a:fillRect/>
          </a:stretch>
        </p:blipFill>
        <p:spPr bwMode="auto">
          <a:xfrm>
            <a:off x="4627563" y="1443742"/>
            <a:ext cx="3767137" cy="4453919"/>
          </a:xfrm>
          <a:prstGeom prst="rect">
            <a:avLst/>
          </a:prstGeom>
          <a:noFill/>
          <a:ln w="9525">
            <a:noFill/>
            <a:miter lim="800000"/>
            <a:headEnd/>
            <a:tailEnd/>
          </a:ln>
        </p:spPr>
      </p:pic>
      <p:sp>
        <p:nvSpPr>
          <p:cNvPr id="8" name="5-Point Star 7"/>
          <p:cNvSpPr/>
          <p:nvPr/>
        </p:nvSpPr>
        <p:spPr>
          <a:xfrm>
            <a:off x="7594600" y="3867150"/>
            <a:ext cx="647700" cy="474663"/>
          </a:xfrm>
          <a:prstGeom prst="star5">
            <a:avLst/>
          </a:prstGeom>
          <a:solidFill>
            <a:srgbClr val="FF0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Text Box 1028"/>
          <p:cNvSpPr txBox="1">
            <a:spLocks noChangeArrowheads="1"/>
          </p:cNvSpPr>
          <p:nvPr/>
        </p:nvSpPr>
        <p:spPr bwMode="auto">
          <a:xfrm>
            <a:off x="4627562" y="5878711"/>
            <a:ext cx="4491037" cy="307777"/>
          </a:xfrm>
          <a:prstGeom prst="rect">
            <a:avLst/>
          </a:prstGeom>
          <a:noFill/>
          <a:ln w="28575">
            <a:noFill/>
            <a:miter lim="800000"/>
            <a:headEnd/>
            <a:tailEnd/>
          </a:ln>
          <a:effectLst/>
        </p:spPr>
        <p:txBody>
          <a:bodyPr wrap="square">
            <a:prstTxWarp prst="textNoShape">
              <a:avLst/>
            </a:prstTxWarp>
            <a:spAutoFit/>
          </a:bodyPr>
          <a:lstStyle/>
          <a:p>
            <a:pPr>
              <a:spcBef>
                <a:spcPct val="50000"/>
              </a:spcBef>
              <a:defRPr/>
            </a:pPr>
            <a:r>
              <a:rPr lang="en-US" sz="1400" b="1" dirty="0" smtClean="0">
                <a:latin typeface="+mn-lt"/>
                <a:ea typeface="ＭＳ Ｐゴシック" pitchFamily="-107" charset="-128"/>
                <a:cs typeface="ＭＳ Ｐゴシック" pitchFamily="-107" charset="-128"/>
              </a:rPr>
              <a:t>Data from T. Takahashi; Figure from K. Huang</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p:cNvGrpSpPr/>
          <p:nvPr/>
        </p:nvGrpSpPr>
        <p:grpSpPr>
          <a:xfrm>
            <a:off x="146349" y="11113"/>
            <a:ext cx="8781751" cy="6143679"/>
            <a:chOff x="-101180" y="11113"/>
            <a:chExt cx="9213430" cy="6855804"/>
          </a:xfrm>
        </p:grpSpPr>
        <p:sp>
          <p:nvSpPr>
            <p:cNvPr id="33" name="Title 1"/>
            <p:cNvSpPr txBox="1">
              <a:spLocks/>
            </p:cNvSpPr>
            <p:nvPr/>
          </p:nvSpPr>
          <p:spPr bwMode="auto">
            <a:xfrm>
              <a:off x="457200" y="11113"/>
              <a:ext cx="8229600" cy="509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Diatom-dominated Mesocosm</a:t>
              </a:r>
              <a:endParaRPr kumimoji="0" lang="en-U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pic>
          <p:nvPicPr>
            <p:cNvPr id="34" name="Picture 33" descr="legend1.png"/>
            <p:cNvPicPr>
              <a:picLocks noChangeAspect="1"/>
            </p:cNvPicPr>
            <p:nvPr/>
          </p:nvPicPr>
          <p:blipFill>
            <a:blip r:embed="rId2"/>
            <a:srcRect l="78508" t="55386" r="8237" b="21349"/>
            <a:stretch>
              <a:fillRect/>
            </a:stretch>
          </p:blipFill>
          <p:spPr bwMode="auto">
            <a:xfrm>
              <a:off x="6743700" y="1236663"/>
              <a:ext cx="1290638" cy="1544637"/>
            </a:xfrm>
            <a:prstGeom prst="rect">
              <a:avLst/>
            </a:prstGeom>
            <a:noFill/>
            <a:ln w="9525">
              <a:noFill/>
              <a:miter lim="800000"/>
              <a:headEnd/>
              <a:tailEnd/>
            </a:ln>
          </p:spPr>
        </p:pic>
        <p:sp>
          <p:nvSpPr>
            <p:cNvPr id="35" name="Content Placeholder 2"/>
            <p:cNvSpPr txBox="1">
              <a:spLocks/>
            </p:cNvSpPr>
            <p:nvPr/>
          </p:nvSpPr>
          <p:spPr bwMode="auto">
            <a:xfrm>
              <a:off x="6391275" y="3383756"/>
              <a:ext cx="2720975" cy="34742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10-fold increase in </a:t>
              </a:r>
              <a:r>
                <a:rPr kumimoji="0" lang="en-US" b="0" i="0" u="none" strike="noStrike" kern="0" cap="none" spc="0" normalizeH="0" baseline="0" noProof="0" dirty="0" err="1" smtClean="0">
                  <a:ln>
                    <a:noFill/>
                  </a:ln>
                  <a:solidFill>
                    <a:schemeClr val="accent6"/>
                  </a:solidFill>
                  <a:effectLst/>
                  <a:uLnTx/>
                  <a:uFillTx/>
                  <a:latin typeface="+mn-lt"/>
                  <a:ea typeface="ＭＳ Ｐゴシック" pitchFamily="-105" charset="-128"/>
                  <a:cs typeface="ＭＳ Ｐゴシック" pitchFamily="-105" charset="-128"/>
                </a:rPr>
                <a:t>chl</a:t>
              </a: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 </a:t>
              </a:r>
              <a:r>
                <a:rPr kumimoji="0" lang="en-US" b="0" i="1"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a</a:t>
              </a: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 &amp; productivity</a:t>
              </a: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endPar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NO</a:t>
              </a:r>
              <a:r>
                <a:rPr kumimoji="0" lang="en-US" b="0" i="0" u="none" strike="noStrike" kern="0" cap="none" spc="0" normalizeH="0" baseline="-25000" noProof="0" dirty="0" smtClean="0">
                  <a:ln>
                    <a:noFill/>
                  </a:ln>
                  <a:solidFill>
                    <a:schemeClr val="accent6"/>
                  </a:solidFill>
                  <a:effectLst/>
                  <a:uLnTx/>
                  <a:uFillTx/>
                  <a:latin typeface="+mn-lt"/>
                  <a:ea typeface="ＭＳ Ｐゴシック" pitchFamily="-105" charset="-128"/>
                  <a:cs typeface="ＭＳ Ｐゴシック" pitchFamily="-105" charset="-128"/>
                </a:rPr>
                <a:t>3</a:t>
              </a: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 &amp; PO</a:t>
              </a:r>
              <a:r>
                <a:rPr kumimoji="0" lang="en-US" b="0" i="0" u="none" strike="noStrike" kern="0" cap="none" spc="0" normalizeH="0" baseline="-25000" noProof="0" dirty="0" smtClean="0">
                  <a:ln>
                    <a:noFill/>
                  </a:ln>
                  <a:solidFill>
                    <a:schemeClr val="accent6"/>
                  </a:solidFill>
                  <a:effectLst/>
                  <a:uLnTx/>
                  <a:uFillTx/>
                  <a:latin typeface="+mn-lt"/>
                  <a:ea typeface="ＭＳ Ｐゴシック" pitchFamily="-105" charset="-128"/>
                  <a:cs typeface="ＭＳ Ｐゴシック" pitchFamily="-105" charset="-128"/>
                </a:rPr>
                <a:t>4</a:t>
              </a: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 drawdown by day 10 in all </a:t>
              </a:r>
              <a:r>
                <a:rPr kumimoji="0" lang="en-US" b="0" i="0" u="none" strike="noStrike" kern="0" cap="none" spc="0" normalizeH="0" baseline="0" noProof="0" dirty="0" err="1" smtClean="0">
                  <a:ln>
                    <a:noFill/>
                  </a:ln>
                  <a:solidFill>
                    <a:schemeClr val="accent6"/>
                  </a:solidFill>
                  <a:effectLst/>
                  <a:uLnTx/>
                  <a:uFillTx/>
                  <a:latin typeface="+mn-lt"/>
                  <a:ea typeface="ＭＳ Ｐゴシック" pitchFamily="-105" charset="-128"/>
                  <a:cs typeface="ＭＳ Ｐゴシック" pitchFamily="-105" charset="-128"/>
                </a:rPr>
                <a:t>mesocosms</a:t>
              </a:r>
              <a:endParaRPr kumimoji="0" lang="en-US" b="0" i="0" u="none" strike="noStrike" kern="0" cap="none" spc="0" normalizeH="0" baseline="-25000" noProof="0" dirty="0" smtClean="0">
                <a:ln>
                  <a:noFill/>
                </a:ln>
                <a:solidFill>
                  <a:schemeClr val="accent6"/>
                </a:solidFill>
                <a:effectLst/>
                <a:uLnTx/>
                <a:uFillTx/>
                <a:latin typeface="+mn-lt"/>
                <a:ea typeface="ＭＳ Ｐゴシック" pitchFamily="-105" charset="-128"/>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endParaRPr kumimoji="0" lang="en-US" b="0" i="0" u="none" strike="noStrike" kern="0" cap="none" spc="0" normalizeH="0" baseline="-25000" noProof="0" dirty="0" smtClean="0">
                <a:ln>
                  <a:noFill/>
                </a:ln>
                <a:solidFill>
                  <a:schemeClr val="accent6"/>
                </a:solidFill>
                <a:effectLst/>
                <a:uLnTx/>
                <a:uFillTx/>
                <a:latin typeface="+mn-lt"/>
                <a:ea typeface="ＭＳ Ｐゴシック" pitchFamily="-105" charset="-128"/>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No differences between CO</a:t>
              </a:r>
              <a:r>
                <a:rPr kumimoji="0" lang="en-US" b="0" i="0" u="none" strike="noStrike" kern="0" cap="none" spc="0" normalizeH="0" baseline="-25000" noProof="0" dirty="0" smtClean="0">
                  <a:ln>
                    <a:noFill/>
                  </a:ln>
                  <a:solidFill>
                    <a:schemeClr val="accent6"/>
                  </a:solidFill>
                  <a:effectLst/>
                  <a:uLnTx/>
                  <a:uFillTx/>
                  <a:latin typeface="+mn-lt"/>
                  <a:ea typeface="ＭＳ Ｐゴシック" pitchFamily="-105" charset="-128"/>
                  <a:cs typeface="ＭＳ Ｐゴシック" pitchFamily="-105" charset="-128"/>
                </a:rPr>
                <a:t>2</a:t>
              </a:r>
              <a:r>
                <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rPr>
                <a:t> treatments</a:t>
              </a: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None/>
                <a:tabLst/>
                <a:defRPr/>
              </a:pPr>
              <a:endParaRPr kumimoji="0" lang="en-US" b="0" i="0" u="none" strike="noStrike" kern="0" cap="none" spc="0" normalizeH="0" baseline="0" noProof="0" dirty="0" smtClean="0">
                <a:ln>
                  <a:noFill/>
                </a:ln>
                <a:solidFill>
                  <a:schemeClr val="accent6"/>
                </a:solidFill>
                <a:effectLst/>
                <a:uLnTx/>
                <a:uFillTx/>
                <a:latin typeface="+mn-lt"/>
                <a:ea typeface="ＭＳ Ｐゴシック" pitchFamily="-105" charset="-128"/>
                <a:cs typeface="ＭＳ Ｐゴシック" pitchFamily="-105" charset="-128"/>
              </a:endParaRPr>
            </a:p>
          </p:txBody>
        </p:sp>
        <p:sp>
          <p:nvSpPr>
            <p:cNvPr id="36" name="TextBox 35"/>
            <p:cNvSpPr txBox="1"/>
            <p:nvPr/>
          </p:nvSpPr>
          <p:spPr>
            <a:xfrm>
              <a:off x="1985094" y="520055"/>
              <a:ext cx="5126188" cy="515177"/>
            </a:xfrm>
            <a:prstGeom prst="rect">
              <a:avLst/>
            </a:prstGeom>
            <a:noFill/>
          </p:spPr>
          <p:txBody>
            <a:bodyPr wrap="square" rtlCol="0">
              <a:spAutoFit/>
            </a:bodyPr>
            <a:lstStyle/>
            <a:p>
              <a:pPr algn="ctr"/>
              <a:r>
                <a:rPr lang="en-US" sz="2400" dirty="0" smtClean="0">
                  <a:solidFill>
                    <a:schemeClr val="bg1"/>
                  </a:solidFill>
                  <a:latin typeface="+mn-lt"/>
                </a:rPr>
                <a:t>(Saba et al., in prep)</a:t>
              </a:r>
              <a:endParaRPr lang="en-US" sz="2400" dirty="0">
                <a:solidFill>
                  <a:schemeClr val="bg1"/>
                </a:solidFill>
                <a:latin typeface="+mn-lt"/>
              </a:endParaRPr>
            </a:p>
          </p:txBody>
        </p:sp>
        <p:grpSp>
          <p:nvGrpSpPr>
            <p:cNvPr id="37" name="Group 31"/>
            <p:cNvGrpSpPr/>
            <p:nvPr/>
          </p:nvGrpSpPr>
          <p:grpSpPr>
            <a:xfrm>
              <a:off x="-101180" y="685799"/>
              <a:ext cx="6565480" cy="6181118"/>
              <a:chOff x="-101180" y="685799"/>
              <a:chExt cx="6565480" cy="6181118"/>
            </a:xfrm>
          </p:grpSpPr>
          <p:graphicFrame>
            <p:nvGraphicFramePr>
              <p:cNvPr id="38" name="Chart 37"/>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2803723"/>
                  </p:ext>
                </p:extLst>
              </p:nvPr>
            </p:nvGraphicFramePr>
            <p:xfrm>
              <a:off x="457199" y="3573463"/>
              <a:ext cx="5934076" cy="2919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3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7796521"/>
                  </p:ext>
                </p:extLst>
              </p:nvPr>
            </p:nvGraphicFramePr>
            <p:xfrm>
              <a:off x="592138" y="685799"/>
              <a:ext cx="5872162" cy="2854326"/>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11"/>
              <p:cNvSpPr txBox="1">
                <a:spLocks noChangeArrowheads="1"/>
              </p:cNvSpPr>
              <p:nvPr/>
            </p:nvSpPr>
            <p:spPr bwMode="auto">
              <a:xfrm>
                <a:off x="546100" y="687388"/>
                <a:ext cx="514350" cy="377796"/>
              </a:xfrm>
              <a:prstGeom prst="rect">
                <a:avLst/>
              </a:prstGeom>
              <a:noFill/>
              <a:ln w="9525">
                <a:noFill/>
                <a:miter lim="800000"/>
                <a:headEnd/>
                <a:tailEnd/>
              </a:ln>
            </p:spPr>
            <p:txBody>
              <a:bodyPr wrap="square">
                <a:prstTxWarp prst="textNoShape">
                  <a:avLst/>
                </a:prstTxWarp>
                <a:spAutoFit/>
              </a:bodyPr>
              <a:lstStyle/>
              <a:p>
                <a:r>
                  <a:rPr lang="en-US" sz="1600">
                    <a:solidFill>
                      <a:srgbClr val="FFFFFF"/>
                    </a:solidFill>
                  </a:rPr>
                  <a:t>50</a:t>
                </a:r>
              </a:p>
            </p:txBody>
          </p:sp>
          <p:sp>
            <p:nvSpPr>
              <p:cNvPr id="41" name="TextBox 12"/>
              <p:cNvSpPr txBox="1">
                <a:spLocks noChangeArrowheads="1"/>
              </p:cNvSpPr>
              <p:nvPr/>
            </p:nvSpPr>
            <p:spPr bwMode="auto">
              <a:xfrm>
                <a:off x="552450" y="1143000"/>
                <a:ext cx="514350" cy="377796"/>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40</a:t>
                </a:r>
              </a:p>
            </p:txBody>
          </p:sp>
          <p:sp>
            <p:nvSpPr>
              <p:cNvPr id="42" name="TextBox 13"/>
              <p:cNvSpPr txBox="1">
                <a:spLocks noChangeArrowheads="1"/>
              </p:cNvSpPr>
              <p:nvPr/>
            </p:nvSpPr>
            <p:spPr bwMode="auto">
              <a:xfrm>
                <a:off x="547688" y="1630363"/>
                <a:ext cx="514350" cy="377796"/>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30</a:t>
                </a:r>
              </a:p>
            </p:txBody>
          </p:sp>
          <p:sp>
            <p:nvSpPr>
              <p:cNvPr id="43" name="TextBox 14"/>
              <p:cNvSpPr txBox="1">
                <a:spLocks noChangeArrowheads="1"/>
              </p:cNvSpPr>
              <p:nvPr/>
            </p:nvSpPr>
            <p:spPr bwMode="auto">
              <a:xfrm>
                <a:off x="547688" y="2092325"/>
                <a:ext cx="514350" cy="377796"/>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20</a:t>
                </a:r>
              </a:p>
            </p:txBody>
          </p:sp>
          <p:sp>
            <p:nvSpPr>
              <p:cNvPr id="44" name="TextBox 15"/>
              <p:cNvSpPr txBox="1">
                <a:spLocks noChangeArrowheads="1"/>
              </p:cNvSpPr>
              <p:nvPr/>
            </p:nvSpPr>
            <p:spPr bwMode="auto">
              <a:xfrm>
                <a:off x="546100" y="2565400"/>
                <a:ext cx="514350" cy="377796"/>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10</a:t>
                </a:r>
              </a:p>
            </p:txBody>
          </p:sp>
          <p:sp>
            <p:nvSpPr>
              <p:cNvPr id="45" name="TextBox 27"/>
              <p:cNvSpPr txBox="1">
                <a:spLocks noChangeArrowheads="1"/>
              </p:cNvSpPr>
              <p:nvPr/>
            </p:nvSpPr>
            <p:spPr bwMode="auto">
              <a:xfrm rot="16200000">
                <a:off x="-1123950" y="1875835"/>
                <a:ext cx="2649537" cy="3551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Chlorophyll </a:t>
                </a:r>
                <a:r>
                  <a:rPr lang="en-US" sz="1600" i="1" dirty="0">
                    <a:solidFill>
                      <a:srgbClr val="FFFFFF"/>
                    </a:solidFill>
                  </a:rPr>
                  <a:t>a</a:t>
                </a:r>
                <a:r>
                  <a:rPr lang="en-US" sz="1600" dirty="0">
                    <a:solidFill>
                      <a:srgbClr val="FFFFFF"/>
                    </a:solidFill>
                  </a:rPr>
                  <a:t> (μg L</a:t>
                </a:r>
                <a:r>
                  <a:rPr lang="en-US" sz="1600" baseline="30000" dirty="0">
                    <a:solidFill>
                      <a:srgbClr val="FFFFFF"/>
                    </a:solidFill>
                  </a:rPr>
                  <a:t>-1</a:t>
                </a:r>
                <a:r>
                  <a:rPr lang="en-US" sz="1600" dirty="0">
                    <a:solidFill>
                      <a:srgbClr val="FFFFFF"/>
                    </a:solidFill>
                  </a:rPr>
                  <a:t>)</a:t>
                </a:r>
              </a:p>
            </p:txBody>
          </p:sp>
          <p:sp>
            <p:nvSpPr>
              <p:cNvPr id="46" name="TextBox 16"/>
              <p:cNvSpPr txBox="1">
                <a:spLocks noChangeArrowheads="1"/>
              </p:cNvSpPr>
              <p:nvPr/>
            </p:nvSpPr>
            <p:spPr bwMode="auto">
              <a:xfrm>
                <a:off x="541337" y="3033713"/>
                <a:ext cx="514350"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47" name="TextBox 37"/>
              <p:cNvSpPr txBox="1">
                <a:spLocks noChangeArrowheads="1"/>
              </p:cNvSpPr>
              <p:nvPr/>
            </p:nvSpPr>
            <p:spPr bwMode="auto">
              <a:xfrm>
                <a:off x="423862" y="4583113"/>
                <a:ext cx="652462" cy="37779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800</a:t>
                </a:r>
                <a:endParaRPr lang="en-US" sz="1600" dirty="0">
                  <a:solidFill>
                    <a:srgbClr val="FFFFFF"/>
                  </a:solidFill>
                </a:endParaRPr>
              </a:p>
            </p:txBody>
          </p:sp>
          <p:sp>
            <p:nvSpPr>
              <p:cNvPr id="48" name="TextBox 39"/>
              <p:cNvSpPr txBox="1">
                <a:spLocks noChangeArrowheads="1"/>
              </p:cNvSpPr>
              <p:nvPr/>
            </p:nvSpPr>
            <p:spPr bwMode="auto">
              <a:xfrm>
                <a:off x="419099" y="5295900"/>
                <a:ext cx="793750" cy="37779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400</a:t>
                </a:r>
                <a:endParaRPr lang="en-US" sz="1600" dirty="0">
                  <a:solidFill>
                    <a:srgbClr val="FFFFFF"/>
                  </a:solidFill>
                </a:endParaRPr>
              </a:p>
            </p:txBody>
          </p:sp>
          <p:sp>
            <p:nvSpPr>
              <p:cNvPr id="49" name="TextBox 41"/>
              <p:cNvSpPr txBox="1">
                <a:spLocks noChangeArrowheads="1"/>
              </p:cNvSpPr>
              <p:nvPr/>
            </p:nvSpPr>
            <p:spPr bwMode="auto">
              <a:xfrm rot="16200000">
                <a:off x="-1311276" y="4750221"/>
                <a:ext cx="3033713" cy="613521"/>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Primary Productivity (mg/m</a:t>
                </a:r>
                <a:r>
                  <a:rPr lang="en-US" sz="1600" baseline="30000" dirty="0">
                    <a:solidFill>
                      <a:srgbClr val="FFFFFF"/>
                    </a:solidFill>
                  </a:rPr>
                  <a:t>3</a:t>
                </a:r>
                <a:r>
                  <a:rPr lang="en-US" sz="1600" dirty="0" smtClean="0">
                    <a:solidFill>
                      <a:srgbClr val="FFFFFF"/>
                    </a:solidFill>
                  </a:rPr>
                  <a:t>/d)</a:t>
                </a:r>
                <a:endParaRPr lang="en-US" sz="1600" dirty="0">
                  <a:solidFill>
                    <a:srgbClr val="FFFFFF"/>
                  </a:solidFill>
                </a:endParaRPr>
              </a:p>
            </p:txBody>
          </p:sp>
          <p:sp>
            <p:nvSpPr>
              <p:cNvPr id="50" name="TextBox 42"/>
              <p:cNvSpPr txBox="1">
                <a:spLocks noChangeArrowheads="1"/>
              </p:cNvSpPr>
              <p:nvPr/>
            </p:nvSpPr>
            <p:spPr bwMode="auto">
              <a:xfrm>
                <a:off x="1314450" y="6146800"/>
                <a:ext cx="506413"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2</a:t>
                </a:r>
              </a:p>
            </p:txBody>
          </p:sp>
          <p:sp>
            <p:nvSpPr>
              <p:cNvPr id="51" name="TextBox 43"/>
              <p:cNvSpPr txBox="1">
                <a:spLocks noChangeArrowheads="1"/>
              </p:cNvSpPr>
              <p:nvPr/>
            </p:nvSpPr>
            <p:spPr bwMode="auto">
              <a:xfrm>
                <a:off x="1982788" y="6146800"/>
                <a:ext cx="508000"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4</a:t>
                </a:r>
              </a:p>
            </p:txBody>
          </p:sp>
          <p:sp>
            <p:nvSpPr>
              <p:cNvPr id="52" name="TextBox 44"/>
              <p:cNvSpPr txBox="1">
                <a:spLocks noChangeArrowheads="1"/>
              </p:cNvSpPr>
              <p:nvPr/>
            </p:nvSpPr>
            <p:spPr bwMode="auto">
              <a:xfrm>
                <a:off x="2640013" y="6142039"/>
                <a:ext cx="506412"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6</a:t>
                </a:r>
              </a:p>
            </p:txBody>
          </p:sp>
          <p:sp>
            <p:nvSpPr>
              <p:cNvPr id="53" name="TextBox 45"/>
              <p:cNvSpPr txBox="1">
                <a:spLocks noChangeArrowheads="1"/>
              </p:cNvSpPr>
              <p:nvPr/>
            </p:nvSpPr>
            <p:spPr bwMode="auto">
              <a:xfrm>
                <a:off x="3282949" y="6146800"/>
                <a:ext cx="506413"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8</a:t>
                </a:r>
              </a:p>
            </p:txBody>
          </p:sp>
          <p:sp>
            <p:nvSpPr>
              <p:cNvPr id="54" name="TextBox 46"/>
              <p:cNvSpPr txBox="1">
                <a:spLocks noChangeArrowheads="1"/>
              </p:cNvSpPr>
              <p:nvPr/>
            </p:nvSpPr>
            <p:spPr bwMode="auto">
              <a:xfrm>
                <a:off x="3951287" y="6146800"/>
                <a:ext cx="508000"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10</a:t>
                </a:r>
              </a:p>
            </p:txBody>
          </p:sp>
          <p:sp>
            <p:nvSpPr>
              <p:cNvPr id="55" name="TextBox 47"/>
              <p:cNvSpPr txBox="1">
                <a:spLocks noChangeArrowheads="1"/>
              </p:cNvSpPr>
              <p:nvPr/>
            </p:nvSpPr>
            <p:spPr bwMode="auto">
              <a:xfrm>
                <a:off x="4608512" y="6146800"/>
                <a:ext cx="506412"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12</a:t>
                </a:r>
              </a:p>
            </p:txBody>
          </p:sp>
          <p:sp>
            <p:nvSpPr>
              <p:cNvPr id="56" name="TextBox 48"/>
              <p:cNvSpPr txBox="1">
                <a:spLocks noChangeArrowheads="1"/>
              </p:cNvSpPr>
              <p:nvPr/>
            </p:nvSpPr>
            <p:spPr bwMode="auto">
              <a:xfrm>
                <a:off x="5251450" y="6146800"/>
                <a:ext cx="506413"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14</a:t>
                </a:r>
              </a:p>
            </p:txBody>
          </p:sp>
          <p:sp>
            <p:nvSpPr>
              <p:cNvPr id="57" name="TextBox 49"/>
              <p:cNvSpPr txBox="1">
                <a:spLocks noChangeArrowheads="1"/>
              </p:cNvSpPr>
              <p:nvPr/>
            </p:nvSpPr>
            <p:spPr bwMode="auto">
              <a:xfrm>
                <a:off x="5919788" y="6146800"/>
                <a:ext cx="506412" cy="377796"/>
              </a:xfrm>
              <a:prstGeom prst="rect">
                <a:avLst/>
              </a:prstGeom>
              <a:noFill/>
              <a:ln w="9525">
                <a:noFill/>
                <a:miter lim="800000"/>
                <a:headEnd/>
                <a:tailEnd/>
              </a:ln>
            </p:spPr>
            <p:txBody>
              <a:bodyPr wrap="square">
                <a:prstTxWarp prst="textNoShape">
                  <a:avLst/>
                </a:prstTxWarp>
                <a:spAutoFit/>
              </a:bodyPr>
              <a:lstStyle/>
              <a:p>
                <a:pPr algn="ctr"/>
                <a:r>
                  <a:rPr lang="en-US" sz="1600">
                    <a:solidFill>
                      <a:srgbClr val="FFFFFF"/>
                    </a:solidFill>
                  </a:rPr>
                  <a:t>16</a:t>
                </a:r>
              </a:p>
            </p:txBody>
          </p:sp>
          <p:sp>
            <p:nvSpPr>
              <p:cNvPr id="58" name="TextBox 50"/>
              <p:cNvSpPr txBox="1">
                <a:spLocks noChangeArrowheads="1"/>
              </p:cNvSpPr>
              <p:nvPr/>
            </p:nvSpPr>
            <p:spPr bwMode="auto">
              <a:xfrm>
                <a:off x="1846262" y="6454775"/>
                <a:ext cx="3386138" cy="412142"/>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FFFFFF"/>
                    </a:solidFill>
                  </a:rPr>
                  <a:t>Time (days)</a:t>
                </a:r>
              </a:p>
            </p:txBody>
          </p:sp>
          <p:sp>
            <p:nvSpPr>
              <p:cNvPr id="59" name="TextBox 51"/>
              <p:cNvSpPr txBox="1">
                <a:spLocks noChangeArrowheads="1"/>
              </p:cNvSpPr>
              <p:nvPr/>
            </p:nvSpPr>
            <p:spPr bwMode="auto">
              <a:xfrm>
                <a:off x="531812" y="5997575"/>
                <a:ext cx="506413" cy="377796"/>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60" name="TextBox 52"/>
              <p:cNvSpPr txBox="1">
                <a:spLocks noChangeArrowheads="1"/>
              </p:cNvSpPr>
              <p:nvPr/>
            </p:nvSpPr>
            <p:spPr bwMode="auto">
              <a:xfrm>
                <a:off x="684212" y="6146800"/>
                <a:ext cx="506412" cy="377796"/>
              </a:xfrm>
              <a:prstGeom prst="rect">
                <a:avLst/>
              </a:prstGeom>
              <a:noFill/>
              <a:ln w="9525">
                <a:noFill/>
                <a:miter lim="800000"/>
                <a:headEnd/>
                <a:tailEnd/>
              </a:ln>
            </p:spPr>
            <p:txBody>
              <a:bodyPr wrap="square">
                <a:prstTxWarp prst="textNoShape">
                  <a:avLst/>
                </a:prstTxWarp>
                <a:spAutoFit/>
              </a:bodyPr>
              <a:lstStyle/>
              <a:p>
                <a:pPr algn="ctr"/>
                <a:r>
                  <a:rPr lang="en-US" sz="1600">
                    <a:solidFill>
                      <a:srgbClr val="FFFFFF"/>
                    </a:solidFill>
                  </a:rPr>
                  <a:t>0</a:t>
                </a:r>
              </a:p>
            </p:txBody>
          </p:sp>
          <p:sp>
            <p:nvSpPr>
              <p:cNvPr id="61" name="TextBox 53"/>
              <p:cNvSpPr txBox="1">
                <a:spLocks noChangeArrowheads="1"/>
              </p:cNvSpPr>
              <p:nvPr/>
            </p:nvSpPr>
            <p:spPr bwMode="auto">
              <a:xfrm>
                <a:off x="317501" y="3881856"/>
                <a:ext cx="793750" cy="37779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1200</a:t>
                </a:r>
                <a:endParaRPr lang="en-US" sz="1600" dirty="0">
                  <a:solidFill>
                    <a:srgbClr val="FFFFFF"/>
                  </a:solidFill>
                </a:endParaRPr>
              </a:p>
            </p:txBody>
          </p: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203200" y="23813"/>
            <a:ext cx="8661400" cy="6264907"/>
            <a:chOff x="0" y="61913"/>
            <a:chExt cx="9144000" cy="6821428"/>
          </a:xfrm>
        </p:grpSpPr>
        <p:sp>
          <p:nvSpPr>
            <p:cNvPr id="3" name="Title 1"/>
            <p:cNvSpPr txBox="1">
              <a:spLocks/>
            </p:cNvSpPr>
            <p:nvPr/>
          </p:nvSpPr>
          <p:spPr bwMode="auto">
            <a:xfrm>
              <a:off x="0" y="61913"/>
              <a:ext cx="9144000" cy="433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Cryptophyte-dominated Mesocosm</a:t>
              </a:r>
              <a:endParaRPr kumimoji="0" lang="en-U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pic>
          <p:nvPicPr>
            <p:cNvPr id="4" name="Picture 31" descr="legend1.png"/>
            <p:cNvPicPr>
              <a:picLocks noChangeAspect="1"/>
            </p:cNvPicPr>
            <p:nvPr/>
          </p:nvPicPr>
          <p:blipFill>
            <a:blip r:embed="rId2"/>
            <a:srcRect l="78508" t="55386" r="8237" b="21349"/>
            <a:stretch>
              <a:fillRect/>
            </a:stretch>
          </p:blipFill>
          <p:spPr bwMode="auto">
            <a:xfrm>
              <a:off x="6669520" y="1155976"/>
              <a:ext cx="1289050" cy="1543050"/>
            </a:xfrm>
            <a:prstGeom prst="rect">
              <a:avLst/>
            </a:prstGeom>
            <a:noFill/>
            <a:ln w="9525">
              <a:noFill/>
              <a:miter lim="800000"/>
              <a:headEnd/>
              <a:tailEnd/>
            </a:ln>
          </p:spPr>
        </p:pic>
        <p:sp>
          <p:nvSpPr>
            <p:cNvPr id="5" name="Content Placeholder 2"/>
            <p:cNvSpPr txBox="1">
              <a:spLocks/>
            </p:cNvSpPr>
            <p:nvPr/>
          </p:nvSpPr>
          <p:spPr bwMode="auto">
            <a:xfrm>
              <a:off x="6346132" y="3987841"/>
              <a:ext cx="2772467" cy="25224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rPr>
                <a:t>Lower biomass &amp; productivity in high CO</a:t>
              </a:r>
              <a:r>
                <a:rPr kumimoji="0" lang="en-US" sz="2000" b="0" i="0" u="none" strike="noStrike" kern="0" cap="none" spc="0" normalizeH="0" baseline="-25000" noProof="0" smtClean="0">
                  <a:ln>
                    <a:noFill/>
                  </a:ln>
                  <a:solidFill>
                    <a:srgbClr val="F79646"/>
                  </a:solidFill>
                  <a:effectLst/>
                  <a:uLnTx/>
                  <a:uFillTx/>
                  <a:latin typeface="+mn-lt"/>
                  <a:ea typeface="ＭＳ Ｐゴシック" pitchFamily="-105" charset="-128"/>
                  <a:cs typeface="ＭＳ Ｐゴシック" pitchFamily="-105" charset="-128"/>
                </a:rPr>
                <a:t>2</a:t>
              </a:r>
              <a:r>
                <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rPr>
                <a:t> treatment</a:t>
              </a: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endPar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rPr>
                <a:t>No increase in biomass over course of study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F79646"/>
                </a:solidFill>
                <a:effectLst/>
                <a:uLnTx/>
                <a:uFillTx/>
                <a:latin typeface="+mn-lt"/>
                <a:ea typeface="ＭＳ Ｐゴシック" pitchFamily="-105" charset="-128"/>
                <a:cs typeface="ＭＳ Ｐゴシック" pitchFamily="-105" charset="-128"/>
              </a:endParaRPr>
            </a:p>
          </p:txBody>
        </p:sp>
        <p:sp>
          <p:nvSpPr>
            <p:cNvPr id="6" name="TextBox 5"/>
            <p:cNvSpPr txBox="1"/>
            <p:nvPr/>
          </p:nvSpPr>
          <p:spPr>
            <a:xfrm>
              <a:off x="1985094" y="520055"/>
              <a:ext cx="5126188" cy="502675"/>
            </a:xfrm>
            <a:prstGeom prst="rect">
              <a:avLst/>
            </a:prstGeom>
            <a:noFill/>
          </p:spPr>
          <p:txBody>
            <a:bodyPr wrap="square" rtlCol="0">
              <a:spAutoFit/>
            </a:bodyPr>
            <a:lstStyle/>
            <a:p>
              <a:pPr algn="ctr"/>
              <a:r>
                <a:rPr lang="en-US" sz="2400" dirty="0" smtClean="0">
                  <a:solidFill>
                    <a:schemeClr val="bg1"/>
                  </a:solidFill>
                  <a:latin typeface="+mn-lt"/>
                </a:rPr>
                <a:t>(Saba et al., in prep)</a:t>
              </a:r>
              <a:endParaRPr lang="en-US" sz="2400" dirty="0">
                <a:solidFill>
                  <a:schemeClr val="bg1"/>
                </a:solidFill>
                <a:latin typeface="+mn-lt"/>
              </a:endParaRPr>
            </a:p>
          </p:txBody>
        </p:sp>
        <p:sp>
          <p:nvSpPr>
            <p:cNvPr id="7" name="TextBox 6"/>
            <p:cNvSpPr txBox="1"/>
            <p:nvPr/>
          </p:nvSpPr>
          <p:spPr>
            <a:xfrm flipH="1">
              <a:off x="6197600" y="2775226"/>
              <a:ext cx="2189224" cy="636722"/>
            </a:xfrm>
            <a:prstGeom prst="rect">
              <a:avLst/>
            </a:prstGeom>
            <a:noFill/>
          </p:spPr>
          <p:txBody>
            <a:bodyPr wrap="square" rtlCol="0">
              <a:spAutoFit/>
            </a:bodyPr>
            <a:lstStyle/>
            <a:p>
              <a:pPr algn="ctr"/>
              <a:r>
                <a:rPr lang="en-US" sz="3200" b="1" dirty="0" smtClean="0">
                  <a:solidFill>
                    <a:srgbClr val="FFFF00"/>
                  </a:solidFill>
                </a:rPr>
                <a:t>* </a:t>
              </a:r>
              <a:r>
                <a:rPr lang="en-US" b="1" dirty="0" smtClean="0">
                  <a:solidFill>
                    <a:srgbClr val="FFFF00"/>
                  </a:solidFill>
                </a:rPr>
                <a:t>p  &lt; 0.05</a:t>
              </a:r>
              <a:endParaRPr lang="en-US" b="1" dirty="0">
                <a:solidFill>
                  <a:srgbClr val="FFFF00"/>
                </a:solidFill>
              </a:endParaRPr>
            </a:p>
          </p:txBody>
        </p:sp>
        <p:grpSp>
          <p:nvGrpSpPr>
            <p:cNvPr id="8" name="Group 44"/>
            <p:cNvGrpSpPr/>
            <p:nvPr/>
          </p:nvGrpSpPr>
          <p:grpSpPr>
            <a:xfrm>
              <a:off x="62002" y="942469"/>
              <a:ext cx="6255857" cy="5940872"/>
              <a:chOff x="62002" y="942469"/>
              <a:chExt cx="6255857" cy="5940872"/>
            </a:xfrm>
          </p:grpSpPr>
          <p:graphicFrame>
            <p:nvGraphicFramePr>
              <p:cNvPr id="9" name="Chart 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0358307"/>
                  </p:ext>
                </p:extLst>
              </p:nvPr>
            </p:nvGraphicFramePr>
            <p:xfrm>
              <a:off x="680400" y="3898513"/>
              <a:ext cx="55807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5237520"/>
                  </p:ext>
                </p:extLst>
              </p:nvPr>
            </p:nvGraphicFramePr>
            <p:xfrm>
              <a:off x="620712" y="943652"/>
              <a:ext cx="5640388" cy="288698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1"/>
              <p:cNvSpPr txBox="1">
                <a:spLocks noChangeArrowheads="1"/>
              </p:cNvSpPr>
              <p:nvPr/>
            </p:nvSpPr>
            <p:spPr bwMode="auto">
              <a:xfrm>
                <a:off x="544039" y="942469"/>
                <a:ext cx="502784" cy="368628"/>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2.5</a:t>
                </a:r>
              </a:p>
            </p:txBody>
          </p:sp>
          <p:sp>
            <p:nvSpPr>
              <p:cNvPr id="12" name="TextBox 12"/>
              <p:cNvSpPr txBox="1">
                <a:spLocks noChangeArrowheads="1"/>
              </p:cNvSpPr>
              <p:nvPr/>
            </p:nvSpPr>
            <p:spPr bwMode="auto">
              <a:xfrm>
                <a:off x="550949" y="1422677"/>
                <a:ext cx="502784" cy="368628"/>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2.0</a:t>
                </a:r>
              </a:p>
            </p:txBody>
          </p:sp>
          <p:sp>
            <p:nvSpPr>
              <p:cNvPr id="13" name="TextBox 13"/>
              <p:cNvSpPr txBox="1">
                <a:spLocks noChangeArrowheads="1"/>
              </p:cNvSpPr>
              <p:nvPr/>
            </p:nvSpPr>
            <p:spPr bwMode="auto">
              <a:xfrm>
                <a:off x="546283" y="1900864"/>
                <a:ext cx="502784" cy="368628"/>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1.5</a:t>
                </a:r>
              </a:p>
            </p:txBody>
          </p:sp>
          <p:sp>
            <p:nvSpPr>
              <p:cNvPr id="14" name="TextBox 14"/>
              <p:cNvSpPr txBox="1">
                <a:spLocks noChangeArrowheads="1"/>
              </p:cNvSpPr>
              <p:nvPr/>
            </p:nvSpPr>
            <p:spPr bwMode="auto">
              <a:xfrm>
                <a:off x="546283" y="2366348"/>
                <a:ext cx="502784" cy="368628"/>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1.0</a:t>
                </a:r>
              </a:p>
            </p:txBody>
          </p:sp>
          <p:sp>
            <p:nvSpPr>
              <p:cNvPr id="15" name="TextBox 15"/>
              <p:cNvSpPr txBox="1">
                <a:spLocks noChangeArrowheads="1"/>
              </p:cNvSpPr>
              <p:nvPr/>
            </p:nvSpPr>
            <p:spPr bwMode="auto">
              <a:xfrm>
                <a:off x="544041" y="2849722"/>
                <a:ext cx="502784" cy="368628"/>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0.5</a:t>
                </a:r>
              </a:p>
            </p:txBody>
          </p:sp>
          <p:sp>
            <p:nvSpPr>
              <p:cNvPr id="16" name="TextBox 27"/>
              <p:cNvSpPr txBox="1">
                <a:spLocks noChangeArrowheads="1"/>
              </p:cNvSpPr>
              <p:nvPr/>
            </p:nvSpPr>
            <p:spPr bwMode="auto">
              <a:xfrm rot="16200000">
                <a:off x="-924239" y="2140786"/>
                <a:ext cx="2555638" cy="35741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Chlorophyll </a:t>
                </a:r>
                <a:r>
                  <a:rPr lang="en-US" sz="1600" i="1" dirty="0">
                    <a:solidFill>
                      <a:srgbClr val="FFFFFF"/>
                    </a:solidFill>
                  </a:rPr>
                  <a:t>a</a:t>
                </a:r>
                <a:r>
                  <a:rPr lang="en-US" sz="1600" dirty="0">
                    <a:solidFill>
                      <a:srgbClr val="FFFFFF"/>
                    </a:solidFill>
                  </a:rPr>
                  <a:t> (</a:t>
                </a:r>
                <a:r>
                  <a:rPr lang="en-US" sz="1600" dirty="0" err="1">
                    <a:solidFill>
                      <a:srgbClr val="FFFFFF"/>
                    </a:solidFill>
                  </a:rPr>
                  <a:t>μg</a:t>
                </a:r>
                <a:r>
                  <a:rPr lang="en-US" sz="1600" dirty="0">
                    <a:solidFill>
                      <a:srgbClr val="FFFFFF"/>
                    </a:solidFill>
                  </a:rPr>
                  <a:t> L</a:t>
                </a:r>
                <a:r>
                  <a:rPr lang="en-US" sz="1600" baseline="30000" dirty="0">
                    <a:solidFill>
                      <a:srgbClr val="FFFFFF"/>
                    </a:solidFill>
                  </a:rPr>
                  <a:t>-1</a:t>
                </a:r>
                <a:r>
                  <a:rPr lang="en-US" sz="1600" dirty="0">
                    <a:solidFill>
                      <a:srgbClr val="FFFFFF"/>
                    </a:solidFill>
                  </a:rPr>
                  <a:t>)</a:t>
                </a:r>
              </a:p>
            </p:txBody>
          </p:sp>
          <p:sp>
            <p:nvSpPr>
              <p:cNvPr id="17" name="TextBox 18"/>
              <p:cNvSpPr txBox="1">
                <a:spLocks noChangeArrowheads="1"/>
              </p:cNvSpPr>
              <p:nvPr/>
            </p:nvSpPr>
            <p:spPr bwMode="auto">
              <a:xfrm>
                <a:off x="1538635" y="6218986"/>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2</a:t>
                </a:r>
              </a:p>
            </p:txBody>
          </p:sp>
          <p:sp>
            <p:nvSpPr>
              <p:cNvPr id="18" name="TextBox 19"/>
              <p:cNvSpPr txBox="1">
                <a:spLocks noChangeArrowheads="1"/>
              </p:cNvSpPr>
              <p:nvPr/>
            </p:nvSpPr>
            <p:spPr bwMode="auto">
              <a:xfrm>
                <a:off x="2247921" y="6218986"/>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4</a:t>
                </a:r>
              </a:p>
            </p:txBody>
          </p:sp>
          <p:sp>
            <p:nvSpPr>
              <p:cNvPr id="19" name="TextBox 20"/>
              <p:cNvSpPr txBox="1">
                <a:spLocks noChangeArrowheads="1"/>
              </p:cNvSpPr>
              <p:nvPr/>
            </p:nvSpPr>
            <p:spPr bwMode="auto">
              <a:xfrm>
                <a:off x="2957203" y="6218986"/>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6</a:t>
                </a:r>
              </a:p>
            </p:txBody>
          </p:sp>
          <p:sp>
            <p:nvSpPr>
              <p:cNvPr id="20" name="TextBox 21"/>
              <p:cNvSpPr txBox="1">
                <a:spLocks noChangeArrowheads="1"/>
              </p:cNvSpPr>
              <p:nvPr/>
            </p:nvSpPr>
            <p:spPr bwMode="auto">
              <a:xfrm>
                <a:off x="3666488" y="6213497"/>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8</a:t>
                </a:r>
              </a:p>
            </p:txBody>
          </p:sp>
          <p:sp>
            <p:nvSpPr>
              <p:cNvPr id="21" name="TextBox 22"/>
              <p:cNvSpPr txBox="1">
                <a:spLocks noChangeArrowheads="1"/>
              </p:cNvSpPr>
              <p:nvPr/>
            </p:nvSpPr>
            <p:spPr bwMode="auto">
              <a:xfrm>
                <a:off x="4383808" y="6213497"/>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10</a:t>
                </a:r>
              </a:p>
            </p:txBody>
          </p:sp>
          <p:sp>
            <p:nvSpPr>
              <p:cNvPr id="22" name="TextBox 23"/>
              <p:cNvSpPr txBox="1">
                <a:spLocks noChangeArrowheads="1"/>
              </p:cNvSpPr>
              <p:nvPr/>
            </p:nvSpPr>
            <p:spPr bwMode="auto">
              <a:xfrm>
                <a:off x="5105791" y="6226197"/>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12</a:t>
                </a:r>
              </a:p>
            </p:txBody>
          </p:sp>
          <p:sp>
            <p:nvSpPr>
              <p:cNvPr id="23" name="TextBox 24"/>
              <p:cNvSpPr txBox="1">
                <a:spLocks noChangeArrowheads="1"/>
              </p:cNvSpPr>
              <p:nvPr/>
            </p:nvSpPr>
            <p:spPr bwMode="auto">
              <a:xfrm>
                <a:off x="5815075" y="6226197"/>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14</a:t>
                </a:r>
              </a:p>
            </p:txBody>
          </p:sp>
          <p:sp>
            <p:nvSpPr>
              <p:cNvPr id="24" name="TextBox 26"/>
              <p:cNvSpPr txBox="1">
                <a:spLocks noChangeArrowheads="1"/>
              </p:cNvSpPr>
              <p:nvPr/>
            </p:nvSpPr>
            <p:spPr bwMode="auto">
              <a:xfrm>
                <a:off x="1881456" y="6514713"/>
                <a:ext cx="3359202"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Time (days)</a:t>
                </a:r>
              </a:p>
            </p:txBody>
          </p:sp>
          <p:sp>
            <p:nvSpPr>
              <p:cNvPr id="25" name="TextBox 16"/>
              <p:cNvSpPr txBox="1">
                <a:spLocks noChangeArrowheads="1"/>
              </p:cNvSpPr>
              <p:nvPr/>
            </p:nvSpPr>
            <p:spPr bwMode="auto">
              <a:xfrm>
                <a:off x="615857" y="3332837"/>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26" name="TextBox 17"/>
              <p:cNvSpPr txBox="1">
                <a:spLocks noChangeArrowheads="1"/>
              </p:cNvSpPr>
              <p:nvPr/>
            </p:nvSpPr>
            <p:spPr bwMode="auto">
              <a:xfrm>
                <a:off x="816653" y="6218986"/>
                <a:ext cx="502784"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27" name="TextBox 36"/>
              <p:cNvSpPr txBox="1">
                <a:spLocks noChangeArrowheads="1"/>
              </p:cNvSpPr>
              <p:nvPr/>
            </p:nvSpPr>
            <p:spPr bwMode="auto">
              <a:xfrm>
                <a:off x="620713" y="4221163"/>
                <a:ext cx="506412"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25</a:t>
                </a:r>
                <a:endParaRPr lang="en-US" sz="1600" dirty="0">
                  <a:solidFill>
                    <a:srgbClr val="FFFFFF"/>
                  </a:solidFill>
                </a:endParaRPr>
              </a:p>
            </p:txBody>
          </p:sp>
          <p:sp>
            <p:nvSpPr>
              <p:cNvPr id="28" name="TextBox 37"/>
              <p:cNvSpPr txBox="1">
                <a:spLocks noChangeArrowheads="1"/>
              </p:cNvSpPr>
              <p:nvPr/>
            </p:nvSpPr>
            <p:spPr bwMode="auto">
              <a:xfrm>
                <a:off x="627063" y="4595814"/>
                <a:ext cx="506412"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20</a:t>
                </a:r>
                <a:endParaRPr lang="en-US" sz="1600" dirty="0">
                  <a:solidFill>
                    <a:srgbClr val="FFFFFF"/>
                  </a:solidFill>
                </a:endParaRPr>
              </a:p>
            </p:txBody>
          </p:sp>
          <p:sp>
            <p:nvSpPr>
              <p:cNvPr id="29" name="TextBox 38"/>
              <p:cNvSpPr txBox="1">
                <a:spLocks noChangeArrowheads="1"/>
              </p:cNvSpPr>
              <p:nvPr/>
            </p:nvSpPr>
            <p:spPr bwMode="auto">
              <a:xfrm>
                <a:off x="622299" y="4968876"/>
                <a:ext cx="506413"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15</a:t>
                </a:r>
                <a:endParaRPr lang="en-US" sz="1600" dirty="0">
                  <a:solidFill>
                    <a:srgbClr val="FFFFFF"/>
                  </a:solidFill>
                </a:endParaRPr>
              </a:p>
            </p:txBody>
          </p:sp>
          <p:sp>
            <p:nvSpPr>
              <p:cNvPr id="30" name="TextBox 39"/>
              <p:cNvSpPr txBox="1">
                <a:spLocks noChangeArrowheads="1"/>
              </p:cNvSpPr>
              <p:nvPr/>
            </p:nvSpPr>
            <p:spPr bwMode="auto">
              <a:xfrm>
                <a:off x="622299" y="5334000"/>
                <a:ext cx="506413"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10</a:t>
                </a:r>
                <a:endParaRPr lang="en-US" sz="1600" dirty="0">
                  <a:solidFill>
                    <a:srgbClr val="FFFFFF"/>
                  </a:solidFill>
                </a:endParaRPr>
              </a:p>
            </p:txBody>
          </p:sp>
          <p:sp>
            <p:nvSpPr>
              <p:cNvPr id="31" name="TextBox 40"/>
              <p:cNvSpPr txBox="1">
                <a:spLocks noChangeArrowheads="1"/>
              </p:cNvSpPr>
              <p:nvPr/>
            </p:nvSpPr>
            <p:spPr bwMode="auto">
              <a:xfrm>
                <a:off x="735013" y="5697538"/>
                <a:ext cx="506412"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5</a:t>
                </a:r>
                <a:endParaRPr lang="en-US" sz="1600" dirty="0">
                  <a:solidFill>
                    <a:srgbClr val="FFFFFF"/>
                  </a:solidFill>
                </a:endParaRPr>
              </a:p>
            </p:txBody>
          </p:sp>
          <p:sp>
            <p:nvSpPr>
              <p:cNvPr id="32" name="TextBox 41"/>
              <p:cNvSpPr txBox="1">
                <a:spLocks noChangeArrowheads="1"/>
              </p:cNvSpPr>
              <p:nvPr/>
            </p:nvSpPr>
            <p:spPr bwMode="auto">
              <a:xfrm rot="16200000">
                <a:off x="-1146175" y="4837203"/>
                <a:ext cx="3033713" cy="617359"/>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Primary Productivity (mg/m</a:t>
                </a:r>
                <a:r>
                  <a:rPr lang="en-US" sz="1600" baseline="30000" dirty="0">
                    <a:solidFill>
                      <a:srgbClr val="FFFFFF"/>
                    </a:solidFill>
                  </a:rPr>
                  <a:t>3</a:t>
                </a:r>
                <a:r>
                  <a:rPr lang="en-US" sz="1600" dirty="0" smtClean="0">
                    <a:solidFill>
                      <a:srgbClr val="FFFFFF"/>
                    </a:solidFill>
                  </a:rPr>
                  <a:t>/d)</a:t>
                </a:r>
                <a:endParaRPr lang="en-US" sz="1600" dirty="0">
                  <a:solidFill>
                    <a:srgbClr val="FFFFFF"/>
                  </a:solidFill>
                </a:endParaRPr>
              </a:p>
            </p:txBody>
          </p:sp>
          <p:sp>
            <p:nvSpPr>
              <p:cNvPr id="33" name="TextBox 51"/>
              <p:cNvSpPr txBox="1">
                <a:spLocks noChangeArrowheads="1"/>
              </p:cNvSpPr>
              <p:nvPr/>
            </p:nvSpPr>
            <p:spPr bwMode="auto">
              <a:xfrm>
                <a:off x="628649" y="6070600"/>
                <a:ext cx="506413" cy="368628"/>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34" name="TextBox 53"/>
              <p:cNvSpPr txBox="1">
                <a:spLocks noChangeArrowheads="1"/>
              </p:cNvSpPr>
              <p:nvPr/>
            </p:nvSpPr>
            <p:spPr bwMode="auto">
              <a:xfrm>
                <a:off x="622299" y="3868739"/>
                <a:ext cx="506413" cy="36862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30</a:t>
                </a:r>
                <a:endParaRPr lang="en-US" sz="1600" dirty="0">
                  <a:solidFill>
                    <a:srgbClr val="FFFFFF"/>
                  </a:solidFill>
                </a:endParaRPr>
              </a:p>
            </p:txBody>
          </p:sp>
          <p:sp>
            <p:nvSpPr>
              <p:cNvPr id="35" name="TextBox 34"/>
              <p:cNvSpPr txBox="1"/>
              <p:nvPr/>
            </p:nvSpPr>
            <p:spPr>
              <a:xfrm flipH="1">
                <a:off x="3176528" y="5765224"/>
                <a:ext cx="700520" cy="636723"/>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6" name="TextBox 35"/>
              <p:cNvSpPr txBox="1"/>
              <p:nvPr/>
            </p:nvSpPr>
            <p:spPr>
              <a:xfrm flipH="1">
                <a:off x="4971555" y="5561448"/>
                <a:ext cx="700520" cy="636723"/>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7" name="TextBox 36"/>
              <p:cNvSpPr txBox="1"/>
              <p:nvPr/>
            </p:nvSpPr>
            <p:spPr>
              <a:xfrm flipH="1">
                <a:off x="1366300" y="3008788"/>
                <a:ext cx="700520" cy="636723"/>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8" name="TextBox 37"/>
              <p:cNvSpPr txBox="1"/>
              <p:nvPr/>
            </p:nvSpPr>
            <p:spPr>
              <a:xfrm flipH="1">
                <a:off x="2092219" y="3086615"/>
                <a:ext cx="700520" cy="636723"/>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9" name="TextBox 38"/>
              <p:cNvSpPr txBox="1"/>
              <p:nvPr/>
            </p:nvSpPr>
            <p:spPr>
              <a:xfrm flipH="1">
                <a:off x="4971555" y="2704852"/>
                <a:ext cx="700520" cy="636723"/>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gr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317500" y="61913"/>
            <a:ext cx="8740404" cy="6465887"/>
            <a:chOff x="0" y="61913"/>
            <a:chExt cx="9144000" cy="6948487"/>
          </a:xfrm>
        </p:grpSpPr>
        <p:sp>
          <p:nvSpPr>
            <p:cNvPr id="3" name="Title 1"/>
            <p:cNvSpPr txBox="1">
              <a:spLocks/>
            </p:cNvSpPr>
            <p:nvPr/>
          </p:nvSpPr>
          <p:spPr bwMode="auto">
            <a:xfrm>
              <a:off x="0" y="61913"/>
              <a:ext cx="9144000" cy="433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Cryptophyte-dominated Mesocosm</a:t>
              </a:r>
              <a:endParaRPr kumimoji="0" lang="en-U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pic>
          <p:nvPicPr>
            <p:cNvPr id="4" name="Picture 31" descr="legend1.png"/>
            <p:cNvPicPr>
              <a:picLocks noChangeAspect="1"/>
            </p:cNvPicPr>
            <p:nvPr/>
          </p:nvPicPr>
          <p:blipFill>
            <a:blip r:embed="rId2"/>
            <a:srcRect l="78508" t="55386" r="8237" b="21349"/>
            <a:stretch>
              <a:fillRect/>
            </a:stretch>
          </p:blipFill>
          <p:spPr bwMode="auto">
            <a:xfrm>
              <a:off x="7000723" y="1392320"/>
              <a:ext cx="1289050" cy="1543050"/>
            </a:xfrm>
            <a:prstGeom prst="rect">
              <a:avLst/>
            </a:prstGeom>
            <a:noFill/>
            <a:ln w="9525">
              <a:noFill/>
              <a:miter lim="800000"/>
              <a:headEnd/>
              <a:tailEnd/>
            </a:ln>
          </p:spPr>
        </p:pic>
        <p:sp>
          <p:nvSpPr>
            <p:cNvPr id="5" name="Content Placeholder 2"/>
            <p:cNvSpPr txBox="1">
              <a:spLocks/>
            </p:cNvSpPr>
            <p:nvPr/>
          </p:nvSpPr>
          <p:spPr bwMode="auto">
            <a:xfrm>
              <a:off x="44280" y="5992224"/>
              <a:ext cx="8905389" cy="10181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rPr>
                <a:t>Lower biomass in high CO</a:t>
              </a:r>
              <a:r>
                <a:rPr kumimoji="0" lang="en-US" sz="2000" b="0" i="0" u="none" strike="noStrike" kern="0" cap="none" spc="0" normalizeH="0" baseline="-25000" noProof="0" smtClean="0">
                  <a:ln>
                    <a:noFill/>
                  </a:ln>
                  <a:solidFill>
                    <a:srgbClr val="F79646"/>
                  </a:solidFill>
                  <a:effectLst/>
                  <a:uLnTx/>
                  <a:uFillTx/>
                  <a:latin typeface="+mn-lt"/>
                  <a:ea typeface="ＭＳ Ｐゴシック" pitchFamily="-105" charset="-128"/>
                  <a:cs typeface="ＭＳ Ｐゴシック" pitchFamily="-105" charset="-128"/>
                </a:rPr>
                <a:t>2</a:t>
              </a:r>
              <a:r>
                <a:rPr kumimoji="0" lang="en-US" sz="2000" b="0" i="0" u="none" strike="noStrike" kern="0" cap="none" spc="0" normalizeH="0" baseline="0" noProof="0" smtClean="0">
                  <a:ln>
                    <a:noFill/>
                  </a:ln>
                  <a:solidFill>
                    <a:srgbClr val="F79646"/>
                  </a:solidFill>
                  <a:effectLst/>
                  <a:uLnTx/>
                  <a:uFillTx/>
                  <a:latin typeface="+mn-lt"/>
                  <a:ea typeface="ＭＳ Ｐゴシック" pitchFamily="-105" charset="-128"/>
                  <a:cs typeface="ＭＳ Ｐゴシック" pitchFamily="-105" charset="-128"/>
                </a:rPr>
                <a:t> treatment due to declines in nanophytoplankton size class</a:t>
              </a:r>
              <a:endParaRPr kumimoji="0" lang="en-US" sz="2000" b="0" i="0" u="none" strike="noStrike" kern="0" cap="none" spc="0" normalizeH="0" baseline="0" noProof="0" dirty="0" smtClean="0">
                <a:ln>
                  <a:noFill/>
                </a:ln>
                <a:solidFill>
                  <a:srgbClr val="F79646"/>
                </a:solidFill>
                <a:effectLst/>
                <a:uLnTx/>
                <a:uFillTx/>
                <a:latin typeface="+mn-lt"/>
                <a:ea typeface="ＭＳ Ｐゴシック" pitchFamily="-105" charset="-128"/>
                <a:cs typeface="ＭＳ Ｐゴシック" pitchFamily="-105" charset="-128"/>
              </a:endParaRPr>
            </a:p>
          </p:txBody>
        </p:sp>
        <p:sp>
          <p:nvSpPr>
            <p:cNvPr id="6" name="TextBox 5"/>
            <p:cNvSpPr txBox="1"/>
            <p:nvPr/>
          </p:nvSpPr>
          <p:spPr>
            <a:xfrm>
              <a:off x="1985094" y="520055"/>
              <a:ext cx="5126188" cy="496123"/>
            </a:xfrm>
            <a:prstGeom prst="rect">
              <a:avLst/>
            </a:prstGeom>
            <a:noFill/>
          </p:spPr>
          <p:txBody>
            <a:bodyPr wrap="square" rtlCol="0">
              <a:spAutoFit/>
            </a:bodyPr>
            <a:lstStyle/>
            <a:p>
              <a:pPr algn="ctr"/>
              <a:r>
                <a:rPr lang="en-US" sz="2400" dirty="0" smtClean="0">
                  <a:solidFill>
                    <a:schemeClr val="bg1"/>
                  </a:solidFill>
                  <a:latin typeface="+mn-lt"/>
                </a:rPr>
                <a:t>(Saba et al., in prep)</a:t>
              </a:r>
              <a:endParaRPr lang="en-US" sz="2400" dirty="0">
                <a:solidFill>
                  <a:schemeClr val="bg1"/>
                </a:solidFill>
                <a:latin typeface="+mn-lt"/>
              </a:endParaRPr>
            </a:p>
          </p:txBody>
        </p:sp>
        <p:sp>
          <p:nvSpPr>
            <p:cNvPr id="7" name="TextBox 6"/>
            <p:cNvSpPr txBox="1"/>
            <p:nvPr/>
          </p:nvSpPr>
          <p:spPr>
            <a:xfrm flipH="1">
              <a:off x="6551180" y="3213676"/>
              <a:ext cx="2189223" cy="628422"/>
            </a:xfrm>
            <a:prstGeom prst="rect">
              <a:avLst/>
            </a:prstGeom>
            <a:noFill/>
          </p:spPr>
          <p:txBody>
            <a:bodyPr wrap="square" rtlCol="0">
              <a:spAutoFit/>
            </a:bodyPr>
            <a:lstStyle/>
            <a:p>
              <a:pPr algn="ctr"/>
              <a:r>
                <a:rPr lang="en-US" sz="3200" b="1" dirty="0" smtClean="0">
                  <a:solidFill>
                    <a:srgbClr val="FFFF00"/>
                  </a:solidFill>
                </a:rPr>
                <a:t>* </a:t>
              </a:r>
              <a:r>
                <a:rPr lang="en-US" b="1" dirty="0" smtClean="0">
                  <a:solidFill>
                    <a:srgbClr val="FFFF00"/>
                  </a:solidFill>
                </a:rPr>
                <a:t>p  &lt; 0.05</a:t>
              </a:r>
              <a:endParaRPr lang="en-US" b="1" dirty="0">
                <a:solidFill>
                  <a:srgbClr val="FFFF00"/>
                </a:solidFill>
              </a:endParaRPr>
            </a:p>
          </p:txBody>
        </p:sp>
        <p:grpSp>
          <p:nvGrpSpPr>
            <p:cNvPr id="8" name="Group 29"/>
            <p:cNvGrpSpPr/>
            <p:nvPr/>
          </p:nvGrpSpPr>
          <p:grpSpPr>
            <a:xfrm>
              <a:off x="90385" y="1194732"/>
              <a:ext cx="6787638" cy="4631498"/>
              <a:chOff x="90385" y="1194732"/>
              <a:chExt cx="6787638" cy="4631498"/>
            </a:xfrm>
          </p:grpSpPr>
          <p:graphicFrame>
            <p:nvGraphicFramePr>
              <p:cNvPr id="9" name="Chart 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0677085"/>
                  </p:ext>
                </p:extLst>
              </p:nvPr>
            </p:nvGraphicFramePr>
            <p:xfrm>
              <a:off x="733972" y="1207184"/>
              <a:ext cx="6127402" cy="421631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1"/>
              <p:cNvSpPr txBox="1">
                <a:spLocks noChangeArrowheads="1"/>
              </p:cNvSpPr>
              <p:nvPr/>
            </p:nvSpPr>
            <p:spPr bwMode="auto">
              <a:xfrm>
                <a:off x="576246" y="2265630"/>
                <a:ext cx="714303"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5000</a:t>
                </a:r>
                <a:endParaRPr lang="en-US" sz="1600" dirty="0">
                  <a:solidFill>
                    <a:srgbClr val="FFFFFF"/>
                  </a:solidFill>
                </a:endParaRPr>
              </a:p>
            </p:txBody>
          </p:sp>
          <p:sp>
            <p:nvSpPr>
              <p:cNvPr id="11" name="TextBox 12"/>
              <p:cNvSpPr txBox="1">
                <a:spLocks noChangeArrowheads="1"/>
              </p:cNvSpPr>
              <p:nvPr/>
            </p:nvSpPr>
            <p:spPr bwMode="auto">
              <a:xfrm>
                <a:off x="571008" y="2794871"/>
                <a:ext cx="682604"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4000</a:t>
                </a:r>
                <a:endParaRPr lang="en-US" sz="1600" dirty="0">
                  <a:solidFill>
                    <a:srgbClr val="FFFFFF"/>
                  </a:solidFill>
                </a:endParaRPr>
              </a:p>
            </p:txBody>
          </p:sp>
          <p:sp>
            <p:nvSpPr>
              <p:cNvPr id="12" name="TextBox 13"/>
              <p:cNvSpPr txBox="1">
                <a:spLocks noChangeArrowheads="1"/>
              </p:cNvSpPr>
              <p:nvPr/>
            </p:nvSpPr>
            <p:spPr bwMode="auto">
              <a:xfrm>
                <a:off x="568870" y="3336558"/>
                <a:ext cx="696280"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3000</a:t>
                </a:r>
                <a:endParaRPr lang="en-US" sz="1600" dirty="0">
                  <a:solidFill>
                    <a:srgbClr val="FFFFFF"/>
                  </a:solidFill>
                </a:endParaRPr>
              </a:p>
            </p:txBody>
          </p:sp>
          <p:sp>
            <p:nvSpPr>
              <p:cNvPr id="13" name="TextBox 14"/>
              <p:cNvSpPr txBox="1">
                <a:spLocks noChangeArrowheads="1"/>
              </p:cNvSpPr>
              <p:nvPr/>
            </p:nvSpPr>
            <p:spPr bwMode="auto">
              <a:xfrm>
                <a:off x="568870" y="3865542"/>
                <a:ext cx="705290"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2000</a:t>
                </a:r>
                <a:endParaRPr lang="en-US" sz="1600" dirty="0">
                  <a:solidFill>
                    <a:srgbClr val="FFFFFF"/>
                  </a:solidFill>
                </a:endParaRPr>
              </a:p>
            </p:txBody>
          </p:sp>
          <p:sp>
            <p:nvSpPr>
              <p:cNvPr id="14" name="TextBox 15"/>
              <p:cNvSpPr txBox="1">
                <a:spLocks noChangeArrowheads="1"/>
              </p:cNvSpPr>
              <p:nvPr/>
            </p:nvSpPr>
            <p:spPr bwMode="auto">
              <a:xfrm>
                <a:off x="568870" y="4399716"/>
                <a:ext cx="714301"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1000</a:t>
                </a:r>
                <a:endParaRPr lang="en-US" sz="1600" dirty="0">
                  <a:solidFill>
                    <a:srgbClr val="FFFFFF"/>
                  </a:solidFill>
                </a:endParaRPr>
              </a:p>
            </p:txBody>
          </p:sp>
          <p:sp>
            <p:nvSpPr>
              <p:cNvPr id="15" name="TextBox 27"/>
              <p:cNvSpPr txBox="1">
                <a:spLocks noChangeArrowheads="1"/>
              </p:cNvSpPr>
              <p:nvPr/>
            </p:nvSpPr>
            <p:spPr bwMode="auto">
              <a:xfrm rot="16200000">
                <a:off x="-1629864" y="3022682"/>
                <a:ext cx="3826884" cy="386386"/>
              </a:xfrm>
              <a:prstGeom prst="rect">
                <a:avLst/>
              </a:prstGeom>
              <a:noFill/>
              <a:ln w="9525">
                <a:noFill/>
                <a:miter lim="800000"/>
                <a:headEnd/>
                <a:tailEnd/>
              </a:ln>
            </p:spPr>
            <p:txBody>
              <a:bodyPr wrap="square">
                <a:prstTxWarp prst="textNoShape">
                  <a:avLst/>
                </a:prstTxWarp>
                <a:spAutoFit/>
              </a:bodyPr>
              <a:lstStyle/>
              <a:p>
                <a:pPr algn="ctr"/>
                <a:r>
                  <a:rPr lang="en-US" dirty="0" err="1" smtClean="0">
                    <a:solidFill>
                      <a:srgbClr val="FFFFFF"/>
                    </a:solidFill>
                  </a:rPr>
                  <a:t>Nanophytoplankton</a:t>
                </a:r>
                <a:r>
                  <a:rPr lang="en-US" dirty="0" smtClean="0">
                    <a:solidFill>
                      <a:srgbClr val="FFFFFF"/>
                    </a:solidFill>
                  </a:rPr>
                  <a:t> (cells mL</a:t>
                </a:r>
                <a:r>
                  <a:rPr lang="en-US" baseline="30000" dirty="0">
                    <a:solidFill>
                      <a:srgbClr val="FFFFFF"/>
                    </a:solidFill>
                  </a:rPr>
                  <a:t>-1</a:t>
                </a:r>
                <a:r>
                  <a:rPr lang="en-US" dirty="0">
                    <a:solidFill>
                      <a:srgbClr val="FFFFFF"/>
                    </a:solidFill>
                  </a:rPr>
                  <a:t>)</a:t>
                </a:r>
              </a:p>
            </p:txBody>
          </p:sp>
          <p:sp>
            <p:nvSpPr>
              <p:cNvPr id="16" name="TextBox 18"/>
              <p:cNvSpPr txBox="1">
                <a:spLocks noChangeArrowheads="1"/>
              </p:cNvSpPr>
              <p:nvPr/>
            </p:nvSpPr>
            <p:spPr bwMode="auto">
              <a:xfrm>
                <a:off x="1730499" y="5108205"/>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2</a:t>
                </a:r>
              </a:p>
            </p:txBody>
          </p:sp>
          <p:sp>
            <p:nvSpPr>
              <p:cNvPr id="17" name="TextBox 19"/>
              <p:cNvSpPr txBox="1">
                <a:spLocks noChangeArrowheads="1"/>
              </p:cNvSpPr>
              <p:nvPr/>
            </p:nvSpPr>
            <p:spPr bwMode="auto">
              <a:xfrm>
                <a:off x="2503284" y="5108205"/>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4</a:t>
                </a:r>
              </a:p>
            </p:txBody>
          </p:sp>
          <p:sp>
            <p:nvSpPr>
              <p:cNvPr id="18" name="TextBox 20"/>
              <p:cNvSpPr txBox="1">
                <a:spLocks noChangeArrowheads="1"/>
              </p:cNvSpPr>
              <p:nvPr/>
            </p:nvSpPr>
            <p:spPr bwMode="auto">
              <a:xfrm>
                <a:off x="3288767" y="5108205"/>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6</a:t>
                </a:r>
              </a:p>
            </p:txBody>
          </p:sp>
          <p:sp>
            <p:nvSpPr>
              <p:cNvPr id="19" name="TextBox 21"/>
              <p:cNvSpPr txBox="1">
                <a:spLocks noChangeArrowheads="1"/>
              </p:cNvSpPr>
              <p:nvPr/>
            </p:nvSpPr>
            <p:spPr bwMode="auto">
              <a:xfrm>
                <a:off x="4061551" y="5115416"/>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8</a:t>
                </a:r>
              </a:p>
            </p:txBody>
          </p:sp>
          <p:sp>
            <p:nvSpPr>
              <p:cNvPr id="20" name="TextBox 22"/>
              <p:cNvSpPr txBox="1">
                <a:spLocks noChangeArrowheads="1"/>
              </p:cNvSpPr>
              <p:nvPr/>
            </p:nvSpPr>
            <p:spPr bwMode="auto">
              <a:xfrm>
                <a:off x="4842372" y="5115416"/>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10</a:t>
                </a:r>
              </a:p>
            </p:txBody>
          </p:sp>
          <p:sp>
            <p:nvSpPr>
              <p:cNvPr id="21" name="TextBox 23"/>
              <p:cNvSpPr txBox="1">
                <a:spLocks noChangeArrowheads="1"/>
              </p:cNvSpPr>
              <p:nvPr/>
            </p:nvSpPr>
            <p:spPr bwMode="auto">
              <a:xfrm>
                <a:off x="5602455" y="5115416"/>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12</a:t>
                </a:r>
              </a:p>
            </p:txBody>
          </p:sp>
          <p:sp>
            <p:nvSpPr>
              <p:cNvPr id="22" name="TextBox 24"/>
              <p:cNvSpPr txBox="1">
                <a:spLocks noChangeArrowheads="1"/>
              </p:cNvSpPr>
              <p:nvPr/>
            </p:nvSpPr>
            <p:spPr bwMode="auto">
              <a:xfrm>
                <a:off x="6375239" y="5115416"/>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14</a:t>
                </a:r>
              </a:p>
            </p:txBody>
          </p:sp>
          <p:sp>
            <p:nvSpPr>
              <p:cNvPr id="23" name="TextBox 26"/>
              <p:cNvSpPr txBox="1">
                <a:spLocks noChangeArrowheads="1"/>
              </p:cNvSpPr>
              <p:nvPr/>
            </p:nvSpPr>
            <p:spPr bwMode="auto">
              <a:xfrm>
                <a:off x="2225719" y="5429332"/>
                <a:ext cx="3359202" cy="396898"/>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FFFFFF"/>
                    </a:solidFill>
                  </a:rPr>
                  <a:t>Time (days)</a:t>
                </a:r>
              </a:p>
            </p:txBody>
          </p:sp>
          <p:sp>
            <p:nvSpPr>
              <p:cNvPr id="24" name="TextBox 16"/>
              <p:cNvSpPr txBox="1">
                <a:spLocks noChangeArrowheads="1"/>
              </p:cNvSpPr>
              <p:nvPr/>
            </p:nvSpPr>
            <p:spPr bwMode="auto">
              <a:xfrm>
                <a:off x="787155" y="4918854"/>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25" name="TextBox 17"/>
              <p:cNvSpPr txBox="1">
                <a:spLocks noChangeArrowheads="1"/>
              </p:cNvSpPr>
              <p:nvPr/>
            </p:nvSpPr>
            <p:spPr bwMode="auto">
              <a:xfrm>
                <a:off x="957716" y="5108205"/>
                <a:ext cx="502784" cy="363823"/>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rPr>
                  <a:t>0</a:t>
                </a:r>
              </a:p>
            </p:txBody>
          </p:sp>
          <p:sp>
            <p:nvSpPr>
              <p:cNvPr id="26" name="TextBox 11"/>
              <p:cNvSpPr txBox="1">
                <a:spLocks noChangeArrowheads="1"/>
              </p:cNvSpPr>
              <p:nvPr/>
            </p:nvSpPr>
            <p:spPr bwMode="auto">
              <a:xfrm>
                <a:off x="574694" y="1725822"/>
                <a:ext cx="714303"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6000</a:t>
                </a:r>
                <a:endParaRPr lang="en-US" sz="1600" dirty="0">
                  <a:solidFill>
                    <a:srgbClr val="FFFFFF"/>
                  </a:solidFill>
                </a:endParaRPr>
              </a:p>
            </p:txBody>
          </p:sp>
          <p:sp>
            <p:nvSpPr>
              <p:cNvPr id="27" name="TextBox 11"/>
              <p:cNvSpPr txBox="1">
                <a:spLocks noChangeArrowheads="1"/>
              </p:cNvSpPr>
              <p:nvPr/>
            </p:nvSpPr>
            <p:spPr bwMode="auto">
              <a:xfrm>
                <a:off x="582404" y="1194732"/>
                <a:ext cx="714303" cy="363823"/>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7000</a:t>
                </a:r>
                <a:endParaRPr lang="en-US" sz="1600" dirty="0">
                  <a:solidFill>
                    <a:srgbClr val="FFFFFF"/>
                  </a:solidFill>
                </a:endParaRPr>
              </a:p>
            </p:txBody>
          </p:sp>
          <p:sp>
            <p:nvSpPr>
              <p:cNvPr id="28" name="TextBox 27"/>
              <p:cNvSpPr txBox="1"/>
              <p:nvPr/>
            </p:nvSpPr>
            <p:spPr>
              <a:xfrm flipH="1">
                <a:off x="1662515" y="2889382"/>
                <a:ext cx="626703" cy="628422"/>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29" name="TextBox 28"/>
              <p:cNvSpPr txBox="1"/>
              <p:nvPr/>
            </p:nvSpPr>
            <p:spPr>
              <a:xfrm flipH="1">
                <a:off x="2442865" y="3961122"/>
                <a:ext cx="626703" cy="628422"/>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0" name="TextBox 29"/>
              <p:cNvSpPr txBox="1"/>
              <p:nvPr/>
            </p:nvSpPr>
            <p:spPr>
              <a:xfrm flipH="1">
                <a:off x="3611265" y="4304311"/>
                <a:ext cx="626703" cy="628422"/>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31" name="TextBox 30"/>
              <p:cNvSpPr txBox="1"/>
              <p:nvPr/>
            </p:nvSpPr>
            <p:spPr>
              <a:xfrm flipH="1">
                <a:off x="5551655" y="4418610"/>
                <a:ext cx="626703" cy="628422"/>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bwMode="auto">
          <a:xfrm>
            <a:off x="0" y="61913"/>
            <a:ext cx="9144000" cy="433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Cryptophyte-dominated Mesocosm</a:t>
            </a:r>
            <a:endParaRPr kumimoji="0" lang="en-US" sz="3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4" name="Content Placeholder 2"/>
          <p:cNvSpPr txBox="1">
            <a:spLocks/>
          </p:cNvSpPr>
          <p:nvPr/>
        </p:nvSpPr>
        <p:spPr bwMode="auto">
          <a:xfrm>
            <a:off x="81508" y="5639145"/>
            <a:ext cx="8876930" cy="5838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5" charset="0"/>
              <a:buChar char="•"/>
              <a:tabLst/>
              <a:defRPr/>
            </a:pPr>
            <a:r>
              <a:rPr kumimoji="0" lang="en-US" sz="2000" b="0" i="0" u="none" strike="noStrike" kern="0" cap="none" spc="0" normalizeH="0" baseline="0" noProof="0" dirty="0" smtClean="0">
                <a:ln>
                  <a:noFill/>
                </a:ln>
                <a:solidFill>
                  <a:srgbClr val="F79646"/>
                </a:solidFill>
                <a:effectLst/>
                <a:uLnTx/>
                <a:uFillTx/>
                <a:latin typeface="+mn-lt"/>
                <a:ea typeface="ＭＳ Ｐゴシック" pitchFamily="-105" charset="-128"/>
                <a:cs typeface="ＭＳ Ｐゴシック" pitchFamily="-105" charset="-128"/>
              </a:rPr>
              <a:t>Decrease in Fv/Fm in high CO</a:t>
            </a:r>
            <a:r>
              <a:rPr kumimoji="0" lang="en-US" sz="2000" b="0" i="0" u="none" strike="noStrike" kern="0" cap="none" spc="0" normalizeH="0" baseline="-25000" noProof="0" dirty="0" smtClean="0">
                <a:ln>
                  <a:noFill/>
                </a:ln>
                <a:solidFill>
                  <a:srgbClr val="F79646"/>
                </a:solidFill>
                <a:effectLst/>
                <a:uLnTx/>
                <a:uFillTx/>
                <a:latin typeface="+mn-lt"/>
                <a:ea typeface="ＭＳ Ｐゴシック" pitchFamily="-105" charset="-128"/>
                <a:cs typeface="ＭＳ Ｐゴシック" pitchFamily="-105" charset="-128"/>
              </a:rPr>
              <a:t>2</a:t>
            </a:r>
            <a:r>
              <a:rPr kumimoji="0" lang="en-US" sz="2000" b="0" i="0" u="none" strike="noStrike" kern="0" cap="none" spc="0" normalizeH="0" baseline="0" noProof="0" dirty="0" smtClean="0">
                <a:ln>
                  <a:noFill/>
                </a:ln>
                <a:solidFill>
                  <a:srgbClr val="F79646"/>
                </a:solidFill>
                <a:effectLst/>
                <a:uLnTx/>
                <a:uFillTx/>
                <a:latin typeface="+mn-lt"/>
                <a:ea typeface="ＭＳ Ｐゴシック" pitchFamily="-105" charset="-128"/>
                <a:cs typeface="ＭＳ Ｐゴシック" pitchFamily="-105" charset="-128"/>
              </a:rPr>
              <a:t> treatment</a:t>
            </a:r>
          </a:p>
        </p:txBody>
      </p:sp>
      <p:sp>
        <p:nvSpPr>
          <p:cNvPr id="5" name="TextBox 4"/>
          <p:cNvSpPr txBox="1"/>
          <p:nvPr/>
        </p:nvSpPr>
        <p:spPr>
          <a:xfrm>
            <a:off x="1985094" y="520055"/>
            <a:ext cx="5126188" cy="461665"/>
          </a:xfrm>
          <a:prstGeom prst="rect">
            <a:avLst/>
          </a:prstGeom>
          <a:noFill/>
        </p:spPr>
        <p:txBody>
          <a:bodyPr wrap="square" rtlCol="0">
            <a:spAutoFit/>
          </a:bodyPr>
          <a:lstStyle/>
          <a:p>
            <a:pPr algn="ctr"/>
            <a:r>
              <a:rPr lang="en-US" sz="2400" dirty="0" smtClean="0">
                <a:solidFill>
                  <a:schemeClr val="bg1"/>
                </a:solidFill>
                <a:latin typeface="+mn-lt"/>
              </a:rPr>
              <a:t>(Saba et al., in prep)</a:t>
            </a:r>
            <a:endParaRPr lang="en-US" sz="2400" dirty="0">
              <a:solidFill>
                <a:schemeClr val="bg1"/>
              </a:solidFill>
              <a:latin typeface="+mn-lt"/>
            </a:endParaRPr>
          </a:p>
        </p:txBody>
      </p:sp>
      <p:sp>
        <p:nvSpPr>
          <p:cNvPr id="6" name="TextBox 5"/>
          <p:cNvSpPr txBox="1"/>
          <p:nvPr/>
        </p:nvSpPr>
        <p:spPr>
          <a:xfrm flipH="1">
            <a:off x="6650495" y="2780328"/>
            <a:ext cx="2189224" cy="584776"/>
          </a:xfrm>
          <a:prstGeom prst="rect">
            <a:avLst/>
          </a:prstGeom>
          <a:noFill/>
        </p:spPr>
        <p:txBody>
          <a:bodyPr wrap="square" rtlCol="0">
            <a:spAutoFit/>
          </a:bodyPr>
          <a:lstStyle/>
          <a:p>
            <a:pPr algn="ctr"/>
            <a:r>
              <a:rPr lang="en-US" sz="3200" b="1" dirty="0" smtClean="0">
                <a:solidFill>
                  <a:srgbClr val="FFFF00"/>
                </a:solidFill>
              </a:rPr>
              <a:t>* </a:t>
            </a:r>
            <a:r>
              <a:rPr lang="en-US" b="1" dirty="0" smtClean="0">
                <a:solidFill>
                  <a:srgbClr val="FFFF00"/>
                </a:solidFill>
              </a:rPr>
              <a:t>p  &lt; 0.05</a:t>
            </a:r>
            <a:endParaRPr lang="en-US" b="1" dirty="0">
              <a:solidFill>
                <a:srgbClr val="FFFF00"/>
              </a:solidFill>
            </a:endParaRPr>
          </a:p>
        </p:txBody>
      </p:sp>
      <p:pic>
        <p:nvPicPr>
          <p:cNvPr id="7" name="Picture 6"/>
          <p:cNvPicPr>
            <a:picLocks noChangeAspect="1"/>
          </p:cNvPicPr>
          <p:nvPr/>
        </p:nvPicPr>
        <p:blipFill rotWithShape="1">
          <a:blip r:embed="rId2"/>
          <a:srcRect l="81097" t="34746" b="34264"/>
          <a:stretch/>
        </p:blipFill>
        <p:spPr>
          <a:xfrm>
            <a:off x="6883792" y="1074880"/>
            <a:ext cx="1802220" cy="1772712"/>
          </a:xfrm>
          <a:prstGeom prst="rect">
            <a:avLst/>
          </a:prstGeom>
        </p:spPr>
      </p:pic>
      <p:grpSp>
        <p:nvGrpSpPr>
          <p:cNvPr id="8" name="Group 27"/>
          <p:cNvGrpSpPr/>
          <p:nvPr/>
        </p:nvGrpSpPr>
        <p:grpSpPr>
          <a:xfrm>
            <a:off x="111982" y="1304270"/>
            <a:ext cx="6462683" cy="4107307"/>
            <a:chOff x="111982" y="1304270"/>
            <a:chExt cx="6462683" cy="4107307"/>
          </a:xfrm>
        </p:grpSpPr>
        <p:graphicFrame>
          <p:nvGraphicFramePr>
            <p:cNvPr id="9" name="Chart 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221643"/>
                </p:ext>
              </p:extLst>
            </p:nvPr>
          </p:nvGraphicFramePr>
          <p:xfrm>
            <a:off x="602119" y="1304270"/>
            <a:ext cx="5972546" cy="37410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1"/>
            <p:cNvSpPr txBox="1">
              <a:spLocks noChangeArrowheads="1"/>
            </p:cNvSpPr>
            <p:nvPr/>
          </p:nvSpPr>
          <p:spPr bwMode="auto">
            <a:xfrm>
              <a:off x="516725" y="2517836"/>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0.5</a:t>
              </a:r>
              <a:endParaRPr lang="en-US" sz="1600" dirty="0">
                <a:solidFill>
                  <a:srgbClr val="FFFFFF"/>
                </a:solidFill>
              </a:endParaRPr>
            </a:p>
          </p:txBody>
        </p:sp>
        <p:sp>
          <p:nvSpPr>
            <p:cNvPr id="11" name="TextBox 12"/>
            <p:cNvSpPr txBox="1">
              <a:spLocks noChangeArrowheads="1"/>
            </p:cNvSpPr>
            <p:nvPr/>
          </p:nvSpPr>
          <p:spPr bwMode="auto">
            <a:xfrm>
              <a:off x="514626" y="2917498"/>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0.4</a:t>
              </a:r>
              <a:endParaRPr lang="en-US" sz="1600" dirty="0">
                <a:solidFill>
                  <a:srgbClr val="FFFFFF"/>
                </a:solidFill>
              </a:endParaRPr>
            </a:p>
          </p:txBody>
        </p:sp>
        <p:sp>
          <p:nvSpPr>
            <p:cNvPr id="12" name="TextBox 13"/>
            <p:cNvSpPr txBox="1">
              <a:spLocks noChangeArrowheads="1"/>
            </p:cNvSpPr>
            <p:nvPr/>
          </p:nvSpPr>
          <p:spPr bwMode="auto">
            <a:xfrm>
              <a:off x="506268" y="3323831"/>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0.3</a:t>
              </a:r>
              <a:endParaRPr lang="en-US" sz="1600" dirty="0">
                <a:solidFill>
                  <a:srgbClr val="FFFFFF"/>
                </a:solidFill>
              </a:endParaRPr>
            </a:p>
          </p:txBody>
        </p:sp>
        <p:sp>
          <p:nvSpPr>
            <p:cNvPr id="13" name="TextBox 14"/>
            <p:cNvSpPr txBox="1">
              <a:spLocks noChangeArrowheads="1"/>
            </p:cNvSpPr>
            <p:nvPr/>
          </p:nvSpPr>
          <p:spPr bwMode="auto">
            <a:xfrm>
              <a:off x="493569" y="3725815"/>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0.2</a:t>
              </a:r>
              <a:endParaRPr lang="en-US" sz="1600" dirty="0">
                <a:solidFill>
                  <a:srgbClr val="FFFFFF"/>
                </a:solidFill>
              </a:endParaRPr>
            </a:p>
          </p:txBody>
        </p:sp>
        <p:sp>
          <p:nvSpPr>
            <p:cNvPr id="14" name="TextBox 15"/>
            <p:cNvSpPr txBox="1">
              <a:spLocks noChangeArrowheads="1"/>
            </p:cNvSpPr>
            <p:nvPr/>
          </p:nvSpPr>
          <p:spPr bwMode="auto">
            <a:xfrm>
              <a:off x="504027" y="4145689"/>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0.1</a:t>
              </a:r>
              <a:endParaRPr lang="en-US" sz="1600" dirty="0">
                <a:solidFill>
                  <a:srgbClr val="FFFFFF"/>
                </a:solidFill>
              </a:endParaRPr>
            </a:p>
          </p:txBody>
        </p:sp>
        <p:sp>
          <p:nvSpPr>
            <p:cNvPr id="15" name="TextBox 27"/>
            <p:cNvSpPr txBox="1">
              <a:spLocks noChangeArrowheads="1"/>
            </p:cNvSpPr>
            <p:nvPr/>
          </p:nvSpPr>
          <p:spPr bwMode="auto">
            <a:xfrm rot="16200000">
              <a:off x="-1351186" y="2929644"/>
              <a:ext cx="3295667" cy="369332"/>
            </a:xfrm>
            <a:prstGeom prst="rect">
              <a:avLst/>
            </a:prstGeom>
            <a:noFill/>
            <a:ln w="9525">
              <a:noFill/>
              <a:miter lim="800000"/>
              <a:headEnd/>
              <a:tailEnd/>
            </a:ln>
          </p:spPr>
          <p:txBody>
            <a:bodyPr>
              <a:prstTxWarp prst="textNoShape">
                <a:avLst/>
              </a:prstTxWarp>
              <a:spAutoFit/>
            </a:bodyPr>
            <a:lstStyle/>
            <a:p>
              <a:pPr algn="ctr"/>
              <a:r>
                <a:rPr lang="en-US" dirty="0" err="1" smtClean="0">
                  <a:solidFill>
                    <a:srgbClr val="FFFFFF"/>
                  </a:solidFill>
                </a:rPr>
                <a:t>Fv</a:t>
              </a:r>
              <a:r>
                <a:rPr lang="en-US" dirty="0" smtClean="0">
                  <a:solidFill>
                    <a:srgbClr val="FFFFFF"/>
                  </a:solidFill>
                </a:rPr>
                <a:t>/</a:t>
              </a:r>
              <a:r>
                <a:rPr lang="en-US" dirty="0" err="1" smtClean="0">
                  <a:solidFill>
                    <a:srgbClr val="FFFFFF"/>
                  </a:solidFill>
                </a:rPr>
                <a:t>Fm</a:t>
              </a:r>
              <a:endParaRPr lang="en-US" dirty="0">
                <a:solidFill>
                  <a:srgbClr val="FFFFFF"/>
                </a:solidFill>
              </a:endParaRPr>
            </a:p>
          </p:txBody>
        </p:sp>
        <p:sp>
          <p:nvSpPr>
            <p:cNvPr id="16" name="TextBox 18"/>
            <p:cNvSpPr txBox="1">
              <a:spLocks noChangeArrowheads="1"/>
            </p:cNvSpPr>
            <p:nvPr/>
          </p:nvSpPr>
          <p:spPr bwMode="auto">
            <a:xfrm>
              <a:off x="2341321" y="4721880"/>
              <a:ext cx="502784"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FFFFFF"/>
                  </a:solidFill>
                </a:rPr>
                <a:t>2</a:t>
              </a:r>
            </a:p>
          </p:txBody>
        </p:sp>
        <p:sp>
          <p:nvSpPr>
            <p:cNvPr id="17" name="TextBox 19"/>
            <p:cNvSpPr txBox="1">
              <a:spLocks noChangeArrowheads="1"/>
            </p:cNvSpPr>
            <p:nvPr/>
          </p:nvSpPr>
          <p:spPr bwMode="auto">
            <a:xfrm>
              <a:off x="3431606" y="4721880"/>
              <a:ext cx="502784"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FFFFFF"/>
                  </a:solidFill>
                </a:rPr>
                <a:t>4</a:t>
              </a:r>
            </a:p>
          </p:txBody>
        </p:sp>
        <p:sp>
          <p:nvSpPr>
            <p:cNvPr id="18" name="TextBox 21"/>
            <p:cNvSpPr txBox="1">
              <a:spLocks noChangeArrowheads="1"/>
            </p:cNvSpPr>
            <p:nvPr/>
          </p:nvSpPr>
          <p:spPr bwMode="auto">
            <a:xfrm>
              <a:off x="4519973" y="4729091"/>
              <a:ext cx="502784" cy="338554"/>
            </a:xfrm>
            <a:prstGeom prst="rect">
              <a:avLst/>
            </a:prstGeom>
            <a:noFill/>
            <a:ln w="9525">
              <a:noFill/>
              <a:miter lim="800000"/>
              <a:headEnd/>
              <a:tailEnd/>
            </a:ln>
          </p:spPr>
          <p:txBody>
            <a:bodyPr>
              <a:prstTxWarp prst="textNoShape">
                <a:avLst/>
              </a:prstTxWarp>
              <a:spAutoFit/>
            </a:bodyPr>
            <a:lstStyle/>
            <a:p>
              <a:pPr algn="ctr"/>
              <a:r>
                <a:rPr lang="en-US" sz="1600" dirty="0" smtClean="0">
                  <a:solidFill>
                    <a:srgbClr val="FFFFFF"/>
                  </a:solidFill>
                </a:rPr>
                <a:t>7</a:t>
              </a:r>
              <a:endParaRPr lang="en-US" sz="1600" dirty="0">
                <a:solidFill>
                  <a:srgbClr val="FFFFFF"/>
                </a:solidFill>
              </a:endParaRPr>
            </a:p>
          </p:txBody>
        </p:sp>
        <p:sp>
          <p:nvSpPr>
            <p:cNvPr id="19" name="TextBox 22"/>
            <p:cNvSpPr txBox="1">
              <a:spLocks noChangeArrowheads="1"/>
            </p:cNvSpPr>
            <p:nvPr/>
          </p:nvSpPr>
          <p:spPr bwMode="auto">
            <a:xfrm>
              <a:off x="5605594" y="4729091"/>
              <a:ext cx="502784" cy="338554"/>
            </a:xfrm>
            <a:prstGeom prst="rect">
              <a:avLst/>
            </a:prstGeom>
            <a:noFill/>
            <a:ln w="9525">
              <a:noFill/>
              <a:miter lim="800000"/>
              <a:headEnd/>
              <a:tailEnd/>
            </a:ln>
          </p:spPr>
          <p:txBody>
            <a:bodyPr>
              <a:prstTxWarp prst="textNoShape">
                <a:avLst/>
              </a:prstTxWarp>
              <a:spAutoFit/>
            </a:bodyPr>
            <a:lstStyle/>
            <a:p>
              <a:pPr algn="ctr"/>
              <a:r>
                <a:rPr lang="en-US" sz="1600" dirty="0" smtClean="0">
                  <a:solidFill>
                    <a:srgbClr val="FFFFFF"/>
                  </a:solidFill>
                </a:rPr>
                <a:t>12</a:t>
              </a:r>
              <a:endParaRPr lang="en-US" sz="1600" dirty="0">
                <a:solidFill>
                  <a:srgbClr val="FFFFFF"/>
                </a:solidFill>
              </a:endParaRPr>
            </a:p>
          </p:txBody>
        </p:sp>
        <p:sp>
          <p:nvSpPr>
            <p:cNvPr id="20" name="TextBox 26"/>
            <p:cNvSpPr txBox="1">
              <a:spLocks noChangeArrowheads="1"/>
            </p:cNvSpPr>
            <p:nvPr/>
          </p:nvSpPr>
          <p:spPr bwMode="auto">
            <a:xfrm>
              <a:off x="2008826" y="5042245"/>
              <a:ext cx="3359202" cy="369332"/>
            </a:xfrm>
            <a:prstGeom prst="rect">
              <a:avLst/>
            </a:prstGeom>
            <a:noFill/>
            <a:ln w="9525">
              <a:noFill/>
              <a:miter lim="800000"/>
              <a:headEnd/>
              <a:tailEnd/>
            </a:ln>
          </p:spPr>
          <p:txBody>
            <a:bodyPr>
              <a:prstTxWarp prst="textNoShape">
                <a:avLst/>
              </a:prstTxWarp>
              <a:spAutoFit/>
            </a:bodyPr>
            <a:lstStyle/>
            <a:p>
              <a:pPr algn="ctr"/>
              <a:r>
                <a:rPr lang="en-US" dirty="0" smtClean="0">
                  <a:solidFill>
                    <a:srgbClr val="FFFFFF"/>
                  </a:solidFill>
                </a:rPr>
                <a:t>Sampling time point </a:t>
              </a:r>
              <a:r>
                <a:rPr lang="en-US" dirty="0">
                  <a:solidFill>
                    <a:srgbClr val="FFFFFF"/>
                  </a:solidFill>
                </a:rPr>
                <a:t>(</a:t>
              </a:r>
              <a:r>
                <a:rPr lang="en-US" dirty="0" smtClean="0">
                  <a:solidFill>
                    <a:srgbClr val="FFFFFF"/>
                  </a:solidFill>
                </a:rPr>
                <a:t>day)</a:t>
              </a:r>
              <a:endParaRPr lang="en-US" dirty="0">
                <a:solidFill>
                  <a:srgbClr val="FFFFFF"/>
                </a:solidFill>
              </a:endParaRPr>
            </a:p>
          </p:txBody>
        </p:sp>
        <p:sp>
          <p:nvSpPr>
            <p:cNvPr id="21" name="TextBox 16"/>
            <p:cNvSpPr txBox="1">
              <a:spLocks noChangeArrowheads="1"/>
            </p:cNvSpPr>
            <p:nvPr/>
          </p:nvSpPr>
          <p:spPr bwMode="auto">
            <a:xfrm>
              <a:off x="575844" y="4539903"/>
              <a:ext cx="502784"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FFFFFF"/>
                  </a:solidFill>
                </a:rPr>
                <a:t>0</a:t>
              </a:r>
            </a:p>
          </p:txBody>
        </p:sp>
        <p:sp>
          <p:nvSpPr>
            <p:cNvPr id="22" name="TextBox 17"/>
            <p:cNvSpPr txBox="1">
              <a:spLocks noChangeArrowheads="1"/>
            </p:cNvSpPr>
            <p:nvPr/>
          </p:nvSpPr>
          <p:spPr bwMode="auto">
            <a:xfrm>
              <a:off x="1262214" y="4728166"/>
              <a:ext cx="502784"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FFFFFF"/>
                  </a:solidFill>
                </a:rPr>
                <a:t>0</a:t>
              </a:r>
            </a:p>
          </p:txBody>
        </p:sp>
        <p:sp>
          <p:nvSpPr>
            <p:cNvPr id="23" name="TextBox 11"/>
            <p:cNvSpPr txBox="1">
              <a:spLocks noChangeArrowheads="1"/>
            </p:cNvSpPr>
            <p:nvPr/>
          </p:nvSpPr>
          <p:spPr bwMode="auto">
            <a:xfrm>
              <a:off x="519333" y="2115584"/>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0.6</a:t>
              </a:r>
              <a:endParaRPr lang="en-US" sz="1600" dirty="0">
                <a:solidFill>
                  <a:srgbClr val="FFFFFF"/>
                </a:solidFill>
              </a:endParaRPr>
            </a:p>
          </p:txBody>
        </p:sp>
        <p:sp>
          <p:nvSpPr>
            <p:cNvPr id="24" name="TextBox 11"/>
            <p:cNvSpPr txBox="1">
              <a:spLocks noChangeArrowheads="1"/>
            </p:cNvSpPr>
            <p:nvPr/>
          </p:nvSpPr>
          <p:spPr bwMode="auto">
            <a:xfrm>
              <a:off x="519333" y="1709321"/>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0.7</a:t>
              </a:r>
              <a:endParaRPr lang="en-US" sz="1600" dirty="0">
                <a:solidFill>
                  <a:srgbClr val="FFFFFF"/>
                </a:solidFill>
              </a:endParaRPr>
            </a:p>
          </p:txBody>
        </p:sp>
        <p:sp>
          <p:nvSpPr>
            <p:cNvPr id="25" name="TextBox 11"/>
            <p:cNvSpPr txBox="1">
              <a:spLocks noChangeArrowheads="1"/>
            </p:cNvSpPr>
            <p:nvPr/>
          </p:nvSpPr>
          <p:spPr bwMode="auto">
            <a:xfrm>
              <a:off x="519333" y="1307069"/>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0.8</a:t>
              </a:r>
              <a:endParaRPr lang="en-US" sz="1600" dirty="0">
                <a:solidFill>
                  <a:srgbClr val="FFFFFF"/>
                </a:solidFill>
              </a:endParaRPr>
            </a:p>
          </p:txBody>
        </p:sp>
        <p:sp>
          <p:nvSpPr>
            <p:cNvPr id="26" name="TextBox 25"/>
            <p:cNvSpPr txBox="1"/>
            <p:nvPr/>
          </p:nvSpPr>
          <p:spPr>
            <a:xfrm flipH="1">
              <a:off x="2543546" y="2374423"/>
              <a:ext cx="591828"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27" name="TextBox 26"/>
            <p:cNvSpPr txBox="1"/>
            <p:nvPr/>
          </p:nvSpPr>
          <p:spPr>
            <a:xfrm flipH="1">
              <a:off x="3639562" y="2428450"/>
              <a:ext cx="591828"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28" name="TextBox 27"/>
            <p:cNvSpPr txBox="1"/>
            <p:nvPr/>
          </p:nvSpPr>
          <p:spPr>
            <a:xfrm flipH="1">
              <a:off x="4721348" y="2563092"/>
              <a:ext cx="591828"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29" name="TextBox 28"/>
            <p:cNvSpPr txBox="1"/>
            <p:nvPr/>
          </p:nvSpPr>
          <p:spPr>
            <a:xfrm flipH="1">
              <a:off x="5805474" y="2241976"/>
              <a:ext cx="591828"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0" y="-12699"/>
            <a:ext cx="9028113" cy="6302024"/>
            <a:chOff x="0" y="-12700"/>
            <a:chExt cx="9126538" cy="6530521"/>
          </a:xfrm>
        </p:grpSpPr>
        <p:sp>
          <p:nvSpPr>
            <p:cNvPr id="4" name="Title 1"/>
            <p:cNvSpPr txBox="1">
              <a:spLocks/>
            </p:cNvSpPr>
            <p:nvPr/>
          </p:nvSpPr>
          <p:spPr bwMode="auto">
            <a:xfrm>
              <a:off x="0" y="-12700"/>
              <a:ext cx="9126538" cy="917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CO</a:t>
              </a:r>
              <a:r>
                <a:rPr kumimoji="0" lang="en-US" sz="3200" b="1" i="0" u="none" strike="noStrike" kern="0" cap="none" spc="0" normalizeH="0" baseline="-2500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32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 Scenarios: Effects on  biogeochemistry</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5" name="Content Placeholder 2"/>
            <p:cNvSpPr txBox="1">
              <a:spLocks/>
            </p:cNvSpPr>
            <p:nvPr/>
          </p:nvSpPr>
          <p:spPr>
            <a:xfrm>
              <a:off x="2346325" y="1133475"/>
              <a:ext cx="4449762" cy="720725"/>
            </a:xfrm>
            <a:prstGeom prst="rect">
              <a:avLst/>
            </a:prstGeom>
          </p:spPr>
          <p:txBody>
            <a:bodyPr>
              <a:normAutofit/>
            </a:bodyPr>
            <a:lstStyle/>
            <a:p>
              <a:pPr marL="342900" indent="-342900" algn="ctr" fontAlgn="auto">
                <a:spcBef>
                  <a:spcPct val="20000"/>
                </a:spcBef>
                <a:spcAft>
                  <a:spcPts val="0"/>
                </a:spcAft>
                <a:defRPr/>
              </a:pPr>
              <a:r>
                <a:rPr lang="en-US" sz="3200" b="1" dirty="0">
                  <a:solidFill>
                    <a:srgbClr val="F79646"/>
                  </a:solidFill>
                  <a:latin typeface="+mn-lt"/>
                </a:rPr>
                <a:t>High</a:t>
              </a:r>
              <a:r>
                <a:rPr lang="en-US" sz="3200" b="1" dirty="0">
                  <a:solidFill>
                    <a:srgbClr val="F79646"/>
                  </a:solidFill>
                  <a:latin typeface="+mn-lt"/>
                  <a:ea typeface="+mn-ea"/>
                  <a:cs typeface="+mn-cs"/>
                </a:rPr>
                <a:t> CO</a:t>
              </a:r>
              <a:r>
                <a:rPr lang="en-US" sz="3200" b="1" baseline="-25000" dirty="0">
                  <a:solidFill>
                    <a:srgbClr val="F79646"/>
                  </a:solidFill>
                  <a:latin typeface="+mn-lt"/>
                  <a:ea typeface="+mn-ea"/>
                  <a:cs typeface="+mn-cs"/>
                </a:rPr>
                <a:t>2</a:t>
              </a:r>
            </a:p>
          </p:txBody>
        </p:sp>
        <p:sp>
          <p:nvSpPr>
            <p:cNvPr id="6" name="TextBox 4"/>
            <p:cNvSpPr txBox="1">
              <a:spLocks noChangeArrowheads="1"/>
            </p:cNvSpPr>
            <p:nvPr/>
          </p:nvSpPr>
          <p:spPr bwMode="auto">
            <a:xfrm>
              <a:off x="1425575" y="2006600"/>
              <a:ext cx="1987550" cy="669765"/>
            </a:xfrm>
            <a:prstGeom prst="rect">
              <a:avLst/>
            </a:prstGeom>
            <a:noFill/>
            <a:ln w="9525">
              <a:solidFill>
                <a:srgbClr val="008000"/>
              </a:solidFill>
              <a:miter lim="800000"/>
              <a:headEnd/>
              <a:tailEnd/>
            </a:ln>
          </p:spPr>
          <p:txBody>
            <a:bodyPr wrap="square">
              <a:prstTxWarp prst="textNoShape">
                <a:avLst/>
              </a:prstTxWarp>
              <a:spAutoFit/>
            </a:bodyPr>
            <a:lstStyle/>
            <a:p>
              <a:pPr algn="ctr"/>
              <a:r>
                <a:rPr lang="en-US" dirty="0" err="1" smtClean="0">
                  <a:solidFill>
                    <a:srgbClr val="52AC49"/>
                  </a:solidFill>
                </a:rPr>
                <a:t>Cryptophyte</a:t>
              </a:r>
              <a:r>
                <a:rPr lang="en-US" dirty="0" smtClean="0">
                  <a:solidFill>
                    <a:srgbClr val="52AC49"/>
                  </a:solidFill>
                </a:rPr>
                <a:t>-dominated</a:t>
              </a:r>
              <a:endParaRPr lang="en-US" dirty="0">
                <a:solidFill>
                  <a:srgbClr val="52AC49"/>
                </a:solidFill>
              </a:endParaRPr>
            </a:p>
          </p:txBody>
        </p:sp>
        <p:sp>
          <p:nvSpPr>
            <p:cNvPr id="7" name="TextBox 10"/>
            <p:cNvSpPr txBox="1">
              <a:spLocks noChangeArrowheads="1"/>
            </p:cNvSpPr>
            <p:nvPr/>
          </p:nvSpPr>
          <p:spPr bwMode="auto">
            <a:xfrm>
              <a:off x="6142038" y="2006600"/>
              <a:ext cx="1489491" cy="669765"/>
            </a:xfrm>
            <a:prstGeom prst="rect">
              <a:avLst/>
            </a:prstGeom>
            <a:noFill/>
            <a:ln w="9525">
              <a:solidFill>
                <a:srgbClr val="008000"/>
              </a:solidFill>
              <a:miter lim="800000"/>
              <a:headEnd/>
              <a:tailEnd/>
            </a:ln>
          </p:spPr>
          <p:txBody>
            <a:bodyPr wrap="square">
              <a:prstTxWarp prst="textNoShape">
                <a:avLst/>
              </a:prstTxWarp>
              <a:spAutoFit/>
            </a:bodyPr>
            <a:lstStyle/>
            <a:p>
              <a:pPr algn="ctr"/>
              <a:r>
                <a:rPr lang="en-US" dirty="0" smtClean="0">
                  <a:solidFill>
                    <a:srgbClr val="52AC49"/>
                  </a:solidFill>
                </a:rPr>
                <a:t>Diatom-dominated</a:t>
              </a:r>
              <a:endParaRPr lang="en-US" dirty="0">
                <a:solidFill>
                  <a:srgbClr val="52AC49"/>
                </a:solidFill>
              </a:endParaRPr>
            </a:p>
          </p:txBody>
        </p:sp>
        <p:grpSp>
          <p:nvGrpSpPr>
            <p:cNvPr id="8" name="Group 7"/>
            <p:cNvGrpSpPr/>
            <p:nvPr/>
          </p:nvGrpSpPr>
          <p:grpSpPr>
            <a:xfrm>
              <a:off x="1934368" y="2767976"/>
              <a:ext cx="4839315" cy="725488"/>
              <a:chOff x="1934368" y="2767976"/>
              <a:chExt cx="4839315" cy="725488"/>
            </a:xfrm>
          </p:grpSpPr>
          <p:sp>
            <p:nvSpPr>
              <p:cNvPr id="9" name="Oval 8"/>
              <p:cNvSpPr/>
              <p:nvPr/>
            </p:nvSpPr>
            <p:spPr bwMode="auto">
              <a:xfrm>
                <a:off x="2147093" y="3224213"/>
                <a:ext cx="119063" cy="13176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bwMode="auto">
              <a:xfrm>
                <a:off x="1934368" y="2971800"/>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bwMode="auto">
              <a:xfrm>
                <a:off x="2451893" y="3184525"/>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bwMode="auto">
              <a:xfrm>
                <a:off x="2305843" y="2971800"/>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bwMode="auto">
              <a:xfrm>
                <a:off x="2715418" y="3036888"/>
                <a:ext cx="119063" cy="133350"/>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034" descr="Picture2 copy.jpg"/>
              <p:cNvPicPr>
                <a:picLocks noChangeAspect="1"/>
              </p:cNvPicPr>
              <p:nvPr/>
            </p:nvPicPr>
            <p:blipFill>
              <a:blip r:embed="rId2"/>
              <a:srcRect/>
              <a:stretch>
                <a:fillRect/>
              </a:stretch>
            </p:blipFill>
            <p:spPr bwMode="auto">
              <a:xfrm rot="2949494">
                <a:off x="5998529" y="3193611"/>
                <a:ext cx="327750" cy="194657"/>
              </a:xfrm>
              <a:prstGeom prst="rect">
                <a:avLst/>
              </a:prstGeom>
              <a:noFill/>
              <a:ln w="9525">
                <a:noFill/>
                <a:miter lim="800000"/>
                <a:headEnd/>
                <a:tailEnd/>
              </a:ln>
            </p:spPr>
          </p:pic>
          <p:pic>
            <p:nvPicPr>
              <p:cNvPr id="15" name="Picture 1034" descr="Picture2 copy.jpg"/>
              <p:cNvPicPr>
                <a:picLocks noChangeAspect="1"/>
              </p:cNvPicPr>
              <p:nvPr/>
            </p:nvPicPr>
            <p:blipFill>
              <a:blip r:embed="rId2"/>
              <a:srcRect/>
              <a:stretch>
                <a:fillRect/>
              </a:stretch>
            </p:blipFill>
            <p:spPr bwMode="auto">
              <a:xfrm rot="3145726">
                <a:off x="6221474" y="3022704"/>
                <a:ext cx="327750" cy="194657"/>
              </a:xfrm>
              <a:prstGeom prst="rect">
                <a:avLst/>
              </a:prstGeom>
              <a:noFill/>
              <a:ln w="9525">
                <a:noFill/>
                <a:miter lim="800000"/>
                <a:headEnd/>
                <a:tailEnd/>
              </a:ln>
            </p:spPr>
          </p:pic>
          <p:pic>
            <p:nvPicPr>
              <p:cNvPr id="16" name="Picture 1034" descr="Picture2 copy.jpg"/>
              <p:cNvPicPr>
                <a:picLocks noChangeAspect="1"/>
              </p:cNvPicPr>
              <p:nvPr/>
            </p:nvPicPr>
            <p:blipFill>
              <a:blip r:embed="rId2"/>
              <a:srcRect/>
              <a:stretch>
                <a:fillRect/>
              </a:stretch>
            </p:blipFill>
            <p:spPr bwMode="auto">
              <a:xfrm rot="3515113">
                <a:off x="6447752" y="2837981"/>
                <a:ext cx="326112" cy="195634"/>
              </a:xfrm>
              <a:prstGeom prst="rect">
                <a:avLst/>
              </a:prstGeom>
              <a:noFill/>
              <a:ln w="9525">
                <a:noFill/>
                <a:miter lim="800000"/>
                <a:headEnd/>
                <a:tailEnd/>
              </a:ln>
            </p:spPr>
          </p:pic>
          <p:cxnSp>
            <p:nvCxnSpPr>
              <p:cNvPr id="17" name="Straight Connector 16"/>
              <p:cNvCxnSpPr/>
              <p:nvPr/>
            </p:nvCxnSpPr>
            <p:spPr bwMode="auto">
              <a:xfrm rot="6041001">
                <a:off x="6658589" y="2773532"/>
                <a:ext cx="120650" cy="109538"/>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6041001">
                <a:off x="6199802" y="3140245"/>
                <a:ext cx="141287" cy="111125"/>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bwMode="auto">
              <a:xfrm rot="6041001">
                <a:off x="6435546" y="2956888"/>
                <a:ext cx="120650" cy="111125"/>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bwMode="auto">
              <a:xfrm rot="6041001">
                <a:off x="5943421" y="3288676"/>
                <a:ext cx="241300" cy="168275"/>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21" name="Picture 6"/>
            <p:cNvPicPr>
              <a:picLocks noChangeAspect="1" noChangeArrowheads="1"/>
            </p:cNvPicPr>
            <p:nvPr/>
          </p:nvPicPr>
          <p:blipFill>
            <a:blip r:embed="rId3"/>
            <a:srcRect/>
            <a:stretch>
              <a:fillRect/>
            </a:stretch>
          </p:blipFill>
          <p:spPr bwMode="auto">
            <a:xfrm rot="8310149">
              <a:off x="7287633" y="2843806"/>
              <a:ext cx="145921" cy="652862"/>
            </a:xfrm>
            <a:prstGeom prst="rect">
              <a:avLst/>
            </a:prstGeom>
            <a:noFill/>
            <a:ln w="9525">
              <a:noFill/>
              <a:miter lim="800000"/>
              <a:headEnd/>
              <a:tailEnd/>
            </a:ln>
          </p:spPr>
        </p:pic>
        <p:cxnSp>
          <p:nvCxnSpPr>
            <p:cNvPr id="22" name="Straight Connector 21"/>
            <p:cNvCxnSpPr/>
            <p:nvPr/>
          </p:nvCxnSpPr>
          <p:spPr>
            <a:xfrm rot="5400000">
              <a:off x="2425937" y="4257912"/>
              <a:ext cx="4433414" cy="1588"/>
            </a:xfrm>
            <a:prstGeom prst="line">
              <a:avLst/>
            </a:prstGeom>
            <a:ln w="381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Up Arrow 22"/>
            <p:cNvSpPr/>
            <p:nvPr/>
          </p:nvSpPr>
          <p:spPr>
            <a:xfrm>
              <a:off x="5957888" y="4384675"/>
              <a:ext cx="263525" cy="646113"/>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33"/>
            <p:cNvSpPr txBox="1">
              <a:spLocks noChangeArrowheads="1"/>
            </p:cNvSpPr>
            <p:nvPr/>
          </p:nvSpPr>
          <p:spPr bwMode="auto">
            <a:xfrm>
              <a:off x="6288088" y="4270375"/>
              <a:ext cx="2838450" cy="956808"/>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smtClean="0">
                  <a:solidFill>
                    <a:schemeClr val="bg1"/>
                  </a:solidFill>
                </a:rPr>
                <a:t>Biomass</a:t>
              </a:r>
            </a:p>
            <a:p>
              <a:pPr>
                <a:buFont typeface="Arial" charset="0"/>
                <a:buChar char="•"/>
              </a:pPr>
              <a:r>
                <a:rPr lang="en-US" dirty="0" smtClean="0">
                  <a:solidFill>
                    <a:schemeClr val="bg1"/>
                  </a:solidFill>
                </a:rPr>
                <a:t>Productivity</a:t>
              </a:r>
              <a:endParaRPr lang="en-US" dirty="0">
                <a:solidFill>
                  <a:schemeClr val="bg1"/>
                </a:solidFill>
              </a:endParaRPr>
            </a:p>
            <a:p>
              <a:pPr>
                <a:buFont typeface="Arial" charset="0"/>
                <a:buChar char="•"/>
              </a:pPr>
              <a:r>
                <a:rPr lang="en-US" dirty="0">
                  <a:solidFill>
                    <a:schemeClr val="bg1"/>
                  </a:solidFill>
                </a:rPr>
                <a:t>N, P, Si, Fe uptake</a:t>
              </a:r>
            </a:p>
          </p:txBody>
        </p:sp>
        <p:sp>
          <p:nvSpPr>
            <p:cNvPr id="25" name="5-Point Star 24"/>
            <p:cNvSpPr/>
            <p:nvPr/>
          </p:nvSpPr>
          <p:spPr>
            <a:xfrm>
              <a:off x="5253038" y="5640388"/>
              <a:ext cx="331787" cy="314325"/>
            </a:xfrm>
            <a:prstGeom prst="star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36"/>
            <p:cNvSpPr txBox="1">
              <a:spLocks noChangeArrowheads="1"/>
            </p:cNvSpPr>
            <p:nvPr/>
          </p:nvSpPr>
          <p:spPr bwMode="auto">
            <a:xfrm>
              <a:off x="5737225" y="5561013"/>
              <a:ext cx="3290888" cy="956808"/>
            </a:xfrm>
            <a:prstGeom prst="rect">
              <a:avLst/>
            </a:prstGeom>
            <a:noFill/>
            <a:ln w="9525">
              <a:noFill/>
              <a:miter lim="800000"/>
              <a:headEnd/>
              <a:tailEnd/>
            </a:ln>
          </p:spPr>
          <p:txBody>
            <a:bodyPr wrap="square">
              <a:prstTxWarp prst="textNoShape">
                <a:avLst/>
              </a:prstTxWarp>
              <a:spAutoFit/>
            </a:bodyPr>
            <a:lstStyle/>
            <a:p>
              <a:r>
                <a:rPr lang="en-US" dirty="0">
                  <a:solidFill>
                    <a:schemeClr val="bg1"/>
                  </a:solidFill>
                </a:rPr>
                <a:t>Would diatoms ultimately switch to N, P, Si, and/or Fe limitation?</a:t>
              </a:r>
            </a:p>
          </p:txBody>
        </p:sp>
        <p:sp>
          <p:nvSpPr>
            <p:cNvPr id="27" name="TextBox 39"/>
            <p:cNvSpPr txBox="1">
              <a:spLocks noChangeArrowheads="1"/>
            </p:cNvSpPr>
            <p:nvPr/>
          </p:nvSpPr>
          <p:spPr bwMode="auto">
            <a:xfrm>
              <a:off x="412231" y="5529947"/>
              <a:ext cx="606149" cy="669765"/>
            </a:xfrm>
            <a:prstGeom prst="rect">
              <a:avLst/>
            </a:prstGeom>
            <a:noFill/>
            <a:ln w="9525">
              <a:noFill/>
              <a:miter lim="800000"/>
              <a:headEnd/>
              <a:tailEnd/>
            </a:ln>
          </p:spPr>
          <p:txBody>
            <a:bodyPr wrap="square">
              <a:prstTxWarp prst="textNoShape">
                <a:avLst/>
              </a:prstTxWarp>
              <a:spAutoFit/>
            </a:bodyPr>
            <a:lstStyle/>
            <a:p>
              <a:pPr algn="ctr"/>
              <a:r>
                <a:rPr lang="en-US" sz="3600" b="1" dirty="0">
                  <a:solidFill>
                    <a:srgbClr val="FF0000"/>
                  </a:solidFill>
                </a:rPr>
                <a:t>?</a:t>
              </a:r>
            </a:p>
          </p:txBody>
        </p:sp>
        <p:sp>
          <p:nvSpPr>
            <p:cNvPr id="28" name="TextBox 41"/>
            <p:cNvSpPr txBox="1">
              <a:spLocks noChangeArrowheads="1"/>
            </p:cNvSpPr>
            <p:nvPr/>
          </p:nvSpPr>
          <p:spPr bwMode="auto">
            <a:xfrm>
              <a:off x="878680" y="4462284"/>
              <a:ext cx="3146426" cy="1817935"/>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dirty="0" smtClean="0">
                  <a:solidFill>
                    <a:srgbClr val="FFFFFF"/>
                  </a:solidFill>
                </a:rPr>
                <a:t>No change in biomass</a:t>
              </a:r>
            </a:p>
            <a:p>
              <a:pPr>
                <a:buFont typeface="Arial" charset="0"/>
                <a:buChar char="•"/>
              </a:pPr>
              <a:r>
                <a:rPr lang="en-US" dirty="0" smtClean="0">
                  <a:solidFill>
                    <a:srgbClr val="FFFFFF"/>
                  </a:solidFill>
                </a:rPr>
                <a:t>No change in productivity</a:t>
              </a:r>
            </a:p>
            <a:p>
              <a:pPr>
                <a:buFont typeface="Arial" charset="0"/>
                <a:buChar char="•"/>
              </a:pPr>
              <a:endParaRPr lang="en-US" dirty="0" smtClean="0">
                <a:solidFill>
                  <a:srgbClr val="FFFFFF"/>
                </a:solidFill>
              </a:endParaRPr>
            </a:p>
            <a:p>
              <a:pPr>
                <a:buFont typeface="Arial" charset="0"/>
                <a:buChar char="•"/>
              </a:pPr>
              <a:endParaRPr lang="en-US" dirty="0" smtClean="0">
                <a:solidFill>
                  <a:srgbClr val="FFFFFF"/>
                </a:solidFill>
              </a:endParaRPr>
            </a:p>
            <a:p>
              <a:pPr>
                <a:buFont typeface="Arial" charset="0"/>
                <a:buChar char="•"/>
              </a:pPr>
              <a:r>
                <a:rPr lang="en-US" dirty="0">
                  <a:solidFill>
                    <a:srgbClr val="FFFFFF"/>
                  </a:solidFill>
                </a:rPr>
                <a:t>N, P, Fe uptake</a:t>
              </a:r>
            </a:p>
            <a:p>
              <a:pPr>
                <a:buFont typeface="Arial" charset="0"/>
                <a:buChar char="•"/>
              </a:pPr>
              <a:r>
                <a:rPr lang="en-US" dirty="0">
                  <a:solidFill>
                    <a:srgbClr val="FFFFFF"/>
                  </a:solidFill>
                </a:rPr>
                <a:t>C:N, C:P</a:t>
              </a:r>
            </a:p>
          </p:txBody>
        </p:sp>
        <p:cxnSp>
          <p:nvCxnSpPr>
            <p:cNvPr id="29" name="Straight Arrow Connector 28"/>
            <p:cNvCxnSpPr/>
            <p:nvPr/>
          </p:nvCxnSpPr>
          <p:spPr>
            <a:xfrm flipV="1">
              <a:off x="2621756" y="2374900"/>
              <a:ext cx="3410647" cy="1257596"/>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905793" y="3435130"/>
              <a:ext cx="1038225" cy="382723"/>
            </a:xfrm>
            <a:prstGeom prst="rect">
              <a:avLst/>
            </a:prstGeom>
            <a:noFill/>
          </p:spPr>
          <p:txBody>
            <a:bodyPr wrap="square" rtlCol="0">
              <a:spAutoFit/>
            </a:bodyPr>
            <a:lstStyle/>
            <a:p>
              <a:pPr algn="ctr"/>
              <a:r>
                <a:rPr lang="en-US" dirty="0" smtClean="0">
                  <a:solidFill>
                    <a:srgbClr val="FFFFFF"/>
                  </a:solidFill>
                  <a:latin typeface="+mn-lt"/>
                </a:rPr>
                <a:t>OR</a:t>
              </a:r>
              <a:endParaRPr lang="en-US" dirty="0">
                <a:solidFill>
                  <a:srgbClr val="FFFFFF"/>
                </a:solidFill>
                <a:latin typeface="+mn-lt"/>
              </a:endParaRPr>
            </a:p>
          </p:txBody>
        </p:sp>
        <p:cxnSp>
          <p:nvCxnSpPr>
            <p:cNvPr id="31" name="Straight Arrow Connector 30"/>
            <p:cNvCxnSpPr/>
            <p:nvPr/>
          </p:nvCxnSpPr>
          <p:spPr>
            <a:xfrm rot="5400000">
              <a:off x="2161654" y="4103956"/>
              <a:ext cx="580493" cy="1588"/>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59998" y="-75627"/>
            <a:ext cx="8083271" cy="6261100"/>
            <a:chOff x="53182" y="-12700"/>
            <a:chExt cx="8633618" cy="6824663"/>
          </a:xfrm>
        </p:grpSpPr>
        <p:sp>
          <p:nvSpPr>
            <p:cNvPr id="3" name="Title 1"/>
            <p:cNvSpPr txBox="1">
              <a:spLocks/>
            </p:cNvSpPr>
            <p:nvPr/>
          </p:nvSpPr>
          <p:spPr bwMode="auto">
            <a:xfrm>
              <a:off x="457200" y="-12700"/>
              <a:ext cx="8229600" cy="917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CO</a:t>
              </a:r>
              <a:r>
                <a:rPr kumimoji="0" lang="en-US" sz="3200" b="1" i="0" u="none" strike="noStrike" kern="0" cap="none" spc="0" normalizeH="0" baseline="-2500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32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 Scenarios: Effects on  food webs</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4" name="Content Placeholder 2"/>
            <p:cNvSpPr txBox="1">
              <a:spLocks/>
            </p:cNvSpPr>
            <p:nvPr/>
          </p:nvSpPr>
          <p:spPr>
            <a:xfrm>
              <a:off x="2346325" y="777875"/>
              <a:ext cx="4449762" cy="720725"/>
            </a:xfrm>
            <a:prstGeom prst="rect">
              <a:avLst/>
            </a:prstGeom>
          </p:spPr>
          <p:txBody>
            <a:bodyPr>
              <a:normAutofit/>
            </a:bodyPr>
            <a:lstStyle/>
            <a:p>
              <a:pPr marL="342900" indent="-342900" algn="ctr" fontAlgn="auto">
                <a:spcBef>
                  <a:spcPct val="20000"/>
                </a:spcBef>
                <a:spcAft>
                  <a:spcPts val="0"/>
                </a:spcAft>
                <a:defRPr/>
              </a:pPr>
              <a:r>
                <a:rPr lang="en-US" sz="3200" b="1" dirty="0">
                  <a:solidFill>
                    <a:srgbClr val="F79646"/>
                  </a:solidFill>
                  <a:latin typeface="+mn-lt"/>
                </a:rPr>
                <a:t>High</a:t>
              </a:r>
              <a:r>
                <a:rPr lang="en-US" sz="3200" b="1" dirty="0">
                  <a:solidFill>
                    <a:srgbClr val="F79646"/>
                  </a:solidFill>
                  <a:latin typeface="+mn-lt"/>
                  <a:ea typeface="+mn-ea"/>
                  <a:cs typeface="+mn-cs"/>
                </a:rPr>
                <a:t> CO</a:t>
              </a:r>
              <a:r>
                <a:rPr lang="en-US" sz="3200" b="1" baseline="-25000" dirty="0">
                  <a:solidFill>
                    <a:srgbClr val="F79646"/>
                  </a:solidFill>
                  <a:latin typeface="+mn-lt"/>
                  <a:ea typeface="+mn-ea"/>
                  <a:cs typeface="+mn-cs"/>
                </a:rPr>
                <a:t>2</a:t>
              </a:r>
            </a:p>
          </p:txBody>
        </p:sp>
        <p:sp>
          <p:nvSpPr>
            <p:cNvPr id="5" name="TextBox 4"/>
            <p:cNvSpPr txBox="1">
              <a:spLocks noChangeArrowheads="1"/>
            </p:cNvSpPr>
            <p:nvPr/>
          </p:nvSpPr>
          <p:spPr bwMode="auto">
            <a:xfrm>
              <a:off x="1425575" y="1562100"/>
              <a:ext cx="1987550" cy="704507"/>
            </a:xfrm>
            <a:prstGeom prst="rect">
              <a:avLst/>
            </a:prstGeom>
            <a:noFill/>
            <a:ln w="9525">
              <a:solidFill>
                <a:srgbClr val="008000"/>
              </a:solidFill>
              <a:miter lim="800000"/>
              <a:headEnd/>
              <a:tailEnd/>
            </a:ln>
          </p:spPr>
          <p:txBody>
            <a:bodyPr wrap="square">
              <a:prstTxWarp prst="textNoShape">
                <a:avLst/>
              </a:prstTxWarp>
              <a:spAutoFit/>
            </a:bodyPr>
            <a:lstStyle/>
            <a:p>
              <a:pPr algn="ctr"/>
              <a:r>
                <a:rPr lang="en-US" dirty="0" err="1" smtClean="0">
                  <a:solidFill>
                    <a:srgbClr val="52AC49"/>
                  </a:solidFill>
                </a:rPr>
                <a:t>Cryptophyte</a:t>
              </a:r>
              <a:r>
                <a:rPr lang="en-US" dirty="0" smtClean="0">
                  <a:solidFill>
                    <a:srgbClr val="52AC49"/>
                  </a:solidFill>
                </a:rPr>
                <a:t>-dominated</a:t>
              </a:r>
              <a:endParaRPr lang="en-US" dirty="0">
                <a:solidFill>
                  <a:srgbClr val="52AC49"/>
                </a:solidFill>
              </a:endParaRPr>
            </a:p>
          </p:txBody>
        </p:sp>
        <p:grpSp>
          <p:nvGrpSpPr>
            <p:cNvPr id="6" name="Group 49"/>
            <p:cNvGrpSpPr/>
            <p:nvPr/>
          </p:nvGrpSpPr>
          <p:grpSpPr>
            <a:xfrm>
              <a:off x="225425" y="1734499"/>
              <a:ext cx="900113" cy="384175"/>
              <a:chOff x="1974850" y="2295525"/>
              <a:chExt cx="900113" cy="384175"/>
            </a:xfrm>
          </p:grpSpPr>
          <p:sp>
            <p:nvSpPr>
              <p:cNvPr id="7" name="Oval 6"/>
              <p:cNvSpPr/>
              <p:nvPr/>
            </p:nvSpPr>
            <p:spPr bwMode="auto">
              <a:xfrm>
                <a:off x="2187575" y="2547938"/>
                <a:ext cx="119063" cy="131762"/>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bwMode="auto">
              <a:xfrm>
                <a:off x="1974850" y="2295525"/>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bwMode="auto">
              <a:xfrm>
                <a:off x="2492375" y="2508250"/>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bwMode="auto">
              <a:xfrm>
                <a:off x="2346325" y="2295525"/>
                <a:ext cx="119063" cy="131763"/>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bwMode="auto">
              <a:xfrm>
                <a:off x="2755900" y="2360613"/>
                <a:ext cx="119063" cy="133350"/>
              </a:xfrm>
              <a:prstGeom prst="ellipse">
                <a:avLst/>
              </a:prstGeom>
              <a:solidFill>
                <a:srgbClr val="52AC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2" name="TextBox 10"/>
            <p:cNvSpPr txBox="1">
              <a:spLocks noChangeArrowheads="1"/>
            </p:cNvSpPr>
            <p:nvPr/>
          </p:nvSpPr>
          <p:spPr bwMode="auto">
            <a:xfrm>
              <a:off x="6142038" y="1562100"/>
              <a:ext cx="1489491" cy="704507"/>
            </a:xfrm>
            <a:prstGeom prst="rect">
              <a:avLst/>
            </a:prstGeom>
            <a:noFill/>
            <a:ln w="9525">
              <a:solidFill>
                <a:srgbClr val="008000"/>
              </a:solidFill>
              <a:miter lim="800000"/>
              <a:headEnd/>
              <a:tailEnd/>
            </a:ln>
          </p:spPr>
          <p:txBody>
            <a:bodyPr wrap="square">
              <a:prstTxWarp prst="textNoShape">
                <a:avLst/>
              </a:prstTxWarp>
              <a:spAutoFit/>
            </a:bodyPr>
            <a:lstStyle/>
            <a:p>
              <a:pPr algn="ctr"/>
              <a:r>
                <a:rPr lang="en-US" dirty="0" smtClean="0">
                  <a:solidFill>
                    <a:srgbClr val="52AC49"/>
                  </a:solidFill>
                </a:rPr>
                <a:t>Diatom-dominated</a:t>
              </a:r>
              <a:endParaRPr lang="en-US" dirty="0">
                <a:solidFill>
                  <a:srgbClr val="52AC49"/>
                </a:solidFill>
              </a:endParaRPr>
            </a:p>
          </p:txBody>
        </p:sp>
        <p:grpSp>
          <p:nvGrpSpPr>
            <p:cNvPr id="13" name="Group 26"/>
            <p:cNvGrpSpPr>
              <a:grpSpLocks/>
            </p:cNvGrpSpPr>
            <p:nvPr/>
          </p:nvGrpSpPr>
          <p:grpSpPr bwMode="auto">
            <a:xfrm rot="641001">
              <a:off x="7784356" y="1135651"/>
              <a:ext cx="699942" cy="852897"/>
              <a:chOff x="6510784" y="2719375"/>
              <a:chExt cx="1312030" cy="1606770"/>
            </a:xfrm>
          </p:grpSpPr>
          <p:pic>
            <p:nvPicPr>
              <p:cNvPr id="14" name="Picture 1034" descr="Picture2 copy.jpg"/>
              <p:cNvPicPr>
                <a:picLocks noChangeAspect="1"/>
              </p:cNvPicPr>
              <p:nvPr/>
            </p:nvPicPr>
            <p:blipFill>
              <a:blip r:embed="rId2"/>
              <a:srcRect/>
              <a:stretch>
                <a:fillRect/>
              </a:stretch>
            </p:blipFill>
            <p:spPr bwMode="auto">
              <a:xfrm rot="2308493">
                <a:off x="6510784" y="3700921"/>
                <a:ext cx="614362" cy="366713"/>
              </a:xfrm>
              <a:prstGeom prst="rect">
                <a:avLst/>
              </a:prstGeom>
              <a:noFill/>
              <a:ln w="9525">
                <a:noFill/>
                <a:miter lim="800000"/>
                <a:headEnd/>
                <a:tailEnd/>
              </a:ln>
            </p:spPr>
          </p:pic>
          <p:pic>
            <p:nvPicPr>
              <p:cNvPr id="15" name="Picture 1034" descr="Picture2 copy.jpg"/>
              <p:cNvPicPr>
                <a:picLocks noChangeAspect="1"/>
              </p:cNvPicPr>
              <p:nvPr/>
            </p:nvPicPr>
            <p:blipFill>
              <a:blip r:embed="rId2"/>
              <a:srcRect/>
              <a:stretch>
                <a:fillRect/>
              </a:stretch>
            </p:blipFill>
            <p:spPr bwMode="auto">
              <a:xfrm rot="2504725">
                <a:off x="6862058" y="3306669"/>
                <a:ext cx="614362" cy="366713"/>
              </a:xfrm>
              <a:prstGeom prst="rect">
                <a:avLst/>
              </a:prstGeom>
              <a:noFill/>
              <a:ln w="9525">
                <a:noFill/>
                <a:miter lim="800000"/>
                <a:headEnd/>
                <a:tailEnd/>
              </a:ln>
            </p:spPr>
          </p:pic>
          <p:pic>
            <p:nvPicPr>
              <p:cNvPr id="16" name="Picture 1034" descr="Picture2 copy.jpg"/>
              <p:cNvPicPr>
                <a:picLocks noChangeAspect="1"/>
              </p:cNvPicPr>
              <p:nvPr/>
            </p:nvPicPr>
            <p:blipFill>
              <a:blip r:embed="rId2"/>
              <a:srcRect/>
              <a:stretch>
                <a:fillRect/>
              </a:stretch>
            </p:blipFill>
            <p:spPr bwMode="auto">
              <a:xfrm rot="2874112">
                <a:off x="7213332" y="2886868"/>
                <a:ext cx="614362" cy="366713"/>
              </a:xfrm>
              <a:prstGeom prst="rect">
                <a:avLst/>
              </a:prstGeom>
              <a:noFill/>
              <a:ln w="9525">
                <a:noFill/>
                <a:miter lim="800000"/>
                <a:headEnd/>
                <a:tailEnd/>
              </a:ln>
            </p:spPr>
          </p:pic>
          <p:cxnSp>
            <p:nvCxnSpPr>
              <p:cNvPr id="17" name="Straight Connector 16"/>
              <p:cNvCxnSpPr/>
              <p:nvPr/>
            </p:nvCxnSpPr>
            <p:spPr>
              <a:xfrm rot="5400000">
                <a:off x="7568642" y="2730803"/>
                <a:ext cx="227292" cy="205327"/>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850833" y="3566282"/>
                <a:ext cx="266170" cy="20830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221789" y="3148116"/>
                <a:ext cx="227292" cy="208302"/>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6437994" y="3912474"/>
                <a:ext cx="454584" cy="315429"/>
              </a:xfrm>
              <a:prstGeom prst="line">
                <a:avLst/>
              </a:prstGeom>
              <a:ln w="381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21" name="Picture 6"/>
            <p:cNvPicPr>
              <a:picLocks noChangeAspect="1" noChangeArrowheads="1"/>
            </p:cNvPicPr>
            <p:nvPr/>
          </p:nvPicPr>
          <p:blipFill>
            <a:blip r:embed="rId3"/>
            <a:srcRect/>
            <a:stretch>
              <a:fillRect/>
            </a:stretch>
          </p:blipFill>
          <p:spPr bwMode="auto">
            <a:xfrm rot="8310149">
              <a:off x="8334428" y="1667165"/>
              <a:ext cx="145921" cy="652862"/>
            </a:xfrm>
            <a:prstGeom prst="rect">
              <a:avLst/>
            </a:prstGeom>
            <a:noFill/>
            <a:ln w="9525">
              <a:noFill/>
              <a:miter lim="800000"/>
              <a:headEnd/>
              <a:tailEnd/>
            </a:ln>
          </p:spPr>
        </p:pic>
        <p:pic>
          <p:nvPicPr>
            <p:cNvPr id="22" name="Picture 3" descr="Krill_photo_Andrew.jpg"/>
            <p:cNvPicPr>
              <a:picLocks noChangeAspect="1"/>
            </p:cNvPicPr>
            <p:nvPr/>
          </p:nvPicPr>
          <p:blipFill>
            <a:blip r:embed="rId4"/>
            <a:srcRect/>
            <a:stretch>
              <a:fillRect/>
            </a:stretch>
          </p:blipFill>
          <p:spPr bwMode="auto">
            <a:xfrm>
              <a:off x="6329363" y="3919538"/>
              <a:ext cx="1257300" cy="833437"/>
            </a:xfrm>
            <a:prstGeom prst="rect">
              <a:avLst/>
            </a:prstGeom>
            <a:noFill/>
            <a:ln w="9525">
              <a:noFill/>
              <a:miter lim="800000"/>
              <a:headEnd/>
              <a:tailEnd/>
            </a:ln>
          </p:spPr>
        </p:pic>
        <p:pic>
          <p:nvPicPr>
            <p:cNvPr id="23" name="Picture 36" descr="salp.png"/>
            <p:cNvPicPr>
              <a:picLocks noChangeAspect="1"/>
            </p:cNvPicPr>
            <p:nvPr/>
          </p:nvPicPr>
          <p:blipFill>
            <a:blip r:embed="rId5"/>
            <a:srcRect/>
            <a:stretch>
              <a:fillRect/>
            </a:stretch>
          </p:blipFill>
          <p:spPr bwMode="auto">
            <a:xfrm>
              <a:off x="1223963" y="4117975"/>
              <a:ext cx="1484312" cy="1343025"/>
            </a:xfrm>
            <a:prstGeom prst="rect">
              <a:avLst/>
            </a:prstGeom>
            <a:noFill/>
            <a:ln w="9525">
              <a:noFill/>
              <a:miter lim="800000"/>
              <a:headEnd/>
              <a:tailEnd/>
            </a:ln>
          </p:spPr>
        </p:pic>
        <p:pic>
          <p:nvPicPr>
            <p:cNvPr id="24" name="Picture 40" descr="Liberty penguin 3 close up.jpg"/>
            <p:cNvPicPr>
              <a:picLocks noChangeAspect="1"/>
            </p:cNvPicPr>
            <p:nvPr/>
          </p:nvPicPr>
          <p:blipFill>
            <a:blip r:embed="rId6"/>
            <a:srcRect/>
            <a:stretch>
              <a:fillRect/>
            </a:stretch>
          </p:blipFill>
          <p:spPr bwMode="auto">
            <a:xfrm>
              <a:off x="6342063" y="5154613"/>
              <a:ext cx="1119187" cy="1657350"/>
            </a:xfrm>
            <a:prstGeom prst="rect">
              <a:avLst/>
            </a:prstGeom>
            <a:noFill/>
            <a:ln w="9525">
              <a:noFill/>
              <a:miter lim="800000"/>
              <a:headEnd/>
              <a:tailEnd/>
            </a:ln>
          </p:spPr>
        </p:pic>
        <p:cxnSp>
          <p:nvCxnSpPr>
            <p:cNvPr id="25" name="Straight Arrow Connector 24"/>
            <p:cNvCxnSpPr/>
            <p:nvPr/>
          </p:nvCxnSpPr>
          <p:spPr>
            <a:xfrm rot="5400000">
              <a:off x="6620669" y="3856831"/>
              <a:ext cx="520700" cy="1588"/>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6622257" y="4814094"/>
              <a:ext cx="520700" cy="1587"/>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7" name="Group 50"/>
            <p:cNvGrpSpPr>
              <a:grpSpLocks/>
            </p:cNvGrpSpPr>
            <p:nvPr/>
          </p:nvGrpSpPr>
          <p:grpSpPr bwMode="auto">
            <a:xfrm>
              <a:off x="53182" y="2725737"/>
              <a:ext cx="1617662" cy="1828800"/>
              <a:chOff x="3259307" y="3201613"/>
              <a:chExt cx="1618275" cy="1828800"/>
            </a:xfrm>
          </p:grpSpPr>
          <p:sp>
            <p:nvSpPr>
              <p:cNvPr id="28" name="Rectangle 18"/>
              <p:cNvSpPr>
                <a:spLocks noChangeArrowheads="1"/>
              </p:cNvSpPr>
              <p:nvPr/>
            </p:nvSpPr>
            <p:spPr bwMode="auto">
              <a:xfrm>
                <a:off x="3723033" y="3776288"/>
                <a:ext cx="1106906" cy="634616"/>
              </a:xfrm>
              <a:prstGeom prst="rect">
                <a:avLst/>
              </a:prstGeom>
              <a:noFill/>
              <a:ln w="12700">
                <a:noFill/>
                <a:miter lim="800000"/>
                <a:headEnd/>
                <a:tailEnd/>
              </a:ln>
            </p:spPr>
            <p:txBody>
              <a:bodyPr wrap="square" lIns="90487" tIns="44450" rIns="90487" bIns="44450">
                <a:prstTxWarp prst="textNoShape">
                  <a:avLst/>
                </a:prstTxWarp>
                <a:spAutoFit/>
              </a:bodyPr>
              <a:lstStyle/>
              <a:p>
                <a:pPr algn="ctr" eaLnBrk="0" hangingPunct="0">
                  <a:defRPr/>
                </a:pPr>
                <a:r>
                  <a:rPr lang="en-US" sz="1600" dirty="0">
                    <a:solidFill>
                      <a:schemeClr val="accent5"/>
                    </a:solidFill>
                    <a:latin typeface="+mn-lt"/>
                  </a:rPr>
                  <a:t>microbial </a:t>
                </a:r>
              </a:p>
              <a:p>
                <a:pPr algn="ctr" eaLnBrk="0" hangingPunct="0">
                  <a:defRPr/>
                </a:pPr>
                <a:r>
                  <a:rPr lang="en-US" sz="1600" dirty="0">
                    <a:solidFill>
                      <a:schemeClr val="accent5"/>
                    </a:solidFill>
                    <a:latin typeface="+mn-lt"/>
                  </a:rPr>
                  <a:t>loop</a:t>
                </a:r>
              </a:p>
            </p:txBody>
          </p:sp>
          <p:sp>
            <p:nvSpPr>
              <p:cNvPr id="29" name="AutoShape 66"/>
              <p:cNvSpPr>
                <a:spLocks noChangeArrowheads="1"/>
              </p:cNvSpPr>
              <p:nvPr/>
            </p:nvSpPr>
            <p:spPr bwMode="auto">
              <a:xfrm>
                <a:off x="3753206" y="3201613"/>
                <a:ext cx="1124376" cy="617538"/>
              </a:xfrm>
              <a:prstGeom prst="curvedDownArrow">
                <a:avLst>
                  <a:gd name="adj1" fmla="val 36401"/>
                  <a:gd name="adj2" fmla="val 72802"/>
                  <a:gd name="adj3" fmla="val 33333"/>
                </a:avLst>
              </a:prstGeom>
              <a:solidFill>
                <a:srgbClr val="CCEBC5"/>
              </a:solidFill>
              <a:ln w="12700">
                <a:solidFill>
                  <a:schemeClr val="tx1"/>
                </a:solidFill>
                <a:miter lim="800000"/>
                <a:headEnd/>
                <a:tailEnd/>
              </a:ln>
            </p:spPr>
            <p:txBody>
              <a:bodyPr wrap="none" anchor="ctr">
                <a:prstTxWarp prst="textNoShape">
                  <a:avLst/>
                </a:prstTxWarp>
              </a:bodyPr>
              <a:lstStyle/>
              <a:p>
                <a:pPr>
                  <a:defRPr/>
                </a:pPr>
                <a:endParaRPr lang="en-US">
                  <a:solidFill>
                    <a:schemeClr val="accent5"/>
                  </a:solidFill>
                  <a:latin typeface="+mn-lt"/>
                </a:endParaRPr>
              </a:p>
            </p:txBody>
          </p:sp>
          <p:sp>
            <p:nvSpPr>
              <p:cNvPr id="30" name="AutoShape 67"/>
              <p:cNvSpPr>
                <a:spLocks noChangeArrowheads="1"/>
              </p:cNvSpPr>
              <p:nvPr/>
            </p:nvSpPr>
            <p:spPr bwMode="auto">
              <a:xfrm flipH="1">
                <a:off x="3676977" y="4296988"/>
                <a:ext cx="1173608" cy="733425"/>
              </a:xfrm>
              <a:prstGeom prst="curvedUpArrow">
                <a:avLst>
                  <a:gd name="adj1" fmla="val 31991"/>
                  <a:gd name="adj2" fmla="val 63983"/>
                  <a:gd name="adj3" fmla="val 33333"/>
                </a:avLst>
              </a:prstGeom>
              <a:solidFill>
                <a:srgbClr val="CCEBC5"/>
              </a:solidFill>
              <a:ln w="12700">
                <a:solidFill>
                  <a:schemeClr val="tx1"/>
                </a:solidFill>
                <a:miter lim="800000"/>
                <a:headEnd/>
                <a:tailEnd/>
              </a:ln>
            </p:spPr>
            <p:txBody>
              <a:bodyPr wrap="none" anchor="ctr">
                <a:prstTxWarp prst="textNoShape">
                  <a:avLst/>
                </a:prstTxWarp>
              </a:bodyPr>
              <a:lstStyle/>
              <a:p>
                <a:pPr>
                  <a:defRPr/>
                </a:pPr>
                <a:endParaRPr lang="en-US">
                  <a:solidFill>
                    <a:schemeClr val="accent5"/>
                  </a:solidFill>
                  <a:latin typeface="+mn-lt"/>
                </a:endParaRPr>
              </a:p>
            </p:txBody>
          </p:sp>
          <p:pic>
            <p:nvPicPr>
              <p:cNvPr id="31" name="Picture 48" descr="ciliate copy.png"/>
              <p:cNvPicPr>
                <a:picLocks noChangeAspect="1"/>
              </p:cNvPicPr>
              <p:nvPr/>
            </p:nvPicPr>
            <p:blipFill>
              <a:blip r:embed="rId7"/>
              <a:srcRect/>
              <a:stretch>
                <a:fillRect/>
              </a:stretch>
            </p:blipFill>
            <p:spPr bwMode="auto">
              <a:xfrm>
                <a:off x="3259307" y="4113739"/>
                <a:ext cx="456681" cy="361691"/>
              </a:xfrm>
              <a:prstGeom prst="rect">
                <a:avLst/>
              </a:prstGeom>
              <a:noFill/>
              <a:ln w="9525">
                <a:noFill/>
                <a:miter lim="800000"/>
                <a:headEnd/>
                <a:tailEnd/>
              </a:ln>
            </p:spPr>
          </p:pic>
          <p:pic>
            <p:nvPicPr>
              <p:cNvPr id="32" name="Picture 1035" descr="Gyrodinium-dominans.jpg"/>
              <p:cNvPicPr>
                <a:picLocks noChangeAspect="1"/>
              </p:cNvPicPr>
              <p:nvPr/>
            </p:nvPicPr>
            <p:blipFill>
              <a:blip r:embed="rId8"/>
              <a:srcRect/>
              <a:stretch>
                <a:fillRect/>
              </a:stretch>
            </p:blipFill>
            <p:spPr bwMode="auto">
              <a:xfrm rot="10605931">
                <a:off x="3338405" y="3492719"/>
                <a:ext cx="363513" cy="594442"/>
              </a:xfrm>
              <a:prstGeom prst="rect">
                <a:avLst/>
              </a:prstGeom>
              <a:noFill/>
              <a:ln w="9525">
                <a:noFill/>
                <a:miter lim="800000"/>
                <a:headEnd/>
                <a:tailEnd/>
              </a:ln>
            </p:spPr>
          </p:pic>
        </p:grpSp>
        <p:cxnSp>
          <p:nvCxnSpPr>
            <p:cNvPr id="33" name="Straight Arrow Connector 32"/>
            <p:cNvCxnSpPr/>
            <p:nvPr/>
          </p:nvCxnSpPr>
          <p:spPr>
            <a:xfrm rot="10800000" flipV="1">
              <a:off x="1534319" y="3331039"/>
              <a:ext cx="342900" cy="185491"/>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a:off x="1596136" y="3583684"/>
              <a:ext cx="812581" cy="2560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5-Point Star 34"/>
            <p:cNvSpPr/>
            <p:nvPr/>
          </p:nvSpPr>
          <p:spPr>
            <a:xfrm>
              <a:off x="1125538" y="5910263"/>
              <a:ext cx="330200" cy="314325"/>
            </a:xfrm>
            <a:prstGeom prst="star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TextBox 68"/>
            <p:cNvSpPr txBox="1">
              <a:spLocks noChangeArrowheads="1"/>
            </p:cNvSpPr>
            <p:nvPr/>
          </p:nvSpPr>
          <p:spPr bwMode="auto">
            <a:xfrm>
              <a:off x="1497012" y="5514975"/>
              <a:ext cx="3146425" cy="1274823"/>
            </a:xfrm>
            <a:prstGeom prst="rect">
              <a:avLst/>
            </a:prstGeom>
            <a:noFill/>
            <a:ln w="9525">
              <a:noFill/>
              <a:miter lim="800000"/>
              <a:headEnd/>
              <a:tailEnd/>
            </a:ln>
          </p:spPr>
          <p:txBody>
            <a:bodyPr wrap="square">
              <a:prstTxWarp prst="textNoShape">
                <a:avLst/>
              </a:prstTxWarp>
              <a:spAutoFit/>
            </a:bodyPr>
            <a:lstStyle/>
            <a:p>
              <a:r>
                <a:rPr lang="en-US" dirty="0" err="1">
                  <a:solidFill>
                    <a:schemeClr val="bg1"/>
                  </a:solidFill>
                </a:rPr>
                <a:t>Salp</a:t>
              </a:r>
              <a:r>
                <a:rPr lang="en-US" dirty="0">
                  <a:solidFill>
                    <a:schemeClr val="bg1"/>
                  </a:solidFill>
                </a:rPr>
                <a:t> pathway: 40-65% decrease in C transport to higher trophic levels      </a:t>
              </a:r>
              <a:r>
                <a:rPr lang="en-US" sz="1600" dirty="0">
                  <a:solidFill>
                    <a:schemeClr val="bg1"/>
                  </a:solidFill>
                </a:rPr>
                <a:t>(Moline et al. 2004)</a:t>
              </a:r>
            </a:p>
          </p:txBody>
        </p:sp>
        <p:sp>
          <p:nvSpPr>
            <p:cNvPr id="37" name="TextBox 36"/>
            <p:cNvSpPr txBox="1"/>
            <p:nvPr/>
          </p:nvSpPr>
          <p:spPr>
            <a:xfrm>
              <a:off x="5575299" y="2870200"/>
              <a:ext cx="2614555" cy="637412"/>
            </a:xfrm>
            <a:prstGeom prst="rect">
              <a:avLst/>
            </a:prstGeom>
            <a:noFill/>
          </p:spPr>
          <p:txBody>
            <a:bodyPr wrap="square" rtlCol="0">
              <a:spAutoFit/>
            </a:bodyPr>
            <a:lstStyle/>
            <a:p>
              <a:pPr algn="ctr"/>
              <a:r>
                <a:rPr lang="en-US" sz="1600" dirty="0" smtClean="0">
                  <a:solidFill>
                    <a:srgbClr val="FFFFFF"/>
                  </a:solidFill>
                  <a:latin typeface="+mn-lt"/>
                </a:rPr>
                <a:t>Increase in biomass</a:t>
              </a:r>
            </a:p>
            <a:p>
              <a:pPr algn="ctr"/>
              <a:r>
                <a:rPr lang="en-US" sz="1600" dirty="0" smtClean="0">
                  <a:solidFill>
                    <a:srgbClr val="FFFFFF"/>
                  </a:solidFill>
                  <a:latin typeface="+mn-lt"/>
                </a:rPr>
                <a:t>Increase in productivity</a:t>
              </a:r>
              <a:endParaRPr lang="en-US" sz="1600" dirty="0">
                <a:solidFill>
                  <a:srgbClr val="FFFFFF"/>
                </a:solidFill>
                <a:latin typeface="+mn-lt"/>
              </a:endParaRPr>
            </a:p>
          </p:txBody>
        </p:sp>
        <p:cxnSp>
          <p:nvCxnSpPr>
            <p:cNvPr id="38" name="Straight Arrow Connector 37"/>
            <p:cNvCxnSpPr/>
            <p:nvPr/>
          </p:nvCxnSpPr>
          <p:spPr>
            <a:xfrm rot="5400000">
              <a:off x="6623845" y="2545987"/>
              <a:ext cx="520700" cy="1588"/>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flipH="1" flipV="1">
              <a:off x="1649242" y="2862091"/>
              <a:ext cx="708367" cy="25400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874426" y="2437799"/>
              <a:ext cx="1038225" cy="402576"/>
            </a:xfrm>
            <a:prstGeom prst="rect">
              <a:avLst/>
            </a:prstGeom>
            <a:noFill/>
          </p:spPr>
          <p:txBody>
            <a:bodyPr wrap="square" rtlCol="0">
              <a:spAutoFit/>
            </a:bodyPr>
            <a:lstStyle/>
            <a:p>
              <a:pPr algn="ctr"/>
              <a:r>
                <a:rPr lang="en-US" dirty="0" smtClean="0">
                  <a:solidFill>
                    <a:srgbClr val="FFFFFF"/>
                  </a:solidFill>
                  <a:latin typeface="+mn-lt"/>
                </a:rPr>
                <a:t>OR</a:t>
              </a:r>
              <a:endParaRPr lang="en-US" dirty="0">
                <a:solidFill>
                  <a:srgbClr val="FFFFFF"/>
                </a:solidFill>
                <a:latin typeface="+mn-lt"/>
              </a:endParaRPr>
            </a:p>
          </p:txBody>
        </p:sp>
        <p:cxnSp>
          <p:nvCxnSpPr>
            <p:cNvPr id="41" name="Straight Arrow Connector 40"/>
            <p:cNvCxnSpPr/>
            <p:nvPr/>
          </p:nvCxnSpPr>
          <p:spPr>
            <a:xfrm flipV="1">
              <a:off x="2708275" y="1986912"/>
              <a:ext cx="3197225" cy="647996"/>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1969134" y="4041615"/>
              <a:ext cx="5347020" cy="1588"/>
            </a:xfrm>
            <a:prstGeom prst="line">
              <a:avLst/>
            </a:prstGeom>
            <a:ln w="381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82412" y="0"/>
            <a:ext cx="8788400" cy="1077218"/>
          </a:xfrm>
          <a:prstGeom prst="rect">
            <a:avLst/>
          </a:prstGeom>
        </p:spPr>
        <p:txBody>
          <a:bodyPr wrap="square">
            <a:spAutoFit/>
          </a:bodyPr>
          <a:lstStyle/>
          <a:p>
            <a:pPr algn="ctr"/>
            <a:r>
              <a:rPr lang="en-US" sz="3200" b="1" dirty="0" smtClean="0">
                <a:solidFill>
                  <a:srgbClr val="000000"/>
                </a:solidFill>
                <a:effectLst>
                  <a:outerShdw blurRad="38100" dist="38100" dir="2700000" algn="tl">
                    <a:srgbClr val="000000">
                      <a:alpha val="43137"/>
                    </a:srgbClr>
                  </a:outerShdw>
                </a:effectLst>
                <a:latin typeface="+mj-lt"/>
              </a:rPr>
              <a:t>Ocean CO</a:t>
            </a:r>
            <a:r>
              <a:rPr lang="en-US" sz="3200" b="1" baseline="-25000" dirty="0" smtClean="0">
                <a:solidFill>
                  <a:srgbClr val="000000"/>
                </a:solidFill>
                <a:effectLst>
                  <a:outerShdw blurRad="38100" dist="38100" dir="2700000" algn="tl">
                    <a:srgbClr val="000000">
                      <a:alpha val="43137"/>
                    </a:srgbClr>
                  </a:outerShdw>
                </a:effectLst>
                <a:latin typeface="+mj-lt"/>
              </a:rPr>
              <a:t>2</a:t>
            </a:r>
            <a:r>
              <a:rPr lang="en-US" sz="3200" b="1" dirty="0" smtClean="0">
                <a:solidFill>
                  <a:srgbClr val="000000"/>
                </a:solidFill>
                <a:effectLst>
                  <a:outerShdw blurRad="38100" dist="38100" dir="2700000" algn="tl">
                    <a:srgbClr val="000000">
                      <a:alpha val="43137"/>
                    </a:srgbClr>
                  </a:outerShdw>
                </a:effectLst>
                <a:latin typeface="+mj-lt"/>
              </a:rPr>
              <a:t> uptake varies with phytoplankton biomass</a:t>
            </a:r>
          </a:p>
        </p:txBody>
      </p:sp>
      <p:pic>
        <p:nvPicPr>
          <p:cNvPr id="3" name="Picture 2"/>
          <p:cNvPicPr>
            <a:picLocks noChangeAspect="1"/>
          </p:cNvPicPr>
          <p:nvPr/>
        </p:nvPicPr>
        <p:blipFill>
          <a:blip r:embed="rId2"/>
          <a:stretch>
            <a:fillRect/>
          </a:stretch>
        </p:blipFill>
        <p:spPr>
          <a:xfrm>
            <a:off x="1466850" y="1200150"/>
            <a:ext cx="6210300" cy="4457700"/>
          </a:xfrm>
          <a:prstGeom prst="rect">
            <a:avLst/>
          </a:prstGeom>
        </p:spPr>
      </p:pic>
      <p:sp>
        <p:nvSpPr>
          <p:cNvPr id="4" name="TextBox 3"/>
          <p:cNvSpPr txBox="1"/>
          <p:nvPr/>
        </p:nvSpPr>
        <p:spPr>
          <a:xfrm>
            <a:off x="1377950" y="5614769"/>
            <a:ext cx="2559050" cy="369332"/>
          </a:xfrm>
          <a:prstGeom prst="rect">
            <a:avLst/>
          </a:prstGeom>
          <a:noFill/>
        </p:spPr>
        <p:txBody>
          <a:bodyPr wrap="square" rtlCol="0">
            <a:spAutoFit/>
          </a:bodyPr>
          <a:lstStyle/>
          <a:p>
            <a:r>
              <a:rPr lang="en-US" dirty="0" smtClean="0">
                <a:solidFill>
                  <a:srgbClr val="000000"/>
                </a:solidFill>
                <a:latin typeface="+mn-lt"/>
              </a:rPr>
              <a:t>Montes-Hugo, in prep</a:t>
            </a:r>
            <a:endParaRPr lang="en-US" dirty="0">
              <a:solidFill>
                <a:srgbClr val="000000"/>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0678" y="345302"/>
            <a:ext cx="8318843" cy="565939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82412" y="0"/>
            <a:ext cx="8788400" cy="1077218"/>
          </a:xfrm>
          <a:prstGeom prst="rect">
            <a:avLst/>
          </a:prstGeom>
        </p:spPr>
        <p:txBody>
          <a:bodyPr wrap="square">
            <a:spAutoFit/>
          </a:bodyPr>
          <a:lstStyle/>
          <a:p>
            <a:pPr algn="ctr"/>
            <a:r>
              <a:rPr lang="en-US" sz="3200" b="1" dirty="0" smtClean="0">
                <a:solidFill>
                  <a:srgbClr val="000000"/>
                </a:solidFill>
                <a:effectLst>
                  <a:outerShdw blurRad="38100" dist="38100" dir="2700000" algn="tl">
                    <a:srgbClr val="000000">
                      <a:alpha val="43137"/>
                    </a:srgbClr>
                  </a:outerShdw>
                </a:effectLst>
                <a:latin typeface="+mj-lt"/>
              </a:rPr>
              <a:t>Ocean CO</a:t>
            </a:r>
            <a:r>
              <a:rPr lang="en-US" sz="3200" b="1" baseline="-25000" dirty="0" smtClean="0">
                <a:solidFill>
                  <a:srgbClr val="000000"/>
                </a:solidFill>
                <a:effectLst>
                  <a:outerShdw blurRad="38100" dist="38100" dir="2700000" algn="tl">
                    <a:srgbClr val="000000">
                      <a:alpha val="43137"/>
                    </a:srgbClr>
                  </a:outerShdw>
                </a:effectLst>
                <a:latin typeface="+mj-lt"/>
              </a:rPr>
              <a:t>2</a:t>
            </a:r>
            <a:r>
              <a:rPr lang="en-US" sz="3200" b="1" dirty="0" smtClean="0">
                <a:solidFill>
                  <a:srgbClr val="000000"/>
                </a:solidFill>
                <a:effectLst>
                  <a:outerShdw blurRad="38100" dist="38100" dir="2700000" algn="tl">
                    <a:srgbClr val="000000">
                      <a:alpha val="43137"/>
                    </a:srgbClr>
                  </a:outerShdw>
                </a:effectLst>
                <a:latin typeface="+mj-lt"/>
              </a:rPr>
              <a:t> uptake varies with phytoplankton community</a:t>
            </a:r>
          </a:p>
        </p:txBody>
      </p:sp>
      <p:pic>
        <p:nvPicPr>
          <p:cNvPr id="3" name="Picture 2"/>
          <p:cNvPicPr>
            <a:picLocks noChangeAspect="1"/>
          </p:cNvPicPr>
          <p:nvPr/>
        </p:nvPicPr>
        <p:blipFill>
          <a:blip r:embed="rId2"/>
          <a:stretch>
            <a:fillRect/>
          </a:stretch>
        </p:blipFill>
        <p:spPr>
          <a:xfrm>
            <a:off x="3756687" y="956437"/>
            <a:ext cx="3304513" cy="5255884"/>
          </a:xfrm>
          <a:prstGeom prst="rect">
            <a:avLst/>
          </a:prstGeom>
        </p:spPr>
      </p:pic>
      <p:sp>
        <p:nvSpPr>
          <p:cNvPr id="4" name="TextBox 3"/>
          <p:cNvSpPr txBox="1"/>
          <p:nvPr/>
        </p:nvSpPr>
        <p:spPr>
          <a:xfrm>
            <a:off x="6811812" y="3092101"/>
            <a:ext cx="2159000" cy="646331"/>
          </a:xfrm>
          <a:prstGeom prst="rect">
            <a:avLst/>
          </a:prstGeom>
          <a:noFill/>
        </p:spPr>
        <p:txBody>
          <a:bodyPr wrap="square" rtlCol="0">
            <a:spAutoFit/>
          </a:bodyPr>
          <a:lstStyle/>
          <a:p>
            <a:pPr algn="ctr"/>
            <a:r>
              <a:rPr lang="en-US" dirty="0" smtClean="0"/>
              <a:t>Montes-Hugo</a:t>
            </a:r>
          </a:p>
          <a:p>
            <a:pPr algn="ctr"/>
            <a:r>
              <a:rPr lang="en-US" dirty="0" smtClean="0"/>
              <a:t> (in prep)</a:t>
            </a:r>
            <a:endParaRPr lang="en-US" dirty="0"/>
          </a:p>
        </p:txBody>
      </p:sp>
      <p:pic>
        <p:nvPicPr>
          <p:cNvPr id="5" name="Picture 4" descr="diatom SEM.tiff"/>
          <p:cNvPicPr>
            <a:picLocks noChangeAspect="1"/>
          </p:cNvPicPr>
          <p:nvPr/>
        </p:nvPicPr>
        <p:blipFill>
          <a:blip r:embed="rId3"/>
          <a:stretch>
            <a:fillRect/>
          </a:stretch>
        </p:blipFill>
        <p:spPr>
          <a:xfrm>
            <a:off x="1060450" y="3415267"/>
            <a:ext cx="1695450" cy="1501443"/>
          </a:xfrm>
          <a:prstGeom prst="rect">
            <a:avLst/>
          </a:prstGeom>
        </p:spPr>
      </p:pic>
      <p:pic>
        <p:nvPicPr>
          <p:cNvPr id="6" name="Picture 5" descr="crypto SEM.tiff"/>
          <p:cNvPicPr>
            <a:picLocks noChangeAspect="1"/>
          </p:cNvPicPr>
          <p:nvPr/>
        </p:nvPicPr>
        <p:blipFill>
          <a:blip r:embed="rId4"/>
          <a:srcRect t="3345" b="6831"/>
          <a:stretch>
            <a:fillRect/>
          </a:stretch>
        </p:blipFill>
        <p:spPr>
          <a:xfrm>
            <a:off x="1250950" y="1122918"/>
            <a:ext cx="1343809" cy="698500"/>
          </a:xfrm>
          <a:prstGeom prst="rect">
            <a:avLst/>
          </a:prstGeom>
        </p:spPr>
      </p:pic>
      <p:cxnSp>
        <p:nvCxnSpPr>
          <p:cNvPr id="7" name="Straight Connector 6"/>
          <p:cNvCxnSpPr/>
          <p:nvPr/>
        </p:nvCxnSpPr>
        <p:spPr>
          <a:xfrm>
            <a:off x="1250950" y="1980167"/>
            <a:ext cx="1343809" cy="1270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58899" y="1992867"/>
            <a:ext cx="1134259" cy="369332"/>
          </a:xfrm>
          <a:prstGeom prst="rect">
            <a:avLst/>
          </a:prstGeom>
          <a:noFill/>
        </p:spPr>
        <p:txBody>
          <a:bodyPr wrap="square" rtlCol="0">
            <a:spAutoFit/>
          </a:bodyPr>
          <a:lstStyle/>
          <a:p>
            <a:pPr algn="ctr"/>
            <a:r>
              <a:rPr lang="en-US" dirty="0" smtClean="0"/>
              <a:t>10 μm</a:t>
            </a:r>
            <a:endParaRPr lang="en-US" dirty="0"/>
          </a:p>
        </p:txBody>
      </p:sp>
      <p:cxnSp>
        <p:nvCxnSpPr>
          <p:cNvPr id="9" name="Straight Connector 8"/>
          <p:cNvCxnSpPr/>
          <p:nvPr/>
        </p:nvCxnSpPr>
        <p:spPr>
          <a:xfrm>
            <a:off x="1250950" y="5091667"/>
            <a:ext cx="1343809" cy="1270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58899" y="5104367"/>
            <a:ext cx="1134259" cy="369332"/>
          </a:xfrm>
          <a:prstGeom prst="rect">
            <a:avLst/>
          </a:prstGeom>
          <a:noFill/>
        </p:spPr>
        <p:txBody>
          <a:bodyPr wrap="square" rtlCol="0">
            <a:spAutoFit/>
          </a:bodyPr>
          <a:lstStyle/>
          <a:p>
            <a:pPr algn="ctr"/>
            <a:r>
              <a:rPr lang="en-US" dirty="0" smtClean="0"/>
              <a:t>100 μm</a:t>
            </a:r>
            <a:endParaRPr lang="en-US" dirty="0"/>
          </a:p>
        </p:txBody>
      </p:sp>
      <p:sp>
        <p:nvSpPr>
          <p:cNvPr id="11" name="TextBox 10"/>
          <p:cNvSpPr txBox="1"/>
          <p:nvPr/>
        </p:nvSpPr>
        <p:spPr>
          <a:xfrm>
            <a:off x="330199" y="5647947"/>
            <a:ext cx="3147087" cy="523220"/>
          </a:xfrm>
          <a:prstGeom prst="rect">
            <a:avLst/>
          </a:prstGeom>
          <a:noFill/>
        </p:spPr>
        <p:txBody>
          <a:bodyPr wrap="square" rtlCol="0">
            <a:spAutoFit/>
          </a:bodyPr>
          <a:lstStyle/>
          <a:p>
            <a:pPr algn="ctr"/>
            <a:r>
              <a:rPr lang="en-US" sz="1400" dirty="0" smtClean="0">
                <a:latin typeface="+mn-lt"/>
              </a:rPr>
              <a:t>SEM Micrographs from </a:t>
            </a:r>
          </a:p>
          <a:p>
            <a:pPr algn="ctr"/>
            <a:r>
              <a:rPr lang="en-US" sz="1400" dirty="0" smtClean="0">
                <a:latin typeface="+mn-lt"/>
              </a:rPr>
              <a:t>McMinn &amp; Hodgson 1993</a:t>
            </a:r>
            <a:endParaRPr lang="en-US" sz="1400" dirty="0">
              <a:latin typeface="+mn-lt"/>
            </a:endParaRPr>
          </a:p>
        </p:txBody>
      </p:sp>
      <p:pic>
        <p:nvPicPr>
          <p:cNvPr id="12" name="Picture 11" descr="crypto SEM.tiff"/>
          <p:cNvPicPr>
            <a:picLocks noChangeAspect="1"/>
          </p:cNvPicPr>
          <p:nvPr/>
        </p:nvPicPr>
        <p:blipFill>
          <a:blip r:embed="rId4"/>
          <a:srcRect t="3345" b="6831"/>
          <a:stretch>
            <a:fillRect/>
          </a:stretch>
        </p:blipFill>
        <p:spPr>
          <a:xfrm>
            <a:off x="1797051" y="3185227"/>
            <a:ext cx="190500" cy="99020"/>
          </a:xfrm>
          <a:prstGeom prst="rect">
            <a:avLst/>
          </a:prstGeom>
        </p:spPr>
      </p:pic>
      <p:cxnSp>
        <p:nvCxnSpPr>
          <p:cNvPr id="13" name="Straight Connector 12"/>
          <p:cNvCxnSpPr/>
          <p:nvPr/>
        </p:nvCxnSpPr>
        <p:spPr>
          <a:xfrm rot="5400000">
            <a:off x="1571795" y="2174963"/>
            <a:ext cx="1413319" cy="607209"/>
          </a:xfrm>
          <a:prstGeom prst="line">
            <a:avLst/>
          </a:prstGeom>
          <a:ln w="31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817341" y="2205516"/>
            <a:ext cx="1413319" cy="546101"/>
          </a:xfrm>
          <a:prstGeom prst="line">
            <a:avLst/>
          </a:prstGeom>
          <a:ln w="31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49213"/>
            <a:ext cx="8229600" cy="811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rPr>
              <a:t>Part 1 Summary and Conclusions</a:t>
            </a:r>
            <a:endParaRPr kumimoji="0" lang="en-US" sz="32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41300" y="926412"/>
            <a:ext cx="8767763" cy="54432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4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No effect of enhanced CO</a:t>
            </a:r>
            <a:r>
              <a:rPr kumimoji="0" lang="en-US" sz="24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rPr>
              <a:t>2</a:t>
            </a:r>
            <a:r>
              <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 on diatom-dominated system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Diatoms were C limited due to </a:t>
            </a:r>
            <a:r>
              <a:rPr kumimoji="0" lang="en-US" sz="2400" b="0" i="0" u="none" strike="noStrike" kern="0" cap="none" spc="0" normalizeH="0" baseline="0" noProof="0" dirty="0" err="1" smtClean="0">
                <a:ln>
                  <a:noFill/>
                </a:ln>
                <a:solidFill>
                  <a:srgbClr val="000000"/>
                </a:solidFill>
                <a:effectLst/>
                <a:uLnTx/>
                <a:uFillTx/>
                <a:latin typeface="+mn-lt"/>
                <a:ea typeface="Geneva" charset="-128"/>
                <a:cs typeface="ＭＳ Ｐゴシック" charset="-128"/>
              </a:rPr>
              <a:t>undersaturation</a:t>
            </a:r>
            <a:r>
              <a:rPr kumimoji="0" lang="en-US" sz="24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 of surface pCO</a:t>
            </a:r>
            <a:r>
              <a:rPr kumimoji="0" lang="en-US" sz="2400" b="0" i="0" u="none" strike="noStrike" kern="0" cap="none" spc="0" normalizeH="0" baseline="-25000" noProof="0" dirty="0" smtClean="0">
                <a:ln>
                  <a:noFill/>
                </a:ln>
                <a:solidFill>
                  <a:srgbClr val="000000"/>
                </a:solidFill>
                <a:effectLst/>
                <a:uLnTx/>
                <a:uFillTx/>
                <a:latin typeface="+mn-lt"/>
                <a:ea typeface="Geneva" charset="-128"/>
                <a:cs typeface="ＭＳ Ｐゴシック" charset="-128"/>
              </a:rPr>
              <a:t>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Diatoms are weakly regulated by CO</a:t>
            </a:r>
            <a:r>
              <a:rPr kumimoji="0" lang="en-US" sz="2400" b="0" i="0" u="none" strike="noStrike" kern="0" cap="none" spc="0" normalizeH="0" baseline="-25000" noProof="0" dirty="0" smtClean="0">
                <a:ln>
                  <a:noFill/>
                </a:ln>
                <a:solidFill>
                  <a:srgbClr val="000000"/>
                </a:solidFill>
                <a:effectLst/>
                <a:uLnTx/>
                <a:uFillTx/>
                <a:latin typeface="+mn-lt"/>
                <a:ea typeface="Geneva" charset="-128"/>
                <a:cs typeface="ＭＳ Ｐゴシック" charset="-128"/>
              </a:rPr>
              <a:t>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Increased growth and productivity may eventually become nutrient limited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Lower biomass in high CO</a:t>
            </a:r>
            <a:r>
              <a:rPr kumimoji="0" lang="en-US" sz="24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rPr>
              <a:t>2</a:t>
            </a:r>
            <a:r>
              <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 treatment in </a:t>
            </a:r>
            <a:r>
              <a:rPr kumimoji="0" lang="en-US" sz="2400" b="0" i="0" u="none" strike="noStrike" kern="0" cap="none" spc="0" normalizeH="0" baseline="0" noProof="0" dirty="0" err="1" smtClean="0">
                <a:ln>
                  <a:noFill/>
                </a:ln>
                <a:solidFill>
                  <a:srgbClr val="000000"/>
                </a:solidFill>
                <a:effectLst/>
                <a:uLnTx/>
                <a:uFillTx/>
                <a:latin typeface="+mn-lt"/>
                <a:ea typeface="ＭＳ Ｐゴシック" charset="0"/>
                <a:cs typeface="Geneva" charset="-128"/>
              </a:rPr>
              <a:t>cryptophyte</a:t>
            </a:r>
            <a:r>
              <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-dominated </a:t>
            </a:r>
            <a:r>
              <a:rPr kumimoji="0" lang="en-US" sz="2400" b="0" i="0" u="none" strike="noStrike" kern="0" cap="none" spc="0" normalizeH="0" baseline="0" noProof="0" dirty="0" err="1" smtClean="0">
                <a:ln>
                  <a:noFill/>
                </a:ln>
                <a:solidFill>
                  <a:srgbClr val="000000"/>
                </a:solidFill>
                <a:effectLst/>
                <a:uLnTx/>
                <a:uFillTx/>
                <a:latin typeface="+mn-lt"/>
                <a:ea typeface="ＭＳ Ｐゴシック" charset="0"/>
                <a:cs typeface="Geneva" charset="-128"/>
              </a:rPr>
              <a:t>mesocosm</a:t>
            </a:r>
            <a:endParaRPr kumimoji="0" lang="en-US" sz="2400" b="0" i="0" u="none" strike="noStrike" kern="0" cap="none" spc="0" normalizeH="0" baseline="0" noProof="0" dirty="0" smtClean="0">
              <a:ln>
                <a:noFill/>
              </a:ln>
              <a:solidFill>
                <a:srgbClr val="000000"/>
              </a:solidFill>
              <a:effectLst/>
              <a:uLnTx/>
              <a:uFillTx/>
              <a:latin typeface="+mn-lt"/>
              <a:ea typeface="ＭＳ Ｐゴシック" charset="0"/>
              <a:cs typeface="Geneva" charset="-128"/>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mn-lt"/>
                <a:ea typeface="Geneva" charset="-128"/>
                <a:cs typeface="Geneva" charset="0"/>
              </a:rPr>
              <a:t>More data will help to understand physiological mechanisms and ecological implications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mn-lt"/>
              <a:ea typeface="Geneva" charset="-128"/>
              <a:cs typeface="Geneva"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3" descr="Krill_photo_Andrew.jpg"/>
          <p:cNvPicPr>
            <a:picLocks noChangeAspect="1"/>
          </p:cNvPicPr>
          <p:nvPr/>
        </p:nvPicPr>
        <p:blipFill>
          <a:blip r:embed="rId2"/>
          <a:srcRect t="13318" b="25539"/>
          <a:stretch>
            <a:fillRect/>
          </a:stretch>
        </p:blipFill>
        <p:spPr bwMode="auto">
          <a:xfrm>
            <a:off x="152400" y="3334266"/>
            <a:ext cx="6324600" cy="2565400"/>
          </a:xfrm>
          <a:prstGeom prst="rect">
            <a:avLst/>
          </a:prstGeom>
          <a:noFill/>
          <a:ln w="9525">
            <a:noFill/>
            <a:miter lim="800000"/>
            <a:headEnd/>
            <a:tailEnd/>
          </a:ln>
        </p:spPr>
      </p:pic>
      <p:sp>
        <p:nvSpPr>
          <p:cNvPr id="4" name="Title 1"/>
          <p:cNvSpPr txBox="1">
            <a:spLocks/>
          </p:cNvSpPr>
          <p:nvPr/>
        </p:nvSpPr>
        <p:spPr bwMode="auto">
          <a:xfrm>
            <a:off x="177800" y="241301"/>
            <a:ext cx="6470993" cy="2387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fontScale="90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333"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Part 2:</a:t>
            </a:r>
            <a:r>
              <a:rPr kumimoji="0" lang="en-US" sz="4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
            </a:r>
            <a:br>
              <a:rPr kumimoji="0" lang="en-US" sz="4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br>
            <a:r>
              <a:rPr kumimoji="0" lang="en-US" sz="4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Effects of enhanced CO</a:t>
            </a:r>
            <a:r>
              <a:rPr kumimoji="0" lang="en-US" sz="4400" b="1" i="0" u="none" strike="noStrike" kern="0" cap="none" spc="0" normalizeH="0" baseline="-2500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4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 on Antarctic krill feeding &amp; nutrient excretion</a:t>
            </a:r>
            <a:endParaRPr kumimoji="0" lang="en-US"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pic>
        <p:nvPicPr>
          <p:cNvPr id="5" name="Picture 4" descr="DSC_0648.JPG"/>
          <p:cNvPicPr>
            <a:picLocks noChangeAspect="1"/>
          </p:cNvPicPr>
          <p:nvPr/>
        </p:nvPicPr>
        <p:blipFill>
          <a:blip r:embed="rId3"/>
          <a:srcRect l="17083" t="20123" r="16944" b="16389"/>
          <a:stretch>
            <a:fillRect/>
          </a:stretch>
        </p:blipFill>
        <p:spPr>
          <a:xfrm rot="16200000">
            <a:off x="6022977" y="867118"/>
            <a:ext cx="3517897" cy="2266264"/>
          </a:xfrm>
          <a:prstGeom prst="rect">
            <a:avLst/>
          </a:prstGeom>
        </p:spPr>
      </p:pic>
      <p:sp>
        <p:nvSpPr>
          <p:cNvPr id="6" name="TextBox 5"/>
          <p:cNvSpPr txBox="1"/>
          <p:nvPr/>
        </p:nvSpPr>
        <p:spPr>
          <a:xfrm>
            <a:off x="830112" y="2872601"/>
            <a:ext cx="5126188" cy="461665"/>
          </a:xfrm>
          <a:prstGeom prst="rect">
            <a:avLst/>
          </a:prstGeom>
          <a:noFill/>
        </p:spPr>
        <p:txBody>
          <a:bodyPr wrap="square" rtlCol="0">
            <a:spAutoFit/>
          </a:bodyPr>
          <a:lstStyle/>
          <a:p>
            <a:pPr algn="ctr"/>
            <a:r>
              <a:rPr lang="en-US" sz="2400" dirty="0" smtClean="0">
                <a:solidFill>
                  <a:schemeClr val="bg1"/>
                </a:solidFill>
                <a:latin typeface="+mn-lt"/>
              </a:rPr>
              <a:t>(Saba, Schofield, Steinberg; in prep)</a:t>
            </a:r>
            <a:endParaRPr lang="en-US" sz="2400" dirty="0">
              <a:solidFill>
                <a:schemeClr val="bg1"/>
              </a:solidFill>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3" name="Group 12"/>
          <p:cNvGrpSpPr/>
          <p:nvPr/>
        </p:nvGrpSpPr>
        <p:grpSpPr>
          <a:xfrm>
            <a:off x="250825" y="0"/>
            <a:ext cx="8181975" cy="6186722"/>
            <a:chOff x="250825" y="0"/>
            <a:chExt cx="8601075" cy="6761909"/>
          </a:xfrm>
        </p:grpSpPr>
        <p:sp>
          <p:nvSpPr>
            <p:cNvPr id="7" name="Title 1"/>
            <p:cNvSpPr txBox="1">
              <a:spLocks/>
            </p:cNvSpPr>
            <p:nvPr/>
          </p:nvSpPr>
          <p:spPr bwMode="auto">
            <a:xfrm>
              <a:off x="457200" y="0"/>
              <a:ext cx="822960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Responses to hypercapnia</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8" name="Content Placeholder 2"/>
            <p:cNvSpPr txBox="1">
              <a:spLocks/>
            </p:cNvSpPr>
            <p:nvPr/>
          </p:nvSpPr>
          <p:spPr bwMode="auto">
            <a:xfrm>
              <a:off x="5076825" y="1116013"/>
              <a:ext cx="3775075" cy="5392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r>
                <a:rPr kumimoji="0" lang="en-US" sz="3200" b="0" i="0" u="none" strike="noStrike" kern="0" cap="none" spc="0" normalizeH="0" baseline="0" noProof="0" smtClean="0">
                  <a:ln>
                    <a:noFill/>
                  </a:ln>
                  <a:effectLst/>
                  <a:uLnTx/>
                  <a:uFillTx/>
                  <a:latin typeface="+mn-lt"/>
                  <a:ea typeface="ＭＳ Ｐゴシック" charset="0"/>
                  <a:cs typeface="Geneva" charset="-128"/>
                </a:rPr>
                <a:t>Suppress metabolism</a:t>
              </a:r>
            </a:p>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endParaRPr kumimoji="0" lang="en-US" sz="3200" b="0" i="0" u="none" strike="noStrike" kern="0" cap="none" spc="0" normalizeH="0" baseline="0" noProof="0" smtClean="0">
                <a:ln>
                  <a:noFill/>
                </a:ln>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r>
                <a:rPr kumimoji="0" lang="en-US" sz="3200" b="0" i="0" u="none" strike="noStrike" kern="0" cap="none" spc="0" normalizeH="0" baseline="0" noProof="0" smtClean="0">
                  <a:ln>
                    <a:noFill/>
                  </a:ln>
                  <a:effectLst/>
                  <a:uLnTx/>
                  <a:uFillTx/>
                  <a:latin typeface="+mn-lt"/>
                  <a:ea typeface="ＭＳ Ｐゴシック" charset="0"/>
                  <a:cs typeface="Geneva" charset="-128"/>
                </a:rPr>
                <a:t>Compensation in extracellular fluid pH</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smtClean="0">
                  <a:ln>
                    <a:noFill/>
                  </a:ln>
                  <a:effectLst/>
                  <a:uLnTx/>
                  <a:uFillTx/>
                  <a:latin typeface="+mn-lt"/>
                  <a:ea typeface="Geneva" charset="-128"/>
                  <a:cs typeface="Geneva" charset="0"/>
                </a:rPr>
                <a:t>Acid-base/ion equilibria reach new steady state</a:t>
              </a: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smtClean="0">
                <a:ln>
                  <a:noFill/>
                </a:ln>
                <a:effectLst/>
                <a:uLnTx/>
                <a:uFillTx/>
                <a:latin typeface="+mn-lt"/>
                <a:ea typeface="Geneva" charset="-128"/>
                <a:cs typeface="Geneva" charset="0"/>
              </a:endParaRPr>
            </a:p>
          </p:txBody>
        </p:sp>
        <p:grpSp>
          <p:nvGrpSpPr>
            <p:cNvPr id="9" name="Group 6"/>
            <p:cNvGrpSpPr>
              <a:grpSpLocks/>
            </p:cNvGrpSpPr>
            <p:nvPr/>
          </p:nvGrpSpPr>
          <p:grpSpPr bwMode="auto">
            <a:xfrm>
              <a:off x="250825" y="992188"/>
              <a:ext cx="4752975" cy="5702300"/>
              <a:chOff x="2107849" y="0"/>
              <a:chExt cx="4928301" cy="4817339"/>
            </a:xfrm>
          </p:grpSpPr>
          <p:pic>
            <p:nvPicPr>
              <p:cNvPr id="10" name="Picture 4" descr="Yu et al 2011 figure.tiff"/>
              <p:cNvPicPr>
                <a:picLocks noChangeAspect="1"/>
              </p:cNvPicPr>
              <p:nvPr/>
            </p:nvPicPr>
            <p:blipFill>
              <a:blip r:embed="rId2"/>
              <a:srcRect b="36430"/>
              <a:stretch>
                <a:fillRect/>
              </a:stretch>
            </p:blipFill>
            <p:spPr bwMode="auto">
              <a:xfrm>
                <a:off x="2107849" y="0"/>
                <a:ext cx="4928301" cy="4359576"/>
              </a:xfrm>
              <a:prstGeom prst="rect">
                <a:avLst/>
              </a:prstGeom>
              <a:noFill/>
              <a:ln w="9525">
                <a:noFill/>
                <a:miter lim="800000"/>
                <a:headEnd/>
                <a:tailEnd/>
              </a:ln>
            </p:spPr>
          </p:pic>
          <p:pic>
            <p:nvPicPr>
              <p:cNvPr id="11" name="Picture 5" descr="Yu et al 2011 figure.tiff"/>
              <p:cNvPicPr>
                <a:picLocks noChangeAspect="1"/>
              </p:cNvPicPr>
              <p:nvPr/>
            </p:nvPicPr>
            <p:blipFill>
              <a:blip r:embed="rId2"/>
              <a:srcRect t="93324"/>
              <a:stretch>
                <a:fillRect/>
              </a:stretch>
            </p:blipFill>
            <p:spPr bwMode="auto">
              <a:xfrm>
                <a:off x="2107849" y="4359576"/>
                <a:ext cx="4928301" cy="457763"/>
              </a:xfrm>
              <a:prstGeom prst="rect">
                <a:avLst/>
              </a:prstGeom>
              <a:noFill/>
              <a:ln w="9525">
                <a:noFill/>
                <a:miter lim="800000"/>
                <a:headEnd/>
                <a:tailEnd/>
              </a:ln>
            </p:spPr>
          </p:pic>
        </p:grpSp>
        <p:sp>
          <p:nvSpPr>
            <p:cNvPr id="12" name="TextBox 7"/>
            <p:cNvSpPr txBox="1">
              <a:spLocks noChangeArrowheads="1"/>
            </p:cNvSpPr>
            <p:nvPr/>
          </p:nvSpPr>
          <p:spPr bwMode="auto">
            <a:xfrm>
              <a:off x="3478213" y="6324600"/>
              <a:ext cx="3227387" cy="437309"/>
            </a:xfrm>
            <a:prstGeom prst="rect">
              <a:avLst/>
            </a:prstGeom>
            <a:noFill/>
            <a:ln w="9525">
              <a:noFill/>
              <a:miter lim="800000"/>
              <a:headEnd/>
              <a:tailEnd/>
            </a:ln>
          </p:spPr>
          <p:txBody>
            <a:bodyPr wrap="square">
              <a:prstTxWarp prst="textNoShape">
                <a:avLst/>
              </a:prstTxWarp>
              <a:spAutoFit/>
            </a:bodyPr>
            <a:lstStyle/>
            <a:p>
              <a:pPr>
                <a:defRPr/>
              </a:pPr>
              <a:r>
                <a:rPr lang="en-US" sz="2000" dirty="0">
                  <a:latin typeface="+mn-lt"/>
                  <a:ea typeface="ＭＳ Ｐゴシック" pitchFamily="-105" charset="-128"/>
                  <a:cs typeface="ＭＳ Ｐゴシック" pitchFamily="-105" charset="-128"/>
                </a:rPr>
                <a:t>Yu et al. 2011</a:t>
              </a: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250825" y="0"/>
            <a:ext cx="8143875" cy="6324600"/>
            <a:chOff x="250825" y="0"/>
            <a:chExt cx="8601075" cy="6858000"/>
          </a:xfrm>
        </p:grpSpPr>
        <p:sp>
          <p:nvSpPr>
            <p:cNvPr id="2" name="Title 1"/>
            <p:cNvSpPr txBox="1">
              <a:spLocks/>
            </p:cNvSpPr>
            <p:nvPr/>
          </p:nvSpPr>
          <p:spPr bwMode="auto">
            <a:xfrm>
              <a:off x="457200" y="0"/>
              <a:ext cx="822960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Responses to hypercapnia</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5076825" y="1116013"/>
              <a:ext cx="3775075" cy="57419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rmAutofit fontScale="85000" lnSpcReduction="10000"/>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r>
                <a:rPr kumimoji="0" lang="en-US" sz="3200" b="0" i="0" u="none" strike="noStrike" kern="0" cap="none" spc="0" normalizeH="0" baseline="0" noProof="0" dirty="0" smtClean="0">
                  <a:ln>
                    <a:noFill/>
                  </a:ln>
                  <a:effectLst/>
                  <a:uLnTx/>
                  <a:uFillTx/>
                  <a:latin typeface="+mn-lt"/>
                  <a:ea typeface="ＭＳ Ｐゴシック" charset="0"/>
                  <a:cs typeface="Geneva" charset="-128"/>
                </a:rPr>
                <a:t>Suppress metabolism</a:t>
              </a:r>
            </a:p>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endParaRPr kumimoji="0" lang="en-US" sz="3200" b="0" i="0" u="none" strike="noStrike" kern="0" cap="none" spc="0" normalizeH="0" baseline="0" noProof="0" dirty="0" smtClean="0">
                <a:ln>
                  <a:noFill/>
                </a:ln>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107" charset="0"/>
                <a:buChar char="•"/>
                <a:tabLst/>
                <a:defRPr/>
              </a:pPr>
              <a:r>
                <a:rPr kumimoji="0" lang="en-US" sz="2941" b="0" i="0" u="none" strike="noStrike" kern="0" cap="none" spc="0" normalizeH="0" baseline="0" noProof="0" dirty="0" smtClean="0">
                  <a:ln>
                    <a:noFill/>
                  </a:ln>
                  <a:effectLst/>
                  <a:uLnTx/>
                  <a:uFillTx/>
                  <a:latin typeface="+mn-lt"/>
                  <a:ea typeface="ＭＳ Ｐゴシック" charset="0"/>
                  <a:cs typeface="Geneva" charset="-128"/>
                </a:rPr>
                <a:t>Compensation in extracellular fluid pH</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effectLst/>
                  <a:uLnTx/>
                  <a:uFillTx/>
                  <a:latin typeface="+mn-lt"/>
                  <a:ea typeface="Geneva" charset="-128"/>
                  <a:cs typeface="Geneva" charset="0"/>
                </a:rPr>
                <a:t>Acid-base/ion </a:t>
              </a:r>
              <a:r>
                <a:rPr kumimoji="0" lang="en-US" sz="2800" b="0" i="0" u="none" strike="noStrike" kern="0" cap="none" spc="0" normalizeH="0" baseline="0" noProof="0" dirty="0" err="1" smtClean="0">
                  <a:ln>
                    <a:noFill/>
                  </a:ln>
                  <a:effectLst/>
                  <a:uLnTx/>
                  <a:uFillTx/>
                  <a:latin typeface="+mn-lt"/>
                  <a:ea typeface="Geneva" charset="-128"/>
                  <a:cs typeface="Geneva" charset="0"/>
                </a:rPr>
                <a:t>equilibria</a:t>
              </a:r>
              <a:r>
                <a:rPr kumimoji="0" lang="en-US" sz="2800" b="0" i="0" u="none" strike="noStrike" kern="0" cap="none" spc="0" normalizeH="0" baseline="0" noProof="0" dirty="0" smtClean="0">
                  <a:ln>
                    <a:noFill/>
                  </a:ln>
                  <a:effectLst/>
                  <a:uLnTx/>
                  <a:uFillTx/>
                  <a:latin typeface="+mn-lt"/>
                  <a:ea typeface="Geneva" charset="-128"/>
                  <a:cs typeface="Geneva" charset="0"/>
                </a:rPr>
                <a:t> reach new steady state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effectLst/>
                <a:uLnTx/>
                <a:uFillTx/>
                <a:latin typeface="+mn-lt"/>
                <a:ea typeface="Geneva" charset="-128"/>
                <a:cs typeface="Geneva" charset="0"/>
              </a:endParaRPr>
            </a:p>
            <a:p>
              <a:pPr marL="342900" marR="0" lvl="0" indent="-342900" algn="l" defTabSz="914400" rtl="0" eaLnBrk="0" fontAlgn="base" latinLnBrk="0" hangingPunct="0">
                <a:lnSpc>
                  <a:spcPct val="100000"/>
                </a:lnSpc>
                <a:spcBef>
                  <a:spcPct val="20000"/>
                </a:spcBef>
                <a:spcAft>
                  <a:spcPct val="0"/>
                </a:spcAft>
                <a:buClrTx/>
                <a:buSzTx/>
                <a:buFont typeface="Wingdings" charset="2"/>
                <a:buChar char="Ø"/>
                <a:tabLst/>
                <a:defRPr/>
              </a:pPr>
              <a:r>
                <a:rPr kumimoji="0" lang="en-US" sz="3200" b="0" i="0" u="none" strike="noStrike" kern="0" cap="none" spc="0" normalizeH="0" baseline="0" noProof="0" dirty="0" smtClean="0">
                  <a:ln>
                    <a:noFill/>
                  </a:ln>
                  <a:effectLst/>
                  <a:uLnTx/>
                  <a:uFillTx/>
                  <a:latin typeface="+mn-lt"/>
                  <a:ea typeface="ＭＳ Ｐゴシック" charset="0"/>
                  <a:cs typeface="Geneva" charset="-128"/>
                </a:rPr>
                <a:t>Hampers: metabolism, growth and reproduction in long-term</a:t>
              </a:r>
            </a:p>
          </p:txBody>
        </p:sp>
        <p:grpSp>
          <p:nvGrpSpPr>
            <p:cNvPr id="4" name="Group 6"/>
            <p:cNvGrpSpPr>
              <a:grpSpLocks/>
            </p:cNvGrpSpPr>
            <p:nvPr/>
          </p:nvGrpSpPr>
          <p:grpSpPr bwMode="auto">
            <a:xfrm>
              <a:off x="250825" y="992188"/>
              <a:ext cx="4752975" cy="5702300"/>
              <a:chOff x="2107849" y="0"/>
              <a:chExt cx="4928301" cy="4817339"/>
            </a:xfrm>
          </p:grpSpPr>
          <p:pic>
            <p:nvPicPr>
              <p:cNvPr id="5" name="Picture 4" descr="Yu et al 2011 figure.tiff"/>
              <p:cNvPicPr>
                <a:picLocks noChangeAspect="1"/>
              </p:cNvPicPr>
              <p:nvPr/>
            </p:nvPicPr>
            <p:blipFill>
              <a:blip r:embed="rId2"/>
              <a:srcRect b="36430"/>
              <a:stretch>
                <a:fillRect/>
              </a:stretch>
            </p:blipFill>
            <p:spPr bwMode="auto">
              <a:xfrm>
                <a:off x="2107849" y="0"/>
                <a:ext cx="4928301" cy="4359576"/>
              </a:xfrm>
              <a:prstGeom prst="rect">
                <a:avLst/>
              </a:prstGeom>
              <a:noFill/>
              <a:ln w="9525">
                <a:noFill/>
                <a:miter lim="800000"/>
                <a:headEnd/>
                <a:tailEnd/>
              </a:ln>
            </p:spPr>
          </p:pic>
          <p:pic>
            <p:nvPicPr>
              <p:cNvPr id="6" name="Picture 5" descr="Yu et al 2011 figure.tiff"/>
              <p:cNvPicPr>
                <a:picLocks noChangeAspect="1"/>
              </p:cNvPicPr>
              <p:nvPr/>
            </p:nvPicPr>
            <p:blipFill>
              <a:blip r:embed="rId2"/>
              <a:srcRect t="93324"/>
              <a:stretch>
                <a:fillRect/>
              </a:stretch>
            </p:blipFill>
            <p:spPr bwMode="auto">
              <a:xfrm>
                <a:off x="2107849" y="4359576"/>
                <a:ext cx="4928301" cy="457763"/>
              </a:xfrm>
              <a:prstGeom prst="rect">
                <a:avLst/>
              </a:prstGeom>
              <a:noFill/>
              <a:ln w="9525">
                <a:noFill/>
                <a:miter lim="800000"/>
                <a:headEnd/>
                <a:tailEnd/>
              </a:ln>
            </p:spPr>
          </p:pic>
        </p:grpSp>
        <p:sp>
          <p:nvSpPr>
            <p:cNvPr id="7" name="TextBox 7"/>
            <p:cNvSpPr txBox="1">
              <a:spLocks noChangeArrowheads="1"/>
            </p:cNvSpPr>
            <p:nvPr/>
          </p:nvSpPr>
          <p:spPr bwMode="auto">
            <a:xfrm>
              <a:off x="3478212" y="6324600"/>
              <a:ext cx="3227387" cy="433854"/>
            </a:xfrm>
            <a:prstGeom prst="rect">
              <a:avLst/>
            </a:prstGeom>
            <a:noFill/>
            <a:ln w="9525">
              <a:noFill/>
              <a:miter lim="800000"/>
              <a:headEnd/>
              <a:tailEnd/>
            </a:ln>
          </p:spPr>
          <p:txBody>
            <a:bodyPr wrap="square">
              <a:prstTxWarp prst="textNoShape">
                <a:avLst/>
              </a:prstTxWarp>
              <a:spAutoFit/>
            </a:bodyPr>
            <a:lstStyle/>
            <a:p>
              <a:pPr>
                <a:defRPr/>
              </a:pPr>
              <a:r>
                <a:rPr lang="en-US" sz="2000">
                  <a:latin typeface="+mn-lt"/>
                  <a:ea typeface="ＭＳ Ｐゴシック" pitchFamily="-105" charset="-128"/>
                  <a:cs typeface="ＭＳ Ｐゴシック" pitchFamily="-105" charset="-128"/>
                </a:rPr>
                <a:t>Yu et al. 2011</a:t>
              </a:r>
            </a:p>
          </p:txBody>
        </p:sp>
        <p:sp>
          <p:nvSpPr>
            <p:cNvPr id="8" name="Rectangle 7"/>
            <p:cNvSpPr/>
            <p:nvPr/>
          </p:nvSpPr>
          <p:spPr>
            <a:xfrm>
              <a:off x="5130800" y="2514600"/>
              <a:ext cx="3657600" cy="21717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14288" y="0"/>
            <a:ext cx="9104312" cy="1066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normAutofit fontScale="82500"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Effects of enhanced CO</a:t>
            </a:r>
            <a:r>
              <a:rPr kumimoji="0" lang="en-US" sz="4400" b="1" i="0" u="none" strike="noStrike" kern="0" cap="none" spc="0" normalizeH="0" baseline="-2500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2</a:t>
            </a:r>
            <a:r>
              <a:rPr kumimoji="0" lang="en-US" sz="4400" b="1" i="0" u="none" strike="noStrike" kern="0" cap="none" spc="0" normalizeH="0" baseline="0" noProof="0" smtClean="0">
                <a:ln>
                  <a:noFill/>
                </a:ln>
                <a:effectLst>
                  <a:outerShdw blurRad="38100" dist="38100" dir="2700000" algn="tl">
                    <a:srgbClr val="000000">
                      <a:alpha val="43137"/>
                    </a:srgbClr>
                  </a:outerShdw>
                </a:effectLst>
                <a:uLnTx/>
                <a:uFillTx/>
                <a:latin typeface="+mj-lt"/>
                <a:ea typeface="ＭＳ Ｐゴシック" charset="0"/>
                <a:cs typeface="Geneva" charset="-128"/>
              </a:rPr>
              <a:t> on metabolism</a:t>
            </a:r>
            <a:endParaRPr kumimoji="0" lang="en-US" sz="44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ＭＳ Ｐゴシック" charset="0"/>
              <a:cs typeface="Geneva" charset="-128"/>
            </a:endParaRPr>
          </a:p>
        </p:txBody>
      </p:sp>
      <p:grpSp>
        <p:nvGrpSpPr>
          <p:cNvPr id="3" name="Group 11"/>
          <p:cNvGrpSpPr/>
          <p:nvPr/>
        </p:nvGrpSpPr>
        <p:grpSpPr>
          <a:xfrm>
            <a:off x="1197826" y="1682175"/>
            <a:ext cx="7759908" cy="3351972"/>
            <a:chOff x="793411" y="2260600"/>
            <a:chExt cx="8674431" cy="3940511"/>
          </a:xfrm>
        </p:grpSpPr>
        <p:sp>
          <p:nvSpPr>
            <p:cNvPr id="4" name="Rectangle 3"/>
            <p:cNvSpPr/>
            <p:nvPr/>
          </p:nvSpPr>
          <p:spPr>
            <a:xfrm>
              <a:off x="793750" y="2260600"/>
              <a:ext cx="7461249" cy="35884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5" name="TextBox 4"/>
            <p:cNvSpPr txBox="1"/>
            <p:nvPr/>
          </p:nvSpPr>
          <p:spPr>
            <a:xfrm>
              <a:off x="6240453" y="5766932"/>
              <a:ext cx="3227389" cy="434179"/>
            </a:xfrm>
            <a:prstGeom prst="rect">
              <a:avLst/>
            </a:prstGeom>
            <a:noFill/>
          </p:spPr>
          <p:txBody>
            <a:bodyPr wrap="square">
              <a:prstTxWarp prst="textNoShape">
                <a:avLst/>
              </a:prstTxWarp>
              <a:spAutoFit/>
            </a:bodyPr>
            <a:lstStyle/>
            <a:p>
              <a:pPr>
                <a:defRPr/>
              </a:pPr>
              <a:r>
                <a:rPr lang="en-US" dirty="0" err="1">
                  <a:latin typeface="+mn-lt"/>
                </a:rPr>
                <a:t>Hauton</a:t>
              </a:r>
              <a:r>
                <a:rPr lang="en-US" dirty="0">
                  <a:latin typeface="+mn-lt"/>
                </a:rPr>
                <a:t> et al. 2009</a:t>
              </a:r>
            </a:p>
          </p:txBody>
        </p:sp>
        <p:pic>
          <p:nvPicPr>
            <p:cNvPr id="6" name="Picture 8" descr="hauton et al 2009 fig.tiff"/>
            <p:cNvPicPr>
              <a:picLocks noChangeAspect="1"/>
            </p:cNvPicPr>
            <p:nvPr/>
          </p:nvPicPr>
          <p:blipFill>
            <a:blip r:embed="rId2"/>
            <a:srcRect/>
            <a:stretch>
              <a:fillRect/>
            </a:stretch>
          </p:blipFill>
          <p:spPr bwMode="auto">
            <a:xfrm>
              <a:off x="1304925" y="2295525"/>
              <a:ext cx="6877050" cy="3057525"/>
            </a:xfrm>
            <a:prstGeom prst="rect">
              <a:avLst/>
            </a:prstGeom>
            <a:noFill/>
            <a:ln w="9525">
              <a:noFill/>
              <a:miter lim="800000"/>
              <a:headEnd/>
              <a:tailEnd/>
            </a:ln>
          </p:spPr>
        </p:pic>
        <p:sp>
          <p:nvSpPr>
            <p:cNvPr id="7" name="TextBox 9"/>
            <p:cNvSpPr txBox="1">
              <a:spLocks noChangeArrowheads="1"/>
            </p:cNvSpPr>
            <p:nvPr/>
          </p:nvSpPr>
          <p:spPr bwMode="auto">
            <a:xfrm rot="16200000">
              <a:off x="-320673" y="3654083"/>
              <a:ext cx="2813050" cy="584882"/>
            </a:xfrm>
            <a:prstGeom prst="rect">
              <a:avLst/>
            </a:prstGeom>
            <a:noFill/>
            <a:ln w="9525">
              <a:noFill/>
              <a:miter lim="800000"/>
              <a:headEnd/>
              <a:tailEnd/>
            </a:ln>
          </p:spPr>
          <p:txBody>
            <a:bodyPr wrap="square">
              <a:prstTxWarp prst="textNoShape">
                <a:avLst/>
              </a:prstTxWarp>
              <a:spAutoFit/>
            </a:bodyPr>
            <a:lstStyle/>
            <a:p>
              <a:pPr algn="ctr"/>
              <a:r>
                <a:rPr lang="en-US" sz="1400"/>
                <a:t>COPIES mRNA. </a:t>
              </a:r>
              <a:r>
                <a:rPr lang="en-US" sz="1400" b="1"/>
                <a:t>μg total RNA</a:t>
              </a:r>
              <a:r>
                <a:rPr lang="en-US" sz="1400" b="1" baseline="30000"/>
                <a:t>-1</a:t>
              </a:r>
              <a:endParaRPr lang="en-US" sz="1400" baseline="30000"/>
            </a:p>
          </p:txBody>
        </p:sp>
        <p:sp>
          <p:nvSpPr>
            <p:cNvPr id="8" name="TextBox 11"/>
            <p:cNvSpPr txBox="1">
              <a:spLocks noChangeArrowheads="1"/>
            </p:cNvSpPr>
            <p:nvPr/>
          </p:nvSpPr>
          <p:spPr bwMode="auto">
            <a:xfrm>
              <a:off x="2974975" y="5229225"/>
              <a:ext cx="1085850" cy="361816"/>
            </a:xfrm>
            <a:prstGeom prst="rect">
              <a:avLst/>
            </a:prstGeom>
            <a:noFill/>
            <a:ln w="9525">
              <a:noFill/>
              <a:miter lim="800000"/>
              <a:headEnd/>
              <a:tailEnd/>
            </a:ln>
          </p:spPr>
          <p:txBody>
            <a:bodyPr wrap="square">
              <a:prstTxWarp prst="textNoShape">
                <a:avLst/>
              </a:prstTxWarp>
              <a:spAutoFit/>
            </a:bodyPr>
            <a:lstStyle/>
            <a:p>
              <a:pPr algn="ctr"/>
              <a:r>
                <a:rPr lang="en-US" sz="1400"/>
                <a:t>Control</a:t>
              </a:r>
            </a:p>
          </p:txBody>
        </p:sp>
        <p:sp>
          <p:nvSpPr>
            <p:cNvPr id="9" name="TextBox 14"/>
            <p:cNvSpPr txBox="1">
              <a:spLocks noChangeArrowheads="1"/>
            </p:cNvSpPr>
            <p:nvPr/>
          </p:nvSpPr>
          <p:spPr bwMode="auto">
            <a:xfrm>
              <a:off x="4159250" y="5232400"/>
              <a:ext cx="1555750" cy="615087"/>
            </a:xfrm>
            <a:prstGeom prst="rect">
              <a:avLst/>
            </a:prstGeom>
            <a:noFill/>
            <a:ln w="9525">
              <a:noFill/>
              <a:miter lim="800000"/>
              <a:headEnd/>
              <a:tailEnd/>
            </a:ln>
          </p:spPr>
          <p:txBody>
            <a:bodyPr wrap="square">
              <a:prstTxWarp prst="textNoShape">
                <a:avLst/>
              </a:prstTxWarp>
              <a:spAutoFit/>
            </a:bodyPr>
            <a:lstStyle/>
            <a:p>
              <a:pPr algn="ctr"/>
              <a:r>
                <a:rPr lang="en-US" sz="1400"/>
                <a:t>Nom. pH 7.8</a:t>
              </a:r>
            </a:p>
            <a:p>
              <a:pPr algn="ctr"/>
              <a:r>
                <a:rPr lang="en-US" sz="1400"/>
                <a:t>(550 ppm)</a:t>
              </a:r>
            </a:p>
          </p:txBody>
        </p:sp>
        <p:sp>
          <p:nvSpPr>
            <p:cNvPr id="10" name="TextBox 15"/>
            <p:cNvSpPr txBox="1">
              <a:spLocks noChangeArrowheads="1"/>
            </p:cNvSpPr>
            <p:nvPr/>
          </p:nvSpPr>
          <p:spPr bwMode="auto">
            <a:xfrm>
              <a:off x="5591175" y="5233987"/>
              <a:ext cx="1555750" cy="615087"/>
            </a:xfrm>
            <a:prstGeom prst="rect">
              <a:avLst/>
            </a:prstGeom>
            <a:noFill/>
            <a:ln w="9525">
              <a:noFill/>
              <a:miter lim="800000"/>
              <a:headEnd/>
              <a:tailEnd/>
            </a:ln>
          </p:spPr>
          <p:txBody>
            <a:bodyPr wrap="square">
              <a:prstTxWarp prst="textNoShape">
                <a:avLst/>
              </a:prstTxWarp>
              <a:spAutoFit/>
            </a:bodyPr>
            <a:lstStyle/>
            <a:p>
              <a:pPr algn="ctr"/>
              <a:r>
                <a:rPr lang="en-US" sz="1400" dirty="0"/>
                <a:t>Nom. pH 7.6</a:t>
              </a:r>
            </a:p>
            <a:p>
              <a:pPr algn="ctr"/>
              <a:r>
                <a:rPr lang="en-US" sz="1400" dirty="0"/>
                <a:t>(980 </a:t>
              </a:r>
              <a:r>
                <a:rPr lang="en-US" sz="1400" dirty="0" err="1"/>
                <a:t>ppm</a:t>
              </a:r>
              <a:r>
                <a:rPr lang="en-US" sz="1400" dirty="0"/>
                <a:t>)</a:t>
              </a:r>
            </a:p>
          </p:txBody>
        </p:sp>
      </p:grpSp>
      <p:sp>
        <p:nvSpPr>
          <p:cNvPr id="11" name="Content Placeholder 2"/>
          <p:cNvSpPr txBox="1">
            <a:spLocks/>
          </p:cNvSpPr>
          <p:nvPr/>
        </p:nvSpPr>
        <p:spPr bwMode="auto">
          <a:xfrm>
            <a:off x="57150" y="1107071"/>
            <a:ext cx="9427010" cy="6836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smtClean="0">
                <a:ln>
                  <a:noFill/>
                </a:ln>
                <a:effectLst/>
                <a:uLnTx/>
                <a:uFillTx/>
                <a:latin typeface="+mn-lt"/>
                <a:ea typeface="ＭＳ Ｐゴシック" charset="0"/>
                <a:cs typeface="Geneva" charset="-128"/>
              </a:rPr>
              <a:t>Increase in expression of metabolic enzyme genes at high CO</a:t>
            </a:r>
            <a:r>
              <a:rPr kumimoji="0" lang="en-US" sz="2400" b="0" i="0" u="none" strike="noStrike" kern="0" cap="none" spc="0" normalizeH="0" baseline="-25000" noProof="0" smtClean="0">
                <a:ln>
                  <a:noFill/>
                </a:ln>
                <a:effectLst/>
                <a:uLnTx/>
                <a:uFillTx/>
                <a:latin typeface="+mn-lt"/>
                <a:ea typeface="ＭＳ Ｐゴシック" charset="0"/>
                <a:cs typeface="Geneva" charset="-128"/>
              </a:rPr>
              <a:t>2</a:t>
            </a:r>
            <a:endParaRPr kumimoji="0" lang="en-US" sz="2400" b="0" i="0" u="none" strike="noStrike" kern="0" cap="none" spc="0" normalizeH="0" baseline="-25000" noProof="0" dirty="0" smtClean="0">
              <a:ln>
                <a:noFill/>
              </a:ln>
              <a:effectLst/>
              <a:uLnTx/>
              <a:uFillTx/>
              <a:latin typeface="+mn-lt"/>
              <a:ea typeface="ＭＳ Ｐゴシック" charset="0"/>
              <a:cs typeface="Geneva" charset="-128"/>
            </a:endParaRPr>
          </a:p>
        </p:txBody>
      </p:sp>
      <p:sp>
        <p:nvSpPr>
          <p:cNvPr id="12" name="Content Placeholder 2"/>
          <p:cNvSpPr txBox="1">
            <a:spLocks/>
          </p:cNvSpPr>
          <p:nvPr/>
        </p:nvSpPr>
        <p:spPr bwMode="auto">
          <a:xfrm>
            <a:off x="57150" y="5256833"/>
            <a:ext cx="8477250" cy="13907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lang="en-US" sz="2400" dirty="0" smtClean="0">
                <a:latin typeface="+mn-lt"/>
              </a:rPr>
              <a:t>Increase in </a:t>
            </a:r>
            <a:r>
              <a:rPr lang="en-US" sz="2400" dirty="0" err="1" smtClean="0">
                <a:latin typeface="+mn-lt"/>
              </a:rPr>
              <a:t>v</a:t>
            </a:r>
            <a:r>
              <a:rPr kumimoji="0" lang="en-US" sz="2400" b="0" i="0" u="none" strike="noStrike" kern="1200" cap="none" spc="0" normalizeH="0" noProof="0" dirty="0" err="1" smtClean="0">
                <a:ln>
                  <a:noFill/>
                </a:ln>
                <a:effectLst/>
                <a:uLnTx/>
                <a:uFillTx/>
                <a:latin typeface="+mn-lt"/>
                <a:ea typeface="ＭＳ Ｐゴシック" charset="-128"/>
                <a:cs typeface="ＭＳ Ｐゴシック" charset="-128"/>
              </a:rPr>
              <a:t>entilatory</a:t>
            </a:r>
            <a:r>
              <a:rPr kumimoji="0" lang="en-US" sz="2400" b="0" i="0" u="none" strike="noStrike" kern="1200" cap="none" spc="0" normalizeH="0" noProof="0" dirty="0" smtClean="0">
                <a:ln>
                  <a:noFill/>
                </a:ln>
                <a:effectLst/>
                <a:uLnTx/>
                <a:uFillTx/>
                <a:latin typeface="+mn-lt"/>
                <a:ea typeface="ＭＳ Ｐゴシック" charset="-128"/>
                <a:cs typeface="ＭＳ Ｐゴシック" charset="-128"/>
              </a:rPr>
              <a:t> frequency &amp; effort in some fish, </a:t>
            </a:r>
            <a:r>
              <a:rPr kumimoji="0" lang="en-US" sz="2400" b="0" i="0" u="none" strike="noStrike" kern="1200" cap="none" spc="0" normalizeH="0" noProof="0" dirty="0" err="1" smtClean="0">
                <a:ln>
                  <a:noFill/>
                </a:ln>
                <a:effectLst/>
                <a:uLnTx/>
                <a:uFillTx/>
                <a:latin typeface="+mn-lt"/>
                <a:ea typeface="ＭＳ Ｐゴシック" charset="-128"/>
                <a:cs typeface="ＭＳ Ｐゴシック" charset="-128"/>
              </a:rPr>
              <a:t>elasmobranchs</a:t>
            </a:r>
            <a:r>
              <a:rPr kumimoji="0" lang="en-US" sz="2400" b="0" i="0" u="none" strike="noStrike" kern="1200" cap="none" spc="0" normalizeH="0" noProof="0" dirty="0" smtClean="0">
                <a:ln>
                  <a:noFill/>
                </a:ln>
                <a:effectLst/>
                <a:uLnTx/>
                <a:uFillTx/>
                <a:latin typeface="+mn-lt"/>
                <a:ea typeface="ＭＳ Ｐゴシック" charset="-128"/>
                <a:cs typeface="ＭＳ Ｐゴシック" charset="-128"/>
              </a:rPr>
              <a:t>,  cephalopods, and brittle stars</a:t>
            </a:r>
          </a:p>
        </p:txBody>
      </p:sp>
      <p:sp>
        <p:nvSpPr>
          <p:cNvPr id="13" name="TextBox 12"/>
          <p:cNvSpPr txBox="1"/>
          <p:nvPr/>
        </p:nvSpPr>
        <p:spPr>
          <a:xfrm>
            <a:off x="6582626" y="1682175"/>
            <a:ext cx="1391732" cy="369332"/>
          </a:xfrm>
          <a:prstGeom prst="rect">
            <a:avLst/>
          </a:prstGeom>
          <a:noFill/>
        </p:spPr>
        <p:txBody>
          <a:bodyPr wrap="square" rtlCol="0">
            <a:spAutoFit/>
          </a:bodyPr>
          <a:lstStyle/>
          <a:p>
            <a:r>
              <a:rPr lang="en-US" dirty="0" smtClean="0"/>
              <a:t>amphipods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49213"/>
            <a:ext cx="8229600" cy="822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rPr>
              <a:t>Hypothesis</a:t>
            </a:r>
            <a:endParaRPr kumimoji="0" lang="en-US" sz="4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457201" y="1862138"/>
            <a:ext cx="8026399" cy="4525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Extra cost of compensation in krill due to enhanced CO</a:t>
            </a:r>
            <a:r>
              <a:rPr kumimoji="0" lang="en-US" sz="3200" b="0" i="0" u="none" strike="noStrike" kern="0" cap="none" spc="0" normalizeH="0" baseline="-25000" noProof="0" smtClean="0">
                <a:ln>
                  <a:noFill/>
                </a:ln>
                <a:solidFill>
                  <a:srgbClr val="000000"/>
                </a:solidFill>
                <a:effectLst/>
                <a:uLnTx/>
                <a:uFillTx/>
                <a:latin typeface="+mn-lt"/>
                <a:ea typeface="ＭＳ Ｐゴシック" charset="0"/>
                <a:cs typeface="Geneva" charset="-128"/>
              </a:rPr>
              <a:t>2</a:t>
            </a: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 (</a:t>
            </a:r>
            <a:r>
              <a:rPr kumimoji="0" lang="en-US" sz="3200" b="0" i="1" u="none" strike="noStrike" kern="0" cap="none" spc="0" normalizeH="0" baseline="0" noProof="0" smtClean="0">
                <a:ln>
                  <a:noFill/>
                </a:ln>
                <a:solidFill>
                  <a:srgbClr val="000000"/>
                </a:solidFill>
                <a:effectLst/>
                <a:uLnTx/>
                <a:uFillTx/>
                <a:latin typeface="+mn-lt"/>
                <a:ea typeface="ＭＳ Ｐゴシック" charset="0"/>
                <a:cs typeface="Geneva" charset="-128"/>
              </a:rPr>
              <a:t>i.e.,</a:t>
            </a: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 </a:t>
            </a:r>
            <a:r>
              <a:rPr kumimoji="0" lang="en-US" sz="3200" b="0" i="1" u="none" strike="noStrike" kern="0" cap="none" spc="0" normalizeH="0" baseline="0" noProof="0" smtClean="0">
                <a:ln>
                  <a:noFill/>
                </a:ln>
                <a:solidFill>
                  <a:srgbClr val="000000"/>
                </a:solidFill>
                <a:effectLst/>
                <a:uLnTx/>
                <a:uFillTx/>
                <a:latin typeface="+mn-lt"/>
                <a:ea typeface="ＭＳ Ｐゴシック" charset="0"/>
                <a:cs typeface="Geneva" charset="-128"/>
              </a:rPr>
              <a:t>boost of oxygen transport system, increased demand for acid-base regulator proteins</a:t>
            </a:r>
            <a:r>
              <a:rPr kumimoji="0" lang="en-US" sz="3200" b="0" i="0" u="none" strike="noStrike" kern="0" cap="none" spc="0" normalizeH="0" baseline="0" noProof="0" smtClean="0">
                <a:ln>
                  <a:noFill/>
                </a:ln>
                <a:solidFill>
                  <a:srgbClr val="000000"/>
                </a:solidFill>
                <a:effectLst/>
                <a:uLnTx/>
                <a:uFillTx/>
                <a:latin typeface="+mn-lt"/>
                <a:ea typeface="ＭＳ Ｐゴシック" charset="0"/>
                <a:cs typeface="Geneva" charset="-128"/>
              </a:rPr>
              <a:t>) will result in an increase krill metabolism, feeding, and nutrient excretion</a:t>
            </a:r>
            <a:endParaRPr kumimoji="0" lang="en-US" sz="3200" b="0" i="0" u="none" strike="noStrike" kern="0" cap="none" spc="0" normalizeH="0" baseline="0" noProof="0" dirty="0" smtClean="0">
              <a:ln>
                <a:noFill/>
              </a:ln>
              <a:solidFill>
                <a:srgbClr val="000000"/>
              </a:solidFill>
              <a:effectLst/>
              <a:uLnTx/>
              <a:uFillTx/>
              <a:latin typeface="+mn-lt"/>
              <a:ea typeface="ＭＳ Ｐゴシック" charset="0"/>
              <a:cs typeface="Geneva"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ectangle 19"/>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bwMode="auto">
          <a:xfrm>
            <a:off x="119063" y="0"/>
            <a:ext cx="8883650" cy="838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Krill Grazing Rates on Phytoplankton</a:t>
            </a:r>
            <a:endPar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TextBox 2"/>
          <p:cNvSpPr txBox="1"/>
          <p:nvPr/>
        </p:nvSpPr>
        <p:spPr>
          <a:xfrm>
            <a:off x="329110" y="5312672"/>
            <a:ext cx="5833328" cy="400110"/>
          </a:xfrm>
          <a:prstGeom prst="rect">
            <a:avLst/>
          </a:prstGeom>
          <a:noFill/>
        </p:spPr>
        <p:txBody>
          <a:bodyPr wrap="square">
            <a:prstTxWarp prst="textNoShape">
              <a:avLst/>
            </a:prstTxWarp>
            <a:spAutoFit/>
          </a:bodyPr>
          <a:lstStyle/>
          <a:p>
            <a:pPr marL="285750" indent="-285750">
              <a:buFont typeface="Arial"/>
              <a:buChar char="•"/>
              <a:defRPr/>
            </a:pPr>
            <a:r>
              <a:rPr lang="en-US" sz="2000" dirty="0">
                <a:solidFill>
                  <a:schemeClr val="accent6"/>
                </a:solidFill>
                <a:latin typeface="+mn-lt"/>
              </a:rPr>
              <a:t>Higher grazing</a:t>
            </a:r>
            <a:r>
              <a:rPr lang="en-US" sz="2000" dirty="0" smtClean="0">
                <a:solidFill>
                  <a:schemeClr val="accent6"/>
                </a:solidFill>
                <a:latin typeface="+mn-lt"/>
              </a:rPr>
              <a:t> in high CO</a:t>
            </a:r>
            <a:r>
              <a:rPr lang="en-US" sz="2000" baseline="-25000" dirty="0" smtClean="0">
                <a:solidFill>
                  <a:schemeClr val="accent6"/>
                </a:solidFill>
                <a:latin typeface="+mn-lt"/>
              </a:rPr>
              <a:t>2</a:t>
            </a:r>
            <a:r>
              <a:rPr lang="en-US" sz="2000" dirty="0" smtClean="0">
                <a:solidFill>
                  <a:schemeClr val="accent6"/>
                </a:solidFill>
                <a:latin typeface="+mn-lt"/>
              </a:rPr>
              <a:t> treatment</a:t>
            </a:r>
            <a:endParaRPr lang="en-US" sz="2000" dirty="0">
              <a:solidFill>
                <a:schemeClr val="accent6"/>
              </a:solidFill>
              <a:latin typeface="+mn-lt"/>
            </a:endParaRPr>
          </a:p>
        </p:txBody>
      </p:sp>
      <p:sp>
        <p:nvSpPr>
          <p:cNvPr id="4" name="TextBox 3"/>
          <p:cNvSpPr txBox="1"/>
          <p:nvPr/>
        </p:nvSpPr>
        <p:spPr>
          <a:xfrm>
            <a:off x="329341" y="5710107"/>
            <a:ext cx="7798659" cy="400110"/>
          </a:xfrm>
          <a:prstGeom prst="rect">
            <a:avLst/>
          </a:prstGeom>
          <a:noFill/>
        </p:spPr>
        <p:txBody>
          <a:bodyPr wrap="square">
            <a:prstTxWarp prst="textNoShape">
              <a:avLst/>
            </a:prstTxWarp>
            <a:spAutoFit/>
          </a:bodyPr>
          <a:lstStyle/>
          <a:p>
            <a:pPr marL="285750" indent="-285750">
              <a:buFont typeface="Arial"/>
              <a:buChar char="•"/>
              <a:defRPr/>
            </a:pPr>
            <a:r>
              <a:rPr lang="en-US" sz="2000" dirty="0">
                <a:solidFill>
                  <a:schemeClr val="accent6"/>
                </a:solidFill>
                <a:latin typeface="+mn-lt"/>
              </a:rPr>
              <a:t>Higher grazing in pregnant </a:t>
            </a:r>
            <a:r>
              <a:rPr lang="en-US" sz="2000" dirty="0" smtClean="0">
                <a:solidFill>
                  <a:schemeClr val="accent6"/>
                </a:solidFill>
                <a:latin typeface="+mn-lt"/>
              </a:rPr>
              <a:t>females in high CO</a:t>
            </a:r>
            <a:r>
              <a:rPr lang="en-US" sz="2000" baseline="-25000" dirty="0" smtClean="0">
                <a:solidFill>
                  <a:schemeClr val="accent6"/>
                </a:solidFill>
                <a:latin typeface="+mn-lt"/>
              </a:rPr>
              <a:t>2</a:t>
            </a:r>
            <a:r>
              <a:rPr lang="en-US" sz="2000" dirty="0" smtClean="0">
                <a:solidFill>
                  <a:schemeClr val="accent6"/>
                </a:solidFill>
                <a:latin typeface="+mn-lt"/>
              </a:rPr>
              <a:t> treatment</a:t>
            </a:r>
            <a:endParaRPr lang="en-US" sz="2000" dirty="0">
              <a:solidFill>
                <a:schemeClr val="accent6"/>
              </a:solidFill>
              <a:latin typeface="+mn-lt"/>
            </a:endParaRPr>
          </a:p>
        </p:txBody>
      </p:sp>
      <p:sp>
        <p:nvSpPr>
          <p:cNvPr id="5" name="TextBox 4"/>
          <p:cNvSpPr txBox="1"/>
          <p:nvPr/>
        </p:nvSpPr>
        <p:spPr>
          <a:xfrm>
            <a:off x="2017563" y="762000"/>
            <a:ext cx="5126188" cy="461665"/>
          </a:xfrm>
          <a:prstGeom prst="rect">
            <a:avLst/>
          </a:prstGeom>
          <a:noFill/>
        </p:spPr>
        <p:txBody>
          <a:bodyPr wrap="square" rtlCol="0">
            <a:spAutoFit/>
          </a:bodyPr>
          <a:lstStyle/>
          <a:p>
            <a:pPr algn="ctr"/>
            <a:r>
              <a:rPr lang="en-US" sz="2400" dirty="0" smtClean="0">
                <a:solidFill>
                  <a:schemeClr val="bg1"/>
                </a:solidFill>
                <a:latin typeface="+mn-lt"/>
              </a:rPr>
              <a:t>(Saba, Schofield, Steinberg; in prep)</a:t>
            </a:r>
            <a:endParaRPr lang="en-US" sz="2400" dirty="0">
              <a:solidFill>
                <a:schemeClr val="bg1"/>
              </a:solidFill>
              <a:latin typeface="+mn-lt"/>
            </a:endParaRPr>
          </a:p>
        </p:txBody>
      </p:sp>
      <p:pic>
        <p:nvPicPr>
          <p:cNvPr id="6" name="Picture 5"/>
          <p:cNvPicPr>
            <a:picLocks noChangeAspect="1"/>
          </p:cNvPicPr>
          <p:nvPr/>
        </p:nvPicPr>
        <p:blipFill rotWithShape="1">
          <a:blip r:embed="rId2"/>
          <a:srcRect l="81389" t="37796" b="37204"/>
          <a:stretch/>
        </p:blipFill>
        <p:spPr>
          <a:xfrm>
            <a:off x="6768187" y="1579636"/>
            <a:ext cx="1753655" cy="1413393"/>
          </a:xfrm>
          <a:prstGeom prst="rect">
            <a:avLst/>
          </a:prstGeom>
        </p:spPr>
      </p:pic>
      <p:sp>
        <p:nvSpPr>
          <p:cNvPr id="7" name="TextBox 6"/>
          <p:cNvSpPr txBox="1"/>
          <p:nvPr/>
        </p:nvSpPr>
        <p:spPr>
          <a:xfrm flipH="1">
            <a:off x="6453862" y="2862795"/>
            <a:ext cx="2189224" cy="584776"/>
          </a:xfrm>
          <a:prstGeom prst="rect">
            <a:avLst/>
          </a:prstGeom>
          <a:noFill/>
        </p:spPr>
        <p:txBody>
          <a:bodyPr wrap="square" rtlCol="0">
            <a:spAutoFit/>
          </a:bodyPr>
          <a:lstStyle/>
          <a:p>
            <a:pPr algn="ctr"/>
            <a:r>
              <a:rPr lang="en-US" sz="3200" b="1" dirty="0" smtClean="0">
                <a:solidFill>
                  <a:srgbClr val="FFFF00"/>
                </a:solidFill>
              </a:rPr>
              <a:t>* </a:t>
            </a:r>
            <a:r>
              <a:rPr lang="en-US" b="1" dirty="0" smtClean="0">
                <a:solidFill>
                  <a:srgbClr val="FFFF00"/>
                </a:solidFill>
              </a:rPr>
              <a:t>p  &lt; 0.05</a:t>
            </a:r>
            <a:endParaRPr lang="en-US" b="1" dirty="0">
              <a:solidFill>
                <a:srgbClr val="FFFF00"/>
              </a:solidFill>
            </a:endParaRPr>
          </a:p>
        </p:txBody>
      </p:sp>
      <p:grpSp>
        <p:nvGrpSpPr>
          <p:cNvPr id="8" name="Group 19"/>
          <p:cNvGrpSpPr/>
          <p:nvPr/>
        </p:nvGrpSpPr>
        <p:grpSpPr>
          <a:xfrm>
            <a:off x="291242" y="1564016"/>
            <a:ext cx="6175320" cy="3653324"/>
            <a:chOff x="291242" y="1564016"/>
            <a:chExt cx="6175320" cy="3653324"/>
          </a:xfrm>
        </p:grpSpPr>
        <p:sp>
          <p:nvSpPr>
            <p:cNvPr id="9" name="TextBox 4"/>
            <p:cNvSpPr txBox="1">
              <a:spLocks noChangeArrowheads="1"/>
            </p:cNvSpPr>
            <p:nvPr/>
          </p:nvSpPr>
          <p:spPr bwMode="auto">
            <a:xfrm>
              <a:off x="1278435" y="4878797"/>
              <a:ext cx="1443269" cy="338543"/>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rPr>
                <a:t>All Krill</a:t>
              </a:r>
            </a:p>
          </p:txBody>
        </p:sp>
        <p:sp>
          <p:nvSpPr>
            <p:cNvPr id="10" name="TextBox 5"/>
            <p:cNvSpPr txBox="1">
              <a:spLocks noChangeArrowheads="1"/>
            </p:cNvSpPr>
            <p:nvPr/>
          </p:nvSpPr>
          <p:spPr bwMode="auto">
            <a:xfrm>
              <a:off x="3002888" y="4869623"/>
              <a:ext cx="1441908" cy="338543"/>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rPr>
                <a:t>Non-pregnant</a:t>
              </a:r>
            </a:p>
          </p:txBody>
        </p:sp>
        <p:sp>
          <p:nvSpPr>
            <p:cNvPr id="11" name="TextBox 6"/>
            <p:cNvSpPr txBox="1">
              <a:spLocks noChangeArrowheads="1"/>
            </p:cNvSpPr>
            <p:nvPr/>
          </p:nvSpPr>
          <p:spPr bwMode="auto">
            <a:xfrm>
              <a:off x="4719169" y="4878797"/>
              <a:ext cx="1443269" cy="338543"/>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rPr>
                <a:t>Pregnant</a:t>
              </a:r>
            </a:p>
          </p:txBody>
        </p:sp>
        <p:sp>
          <p:nvSpPr>
            <p:cNvPr id="12" name="TextBox 7"/>
            <p:cNvSpPr txBox="1">
              <a:spLocks noChangeArrowheads="1"/>
            </p:cNvSpPr>
            <p:nvPr/>
          </p:nvSpPr>
          <p:spPr bwMode="auto">
            <a:xfrm rot="16200000">
              <a:off x="-959933" y="3069191"/>
              <a:ext cx="2871681" cy="369332"/>
            </a:xfrm>
            <a:prstGeom prst="rect">
              <a:avLst/>
            </a:prstGeom>
            <a:noFill/>
            <a:ln w="9525">
              <a:noFill/>
              <a:miter lim="800000"/>
              <a:headEnd/>
              <a:tailEnd/>
            </a:ln>
          </p:spPr>
          <p:txBody>
            <a:bodyPr>
              <a:prstTxWarp prst="textNoShape">
                <a:avLst/>
              </a:prstTxWarp>
              <a:spAutoFit/>
            </a:bodyPr>
            <a:lstStyle/>
            <a:p>
              <a:pPr algn="ctr"/>
              <a:r>
                <a:rPr lang="en-US" dirty="0">
                  <a:solidFill>
                    <a:schemeClr val="bg1"/>
                  </a:solidFill>
                </a:rPr>
                <a:t>I (μg C krilll</a:t>
              </a:r>
              <a:r>
                <a:rPr lang="en-US" baseline="30000" dirty="0">
                  <a:solidFill>
                    <a:schemeClr val="bg1"/>
                  </a:solidFill>
                </a:rPr>
                <a:t>-1</a:t>
              </a:r>
              <a:r>
                <a:rPr lang="en-US" dirty="0">
                  <a:solidFill>
                    <a:schemeClr val="bg1"/>
                  </a:solidFill>
                </a:rPr>
                <a:t> d</a:t>
              </a:r>
              <a:r>
                <a:rPr lang="en-US" baseline="30000" dirty="0">
                  <a:solidFill>
                    <a:schemeClr val="bg1"/>
                  </a:solidFill>
                </a:rPr>
                <a:t>-1</a:t>
              </a:r>
              <a:r>
                <a:rPr lang="en-US" dirty="0">
                  <a:solidFill>
                    <a:schemeClr val="bg1"/>
                  </a:solidFill>
                </a:rPr>
                <a:t>)</a:t>
              </a:r>
            </a:p>
          </p:txBody>
        </p:sp>
        <p:graphicFrame>
          <p:nvGraphicFramePr>
            <p:cNvPr id="13" name="Chart 12"/>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2468681"/>
                </p:ext>
              </p:extLst>
            </p:nvPr>
          </p:nvGraphicFramePr>
          <p:xfrm>
            <a:off x="739537" y="1564016"/>
            <a:ext cx="5727025" cy="348518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1"/>
            <p:cNvSpPr txBox="1">
              <a:spLocks noChangeArrowheads="1"/>
            </p:cNvSpPr>
            <p:nvPr/>
          </p:nvSpPr>
          <p:spPr bwMode="auto">
            <a:xfrm>
              <a:off x="735814" y="3693262"/>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40</a:t>
              </a:r>
              <a:endParaRPr lang="en-US" sz="1600" dirty="0">
                <a:solidFill>
                  <a:srgbClr val="FFFFFF"/>
                </a:solidFill>
              </a:endParaRPr>
            </a:p>
          </p:txBody>
        </p:sp>
        <p:sp>
          <p:nvSpPr>
            <p:cNvPr id="15" name="TextBox 12"/>
            <p:cNvSpPr txBox="1">
              <a:spLocks noChangeArrowheads="1"/>
            </p:cNvSpPr>
            <p:nvPr/>
          </p:nvSpPr>
          <p:spPr bwMode="auto">
            <a:xfrm>
              <a:off x="839151" y="4528944"/>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0</a:t>
              </a:r>
              <a:endParaRPr lang="en-US" sz="1600" dirty="0">
                <a:solidFill>
                  <a:srgbClr val="FFFFFF"/>
                </a:solidFill>
              </a:endParaRPr>
            </a:p>
          </p:txBody>
        </p:sp>
        <p:sp>
          <p:nvSpPr>
            <p:cNvPr id="16" name="TextBox 11"/>
            <p:cNvSpPr txBox="1">
              <a:spLocks noChangeArrowheads="1"/>
            </p:cNvSpPr>
            <p:nvPr/>
          </p:nvSpPr>
          <p:spPr bwMode="auto">
            <a:xfrm>
              <a:off x="739537" y="2828868"/>
              <a:ext cx="502784" cy="338554"/>
            </a:xfrm>
            <a:prstGeom prst="rect">
              <a:avLst/>
            </a:prstGeom>
            <a:noFill/>
            <a:ln w="9525">
              <a:noFill/>
              <a:miter lim="800000"/>
              <a:headEnd/>
              <a:tailEnd/>
            </a:ln>
          </p:spPr>
          <p:txBody>
            <a:bodyPr>
              <a:prstTxWarp prst="textNoShape">
                <a:avLst/>
              </a:prstTxWarp>
              <a:spAutoFit/>
            </a:bodyPr>
            <a:lstStyle/>
            <a:p>
              <a:r>
                <a:rPr lang="en-US" sz="1600" dirty="0" smtClean="0">
                  <a:solidFill>
                    <a:srgbClr val="FFFFFF"/>
                  </a:solidFill>
                </a:rPr>
                <a:t>80</a:t>
              </a:r>
              <a:endParaRPr lang="en-US" sz="1600" dirty="0">
                <a:solidFill>
                  <a:srgbClr val="FFFFFF"/>
                </a:solidFill>
              </a:endParaRPr>
            </a:p>
          </p:txBody>
        </p:sp>
        <p:sp>
          <p:nvSpPr>
            <p:cNvPr id="17" name="TextBox 11"/>
            <p:cNvSpPr txBox="1">
              <a:spLocks noChangeArrowheads="1"/>
            </p:cNvSpPr>
            <p:nvPr/>
          </p:nvSpPr>
          <p:spPr bwMode="auto">
            <a:xfrm>
              <a:off x="622149" y="1999905"/>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120</a:t>
              </a:r>
              <a:endParaRPr lang="en-US" sz="1600" dirty="0">
                <a:solidFill>
                  <a:srgbClr val="FFFFFF"/>
                </a:solidFill>
              </a:endParaRPr>
            </a:p>
          </p:txBody>
        </p:sp>
        <p:sp>
          <p:nvSpPr>
            <p:cNvPr id="18" name="TextBox 17"/>
            <p:cNvSpPr txBox="1"/>
            <p:nvPr/>
          </p:nvSpPr>
          <p:spPr>
            <a:xfrm flipH="1">
              <a:off x="2019150" y="2527992"/>
              <a:ext cx="472943"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sp>
          <p:nvSpPr>
            <p:cNvPr id="19" name="TextBox 18"/>
            <p:cNvSpPr txBox="1"/>
            <p:nvPr/>
          </p:nvSpPr>
          <p:spPr>
            <a:xfrm flipH="1">
              <a:off x="5448150" y="1759823"/>
              <a:ext cx="472943"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Rectangle 38"/>
          <p:cNvSpPr/>
          <p:nvPr/>
        </p:nvSpPr>
        <p:spPr>
          <a:xfrm>
            <a:off x="0" y="0"/>
            <a:ext cx="9144000" cy="624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bwMode="auto">
          <a:xfrm>
            <a:off x="685800" y="88900"/>
            <a:ext cx="7772400" cy="55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rPr>
              <a:t>Krill Nutrient Excretion Rates</a:t>
            </a:r>
            <a:endParaRPr kumimoji="0" lang="en-US"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0638" y="5472113"/>
            <a:ext cx="9144000" cy="960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107" charset="0"/>
              <a:buNone/>
              <a:tabLst/>
              <a:defRPr/>
            </a:pPr>
            <a:endParaRPr kumimoji="0" lang="en-US" sz="2000" b="0" i="0" u="none" strike="noStrike" kern="0" cap="none" spc="0" normalizeH="0" baseline="-25000" noProof="0" dirty="0" smtClean="0">
              <a:ln>
                <a:noFill/>
              </a:ln>
              <a:solidFill>
                <a:schemeClr val="accent6"/>
              </a:solidFill>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6"/>
                </a:solidFill>
                <a:effectLst/>
                <a:uLnTx/>
                <a:uFillTx/>
                <a:latin typeface="+mn-lt"/>
                <a:ea typeface="ＭＳ Ｐゴシック" charset="0"/>
                <a:cs typeface="Geneva" charset="-128"/>
              </a:rPr>
              <a:t>Higher krill excretion rates in high CO</a:t>
            </a:r>
            <a:r>
              <a:rPr kumimoji="0" lang="en-US" sz="2000" b="0" i="0" u="none" strike="noStrike" kern="0" cap="none" spc="0" normalizeH="0" baseline="-25000" noProof="0" dirty="0" smtClean="0">
                <a:ln>
                  <a:noFill/>
                </a:ln>
                <a:solidFill>
                  <a:schemeClr val="accent6"/>
                </a:solidFill>
                <a:effectLst/>
                <a:uLnTx/>
                <a:uFillTx/>
                <a:latin typeface="+mn-lt"/>
                <a:ea typeface="ＭＳ Ｐゴシック" charset="0"/>
                <a:cs typeface="Geneva" charset="-128"/>
              </a:rPr>
              <a:t>2</a:t>
            </a:r>
            <a:r>
              <a:rPr kumimoji="0" lang="en-US" sz="2000" b="0" i="0" u="none" strike="noStrike" kern="0" cap="none" spc="0" normalizeH="0" baseline="0" noProof="0" dirty="0" smtClean="0">
                <a:ln>
                  <a:noFill/>
                </a:ln>
                <a:solidFill>
                  <a:schemeClr val="accent6"/>
                </a:solidFill>
                <a:effectLst/>
                <a:uLnTx/>
                <a:uFillTx/>
                <a:latin typeface="+mn-lt"/>
                <a:ea typeface="ＭＳ Ｐゴシック" charset="0"/>
                <a:cs typeface="Geneva" charset="-128"/>
              </a:rPr>
              <a:t> treatment</a:t>
            </a:r>
          </a:p>
        </p:txBody>
      </p:sp>
      <p:sp>
        <p:nvSpPr>
          <p:cNvPr id="4" name="TextBox 3"/>
          <p:cNvSpPr txBox="1"/>
          <p:nvPr/>
        </p:nvSpPr>
        <p:spPr>
          <a:xfrm>
            <a:off x="4116388" y="669280"/>
            <a:ext cx="5126188" cy="400110"/>
          </a:xfrm>
          <a:prstGeom prst="rect">
            <a:avLst/>
          </a:prstGeom>
          <a:noFill/>
        </p:spPr>
        <p:txBody>
          <a:bodyPr wrap="square" rtlCol="0">
            <a:spAutoFit/>
          </a:bodyPr>
          <a:lstStyle/>
          <a:p>
            <a:pPr algn="ctr"/>
            <a:r>
              <a:rPr lang="en-US" sz="2000" dirty="0" smtClean="0">
                <a:solidFill>
                  <a:schemeClr val="bg1"/>
                </a:solidFill>
                <a:latin typeface="+mn-lt"/>
              </a:rPr>
              <a:t>(Saba, Schofield, Steinberg; in prep)</a:t>
            </a:r>
            <a:endParaRPr lang="en-US" sz="2000" dirty="0">
              <a:solidFill>
                <a:schemeClr val="bg1"/>
              </a:solidFill>
              <a:latin typeface="+mn-lt"/>
            </a:endParaRPr>
          </a:p>
        </p:txBody>
      </p:sp>
      <p:grpSp>
        <p:nvGrpSpPr>
          <p:cNvPr id="5" name="Group 51"/>
          <p:cNvGrpSpPr/>
          <p:nvPr/>
        </p:nvGrpSpPr>
        <p:grpSpPr>
          <a:xfrm>
            <a:off x="-6465" y="836614"/>
            <a:ext cx="4408267" cy="5021774"/>
            <a:chOff x="-6465" y="836614"/>
            <a:chExt cx="4408267" cy="5021774"/>
          </a:xfrm>
        </p:grpSpPr>
        <p:graphicFrame>
          <p:nvGraphicFramePr>
            <p:cNvPr id="6" name="Chart 5"/>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2808056"/>
                </p:ext>
              </p:extLst>
            </p:nvPr>
          </p:nvGraphicFramePr>
          <p:xfrm>
            <a:off x="388602" y="900114"/>
            <a:ext cx="4013200" cy="2572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2917429"/>
                </p:ext>
              </p:extLst>
            </p:nvPr>
          </p:nvGraphicFramePr>
          <p:xfrm>
            <a:off x="361306" y="3355236"/>
            <a:ext cx="3945582" cy="250315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8"/>
            <p:cNvSpPr txBox="1">
              <a:spLocks noChangeArrowheads="1"/>
            </p:cNvSpPr>
            <p:nvPr/>
          </p:nvSpPr>
          <p:spPr bwMode="auto">
            <a:xfrm rot="16200000">
              <a:off x="-1043020" y="1879509"/>
              <a:ext cx="2455122" cy="369332"/>
            </a:xfrm>
            <a:prstGeom prst="rect">
              <a:avLst/>
            </a:prstGeom>
            <a:noFill/>
            <a:ln w="9525">
              <a:noFill/>
              <a:miter lim="800000"/>
              <a:headEnd/>
              <a:tailEnd/>
            </a:ln>
          </p:spPr>
          <p:txBody>
            <a:bodyPr>
              <a:prstTxWarp prst="textNoShape">
                <a:avLst/>
              </a:prstTxWarp>
              <a:spAutoFit/>
            </a:bodyPr>
            <a:lstStyle/>
            <a:p>
              <a:pPr algn="ctr"/>
              <a:r>
                <a:rPr lang="en-US" dirty="0">
                  <a:solidFill>
                    <a:srgbClr val="FFFFFF"/>
                  </a:solidFill>
                </a:rPr>
                <a:t>NH</a:t>
              </a:r>
              <a:r>
                <a:rPr lang="en-US" baseline="-25000" dirty="0">
                  <a:solidFill>
                    <a:srgbClr val="FFFFFF"/>
                  </a:solidFill>
                </a:rPr>
                <a:t>4</a:t>
              </a:r>
              <a:r>
                <a:rPr lang="en-US" dirty="0">
                  <a:solidFill>
                    <a:srgbClr val="FFFFFF"/>
                  </a:solidFill>
                </a:rPr>
                <a:t> </a:t>
              </a:r>
              <a:r>
                <a:rPr lang="en-US" dirty="0" smtClean="0">
                  <a:solidFill>
                    <a:srgbClr val="FFFFFF"/>
                  </a:solidFill>
                </a:rPr>
                <a:t> </a:t>
              </a:r>
              <a:r>
                <a:rPr lang="en-US" dirty="0">
                  <a:solidFill>
                    <a:srgbClr val="FFFFFF"/>
                  </a:solidFill>
                </a:rPr>
                <a:t>(μg N krilll</a:t>
              </a:r>
              <a:r>
                <a:rPr lang="en-US" baseline="30000" dirty="0">
                  <a:solidFill>
                    <a:srgbClr val="FFFFFF"/>
                  </a:solidFill>
                </a:rPr>
                <a:t>-1</a:t>
              </a:r>
              <a:r>
                <a:rPr lang="en-US" dirty="0">
                  <a:solidFill>
                    <a:srgbClr val="FFFFFF"/>
                  </a:solidFill>
                </a:rPr>
                <a:t> h</a:t>
              </a:r>
              <a:r>
                <a:rPr lang="en-US" baseline="30000" dirty="0">
                  <a:solidFill>
                    <a:srgbClr val="FFFFFF"/>
                  </a:solidFill>
                </a:rPr>
                <a:t>-1</a:t>
              </a:r>
              <a:r>
                <a:rPr lang="en-US" dirty="0">
                  <a:solidFill>
                    <a:srgbClr val="FFFFFF"/>
                  </a:solidFill>
                </a:rPr>
                <a:t>)</a:t>
              </a:r>
            </a:p>
          </p:txBody>
        </p:sp>
        <p:sp>
          <p:nvSpPr>
            <p:cNvPr id="9" name="TextBox 5"/>
            <p:cNvSpPr txBox="1">
              <a:spLocks noChangeArrowheads="1"/>
            </p:cNvSpPr>
            <p:nvPr/>
          </p:nvSpPr>
          <p:spPr bwMode="auto">
            <a:xfrm>
              <a:off x="818233" y="5484329"/>
              <a:ext cx="1187546" cy="307777"/>
            </a:xfrm>
            <a:prstGeom prst="rect">
              <a:avLst/>
            </a:prstGeom>
            <a:noFill/>
            <a:ln w="9525">
              <a:noFill/>
              <a:miter lim="800000"/>
              <a:headEnd/>
              <a:tailEnd/>
            </a:ln>
          </p:spPr>
          <p:txBody>
            <a:bodyPr>
              <a:prstTxWarp prst="textNoShape">
                <a:avLst/>
              </a:prstTxWarp>
              <a:spAutoFit/>
            </a:bodyPr>
            <a:lstStyle/>
            <a:p>
              <a:pPr algn="ctr"/>
              <a:r>
                <a:rPr lang="en-US" sz="1400" dirty="0">
                  <a:solidFill>
                    <a:schemeClr val="bg1"/>
                  </a:solidFill>
                </a:rPr>
                <a:t>All Krill</a:t>
              </a:r>
            </a:p>
          </p:txBody>
        </p:sp>
        <p:sp>
          <p:nvSpPr>
            <p:cNvPr id="10" name="TextBox 6"/>
            <p:cNvSpPr txBox="1">
              <a:spLocks noChangeArrowheads="1"/>
            </p:cNvSpPr>
            <p:nvPr/>
          </p:nvSpPr>
          <p:spPr bwMode="auto">
            <a:xfrm>
              <a:off x="1710680" y="5476865"/>
              <a:ext cx="1565920" cy="307777"/>
            </a:xfrm>
            <a:prstGeom prst="rect">
              <a:avLst/>
            </a:prstGeom>
            <a:noFill/>
            <a:ln w="9525">
              <a:noFill/>
              <a:miter lim="800000"/>
              <a:headEnd/>
              <a:tailEnd/>
            </a:ln>
          </p:spPr>
          <p:txBody>
            <a:bodyPr wrap="square">
              <a:prstTxWarp prst="textNoShape">
                <a:avLst/>
              </a:prstTxWarp>
              <a:spAutoFit/>
            </a:bodyPr>
            <a:lstStyle/>
            <a:p>
              <a:pPr algn="ctr"/>
              <a:r>
                <a:rPr lang="en-US" sz="1400" dirty="0">
                  <a:solidFill>
                    <a:schemeClr val="bg1"/>
                  </a:solidFill>
                </a:rPr>
                <a:t>Non-pregnant</a:t>
              </a:r>
            </a:p>
          </p:txBody>
        </p:sp>
        <p:sp>
          <p:nvSpPr>
            <p:cNvPr id="11" name="TextBox 7"/>
            <p:cNvSpPr txBox="1">
              <a:spLocks noChangeArrowheads="1"/>
            </p:cNvSpPr>
            <p:nvPr/>
          </p:nvSpPr>
          <p:spPr bwMode="auto">
            <a:xfrm>
              <a:off x="2991219" y="5471628"/>
              <a:ext cx="1188669" cy="307777"/>
            </a:xfrm>
            <a:prstGeom prst="rect">
              <a:avLst/>
            </a:prstGeom>
            <a:noFill/>
            <a:ln w="9525">
              <a:noFill/>
              <a:miter lim="800000"/>
              <a:headEnd/>
              <a:tailEnd/>
            </a:ln>
          </p:spPr>
          <p:txBody>
            <a:bodyPr>
              <a:prstTxWarp prst="textNoShape">
                <a:avLst/>
              </a:prstTxWarp>
              <a:spAutoFit/>
            </a:bodyPr>
            <a:lstStyle/>
            <a:p>
              <a:pPr algn="ctr"/>
              <a:r>
                <a:rPr lang="en-US" sz="1400" dirty="0">
                  <a:solidFill>
                    <a:schemeClr val="bg1"/>
                  </a:solidFill>
                </a:rPr>
                <a:t>Pregnant</a:t>
              </a:r>
            </a:p>
          </p:txBody>
        </p:sp>
        <p:sp>
          <p:nvSpPr>
            <p:cNvPr id="12" name="TextBox 8"/>
            <p:cNvSpPr txBox="1">
              <a:spLocks noChangeArrowheads="1"/>
            </p:cNvSpPr>
            <p:nvPr/>
          </p:nvSpPr>
          <p:spPr bwMode="auto">
            <a:xfrm rot="16200000">
              <a:off x="-989800" y="4349476"/>
              <a:ext cx="2336001" cy="369332"/>
            </a:xfrm>
            <a:prstGeom prst="rect">
              <a:avLst/>
            </a:prstGeom>
            <a:noFill/>
            <a:ln w="9525">
              <a:noFill/>
              <a:miter lim="800000"/>
              <a:headEnd/>
              <a:tailEnd/>
            </a:ln>
          </p:spPr>
          <p:txBody>
            <a:bodyPr>
              <a:prstTxWarp prst="textNoShape">
                <a:avLst/>
              </a:prstTxWarp>
              <a:spAutoFit/>
            </a:bodyPr>
            <a:lstStyle/>
            <a:p>
              <a:pPr algn="ctr"/>
              <a:r>
                <a:rPr lang="en-US" dirty="0">
                  <a:solidFill>
                    <a:schemeClr val="bg1"/>
                  </a:solidFill>
                </a:rPr>
                <a:t>PO</a:t>
              </a:r>
              <a:r>
                <a:rPr lang="en-US" baseline="-25000" dirty="0">
                  <a:solidFill>
                    <a:schemeClr val="bg1"/>
                  </a:solidFill>
                </a:rPr>
                <a:t>4</a:t>
              </a:r>
              <a:r>
                <a:rPr lang="en-US" dirty="0">
                  <a:solidFill>
                    <a:schemeClr val="bg1"/>
                  </a:solidFill>
                </a:rPr>
                <a:t> </a:t>
              </a:r>
              <a:r>
                <a:rPr lang="en-US" dirty="0" smtClean="0">
                  <a:solidFill>
                    <a:schemeClr val="bg1"/>
                  </a:solidFill>
                </a:rPr>
                <a:t>(</a:t>
              </a:r>
              <a:r>
                <a:rPr lang="en-US" dirty="0">
                  <a:solidFill>
                    <a:schemeClr val="bg1"/>
                  </a:solidFill>
                </a:rPr>
                <a:t>μg P krilll</a:t>
              </a:r>
              <a:r>
                <a:rPr lang="en-US" baseline="30000" dirty="0">
                  <a:solidFill>
                    <a:schemeClr val="bg1"/>
                  </a:solidFill>
                </a:rPr>
                <a:t>-1</a:t>
              </a:r>
              <a:r>
                <a:rPr lang="en-US" dirty="0">
                  <a:solidFill>
                    <a:schemeClr val="bg1"/>
                  </a:solidFill>
                </a:rPr>
                <a:t> h</a:t>
              </a:r>
              <a:r>
                <a:rPr lang="en-US" baseline="30000" dirty="0">
                  <a:solidFill>
                    <a:schemeClr val="bg1"/>
                  </a:solidFill>
                </a:rPr>
                <a:t>-1</a:t>
              </a:r>
              <a:r>
                <a:rPr lang="en-US" dirty="0">
                  <a:solidFill>
                    <a:schemeClr val="bg1"/>
                  </a:solidFill>
                </a:rPr>
                <a:t>)</a:t>
              </a:r>
            </a:p>
          </p:txBody>
        </p:sp>
        <p:sp>
          <p:nvSpPr>
            <p:cNvPr id="13" name="TextBox 11"/>
            <p:cNvSpPr txBox="1">
              <a:spLocks noChangeArrowheads="1"/>
            </p:cNvSpPr>
            <p:nvPr/>
          </p:nvSpPr>
          <p:spPr bwMode="auto">
            <a:xfrm>
              <a:off x="551645" y="5361675"/>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0</a:t>
              </a:r>
              <a:endParaRPr lang="en-US" sz="1600" dirty="0">
                <a:solidFill>
                  <a:srgbClr val="FFFFFF"/>
                </a:solidFill>
              </a:endParaRPr>
            </a:p>
          </p:txBody>
        </p:sp>
        <p:sp>
          <p:nvSpPr>
            <p:cNvPr id="14" name="TextBox 11"/>
            <p:cNvSpPr txBox="1">
              <a:spLocks noChangeArrowheads="1"/>
            </p:cNvSpPr>
            <p:nvPr/>
          </p:nvSpPr>
          <p:spPr bwMode="auto">
            <a:xfrm>
              <a:off x="546435" y="4689117"/>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a:t>
              </a:r>
              <a:endParaRPr lang="en-US" sz="1600" dirty="0">
                <a:solidFill>
                  <a:srgbClr val="FFFFFF"/>
                </a:solidFill>
              </a:endParaRPr>
            </a:p>
          </p:txBody>
        </p:sp>
        <p:sp>
          <p:nvSpPr>
            <p:cNvPr id="15" name="TextBox 11"/>
            <p:cNvSpPr txBox="1">
              <a:spLocks noChangeArrowheads="1"/>
            </p:cNvSpPr>
            <p:nvPr/>
          </p:nvSpPr>
          <p:spPr bwMode="auto">
            <a:xfrm>
              <a:off x="548492" y="3351212"/>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6</a:t>
              </a:r>
              <a:endParaRPr lang="en-US" sz="1600" dirty="0">
                <a:solidFill>
                  <a:srgbClr val="FFFFFF"/>
                </a:solidFill>
              </a:endParaRPr>
            </a:p>
          </p:txBody>
        </p:sp>
        <p:sp>
          <p:nvSpPr>
            <p:cNvPr id="16" name="TextBox 11"/>
            <p:cNvSpPr txBox="1">
              <a:spLocks noChangeArrowheads="1"/>
            </p:cNvSpPr>
            <p:nvPr/>
          </p:nvSpPr>
          <p:spPr bwMode="auto">
            <a:xfrm>
              <a:off x="553590" y="4022842"/>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4</a:t>
              </a:r>
              <a:endParaRPr lang="en-US" sz="1600" dirty="0">
                <a:solidFill>
                  <a:srgbClr val="FFFFFF"/>
                </a:solidFill>
              </a:endParaRPr>
            </a:p>
          </p:txBody>
        </p:sp>
        <p:sp>
          <p:nvSpPr>
            <p:cNvPr id="17" name="TextBox 11"/>
            <p:cNvSpPr txBox="1">
              <a:spLocks noChangeArrowheads="1"/>
            </p:cNvSpPr>
            <p:nvPr/>
          </p:nvSpPr>
          <p:spPr bwMode="auto">
            <a:xfrm>
              <a:off x="541002" y="2897875"/>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0</a:t>
              </a:r>
              <a:endParaRPr lang="en-US" sz="1600" dirty="0">
                <a:solidFill>
                  <a:srgbClr val="FFFFFF"/>
                </a:solidFill>
              </a:endParaRPr>
            </a:p>
          </p:txBody>
        </p:sp>
        <p:sp>
          <p:nvSpPr>
            <p:cNvPr id="18" name="TextBox 11"/>
            <p:cNvSpPr txBox="1">
              <a:spLocks noChangeArrowheads="1"/>
            </p:cNvSpPr>
            <p:nvPr/>
          </p:nvSpPr>
          <p:spPr bwMode="auto">
            <a:xfrm>
              <a:off x="416059" y="876989"/>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25</a:t>
              </a:r>
              <a:endParaRPr lang="en-US" sz="1600" dirty="0">
                <a:solidFill>
                  <a:srgbClr val="FFFFFF"/>
                </a:solidFill>
              </a:endParaRPr>
            </a:p>
          </p:txBody>
        </p:sp>
        <p:sp>
          <p:nvSpPr>
            <p:cNvPr id="19" name="TextBox 11"/>
            <p:cNvSpPr txBox="1">
              <a:spLocks noChangeArrowheads="1"/>
            </p:cNvSpPr>
            <p:nvPr/>
          </p:nvSpPr>
          <p:spPr bwMode="auto">
            <a:xfrm>
              <a:off x="417650" y="1267032"/>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20</a:t>
              </a:r>
              <a:endParaRPr lang="en-US" sz="1600" dirty="0">
                <a:solidFill>
                  <a:srgbClr val="FFFFFF"/>
                </a:solidFill>
              </a:endParaRPr>
            </a:p>
          </p:txBody>
        </p:sp>
        <p:sp>
          <p:nvSpPr>
            <p:cNvPr id="20" name="TextBox 11"/>
            <p:cNvSpPr txBox="1">
              <a:spLocks noChangeArrowheads="1"/>
            </p:cNvSpPr>
            <p:nvPr/>
          </p:nvSpPr>
          <p:spPr bwMode="auto">
            <a:xfrm>
              <a:off x="416591" y="1669086"/>
              <a:ext cx="630885" cy="338554"/>
            </a:xfrm>
            <a:prstGeom prst="rect">
              <a:avLst/>
            </a:prstGeom>
            <a:noFill/>
            <a:ln w="9525">
              <a:noFill/>
              <a:miter lim="800000"/>
              <a:headEnd/>
              <a:tailEnd/>
            </a:ln>
          </p:spPr>
          <p:txBody>
            <a:bodyPr wrap="square">
              <a:prstTxWarp prst="textNoShape">
                <a:avLst/>
              </a:prstTxWarp>
              <a:spAutoFit/>
            </a:bodyPr>
            <a:lstStyle/>
            <a:p>
              <a:r>
                <a:rPr lang="en-US" sz="1600" dirty="0">
                  <a:solidFill>
                    <a:srgbClr val="FFFFFF"/>
                  </a:solidFill>
                </a:rPr>
                <a:t>1</a:t>
              </a:r>
              <a:r>
                <a:rPr lang="en-US" sz="1600" dirty="0" smtClean="0">
                  <a:solidFill>
                    <a:srgbClr val="FFFFFF"/>
                  </a:solidFill>
                </a:rPr>
                <a:t>5</a:t>
              </a:r>
              <a:endParaRPr lang="en-US" sz="1600" dirty="0">
                <a:solidFill>
                  <a:srgbClr val="FFFFFF"/>
                </a:solidFill>
              </a:endParaRPr>
            </a:p>
          </p:txBody>
        </p:sp>
        <p:sp>
          <p:nvSpPr>
            <p:cNvPr id="21" name="TextBox 11"/>
            <p:cNvSpPr txBox="1">
              <a:spLocks noChangeArrowheads="1"/>
            </p:cNvSpPr>
            <p:nvPr/>
          </p:nvSpPr>
          <p:spPr bwMode="auto">
            <a:xfrm>
              <a:off x="418116" y="2096189"/>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10</a:t>
              </a:r>
              <a:endParaRPr lang="en-US" sz="1600" dirty="0">
                <a:solidFill>
                  <a:srgbClr val="FFFFFF"/>
                </a:solidFill>
              </a:endParaRPr>
            </a:p>
          </p:txBody>
        </p:sp>
        <p:sp>
          <p:nvSpPr>
            <p:cNvPr id="22" name="TextBox 11"/>
            <p:cNvSpPr txBox="1">
              <a:spLocks noChangeArrowheads="1"/>
            </p:cNvSpPr>
            <p:nvPr/>
          </p:nvSpPr>
          <p:spPr bwMode="auto">
            <a:xfrm>
              <a:off x="533735" y="2483264"/>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5</a:t>
              </a:r>
              <a:endParaRPr lang="en-US" sz="1600" dirty="0">
                <a:solidFill>
                  <a:srgbClr val="FFFFFF"/>
                </a:solidFill>
              </a:endParaRPr>
            </a:p>
          </p:txBody>
        </p:sp>
      </p:grpSp>
      <p:pic>
        <p:nvPicPr>
          <p:cNvPr id="23" name="Picture 22"/>
          <p:cNvPicPr>
            <a:picLocks noChangeAspect="1"/>
          </p:cNvPicPr>
          <p:nvPr/>
        </p:nvPicPr>
        <p:blipFill rotWithShape="1">
          <a:blip r:embed="rId4"/>
          <a:srcRect l="80723" t="6144" r="2410" b="73381"/>
          <a:stretch/>
        </p:blipFill>
        <p:spPr>
          <a:xfrm>
            <a:off x="6438687" y="1652668"/>
            <a:ext cx="1488196" cy="1008396"/>
          </a:xfrm>
          <a:prstGeom prst="rect">
            <a:avLst/>
          </a:prstGeom>
        </p:spPr>
      </p:pic>
      <p:sp>
        <p:nvSpPr>
          <p:cNvPr id="24" name="TextBox 23"/>
          <p:cNvSpPr txBox="1"/>
          <p:nvPr/>
        </p:nvSpPr>
        <p:spPr>
          <a:xfrm flipH="1">
            <a:off x="6061804" y="2644762"/>
            <a:ext cx="2189224" cy="584776"/>
          </a:xfrm>
          <a:prstGeom prst="rect">
            <a:avLst/>
          </a:prstGeom>
          <a:noFill/>
        </p:spPr>
        <p:txBody>
          <a:bodyPr wrap="square" rtlCol="0">
            <a:spAutoFit/>
          </a:bodyPr>
          <a:lstStyle/>
          <a:p>
            <a:pPr algn="ctr"/>
            <a:r>
              <a:rPr lang="en-US" sz="3200" b="1" dirty="0" smtClean="0">
                <a:solidFill>
                  <a:srgbClr val="FFFF00"/>
                </a:solidFill>
              </a:rPr>
              <a:t>* </a:t>
            </a:r>
            <a:r>
              <a:rPr lang="en-US" b="1" dirty="0" smtClean="0">
                <a:solidFill>
                  <a:srgbClr val="FFFF00"/>
                </a:solidFill>
              </a:rPr>
              <a:t>p  &lt; 0.05</a:t>
            </a:r>
            <a:endParaRPr lang="en-US" b="1" dirty="0">
              <a:solidFill>
                <a:srgbClr val="FFFF00"/>
              </a:solidFill>
            </a:endParaRPr>
          </a:p>
        </p:txBody>
      </p:sp>
      <p:grpSp>
        <p:nvGrpSpPr>
          <p:cNvPr id="25" name="Group 52"/>
          <p:cNvGrpSpPr/>
          <p:nvPr/>
        </p:nvGrpSpPr>
        <p:grpSpPr>
          <a:xfrm>
            <a:off x="4546474" y="3363913"/>
            <a:ext cx="4330826" cy="2616200"/>
            <a:chOff x="4546474" y="3363913"/>
            <a:chExt cx="4330826" cy="2616200"/>
          </a:xfrm>
        </p:grpSpPr>
        <p:sp>
          <p:nvSpPr>
            <p:cNvPr id="26" name="TextBox 5"/>
            <p:cNvSpPr txBox="1">
              <a:spLocks noChangeArrowheads="1"/>
            </p:cNvSpPr>
            <p:nvPr/>
          </p:nvSpPr>
          <p:spPr bwMode="auto">
            <a:xfrm>
              <a:off x="5283134" y="5505045"/>
              <a:ext cx="1127410" cy="277035"/>
            </a:xfrm>
            <a:prstGeom prst="rect">
              <a:avLst/>
            </a:prstGeom>
            <a:noFill/>
            <a:ln w="9525">
              <a:noFill/>
              <a:miter lim="800000"/>
              <a:headEnd/>
              <a:tailEnd/>
            </a:ln>
          </p:spPr>
          <p:txBody>
            <a:bodyPr>
              <a:prstTxWarp prst="textNoShape">
                <a:avLst/>
              </a:prstTxWarp>
              <a:spAutoFit/>
            </a:bodyPr>
            <a:lstStyle/>
            <a:p>
              <a:pPr algn="ctr"/>
              <a:r>
                <a:rPr lang="en-US" sz="1200"/>
                <a:t>All Krill</a:t>
              </a:r>
            </a:p>
          </p:txBody>
        </p:sp>
        <p:sp>
          <p:nvSpPr>
            <p:cNvPr id="27" name="TextBox 6"/>
            <p:cNvSpPr txBox="1">
              <a:spLocks noChangeArrowheads="1"/>
            </p:cNvSpPr>
            <p:nvPr/>
          </p:nvSpPr>
          <p:spPr bwMode="auto">
            <a:xfrm>
              <a:off x="6337087" y="5497035"/>
              <a:ext cx="1127410" cy="277035"/>
            </a:xfrm>
            <a:prstGeom prst="rect">
              <a:avLst/>
            </a:prstGeom>
            <a:noFill/>
            <a:ln w="9525">
              <a:noFill/>
              <a:miter lim="800000"/>
              <a:headEnd/>
              <a:tailEnd/>
            </a:ln>
          </p:spPr>
          <p:txBody>
            <a:bodyPr>
              <a:prstTxWarp prst="textNoShape">
                <a:avLst/>
              </a:prstTxWarp>
              <a:spAutoFit/>
            </a:bodyPr>
            <a:lstStyle/>
            <a:p>
              <a:pPr algn="ctr"/>
              <a:r>
                <a:rPr lang="en-US" sz="1200"/>
                <a:t>Non-pregnant</a:t>
              </a:r>
            </a:p>
          </p:txBody>
        </p:sp>
        <p:sp>
          <p:nvSpPr>
            <p:cNvPr id="28" name="TextBox 7"/>
            <p:cNvSpPr txBox="1">
              <a:spLocks noChangeArrowheads="1"/>
            </p:cNvSpPr>
            <p:nvPr/>
          </p:nvSpPr>
          <p:spPr bwMode="auto">
            <a:xfrm>
              <a:off x="7402750" y="5505045"/>
              <a:ext cx="1128475" cy="277035"/>
            </a:xfrm>
            <a:prstGeom prst="rect">
              <a:avLst/>
            </a:prstGeom>
            <a:noFill/>
            <a:ln w="9525">
              <a:noFill/>
              <a:miter lim="800000"/>
              <a:headEnd/>
              <a:tailEnd/>
            </a:ln>
          </p:spPr>
          <p:txBody>
            <a:bodyPr>
              <a:prstTxWarp prst="textNoShape">
                <a:avLst/>
              </a:prstTxWarp>
              <a:spAutoFit/>
            </a:bodyPr>
            <a:lstStyle/>
            <a:p>
              <a:pPr algn="ctr"/>
              <a:r>
                <a:rPr lang="en-US" sz="1200"/>
                <a:t>Pregnant</a:t>
              </a:r>
            </a:p>
          </p:txBody>
        </p:sp>
        <p:sp>
          <p:nvSpPr>
            <p:cNvPr id="29" name="TextBox 8"/>
            <p:cNvSpPr txBox="1">
              <a:spLocks noChangeArrowheads="1"/>
            </p:cNvSpPr>
            <p:nvPr/>
          </p:nvSpPr>
          <p:spPr bwMode="auto">
            <a:xfrm rot="16200000">
              <a:off x="3477488" y="4432899"/>
              <a:ext cx="2507304" cy="369332"/>
            </a:xfrm>
            <a:prstGeom prst="rect">
              <a:avLst/>
            </a:prstGeom>
            <a:noFill/>
            <a:ln w="9525">
              <a:noFill/>
              <a:miter lim="800000"/>
              <a:headEnd/>
              <a:tailEnd/>
            </a:ln>
          </p:spPr>
          <p:txBody>
            <a:bodyPr>
              <a:prstTxWarp prst="textNoShape">
                <a:avLst/>
              </a:prstTxWarp>
              <a:spAutoFit/>
            </a:bodyPr>
            <a:lstStyle/>
            <a:p>
              <a:pPr algn="ctr"/>
              <a:r>
                <a:rPr lang="en-US" dirty="0">
                  <a:solidFill>
                    <a:srgbClr val="FFFFFF"/>
                  </a:solidFill>
                </a:rPr>
                <a:t>DOC </a:t>
              </a:r>
              <a:r>
                <a:rPr lang="en-US" dirty="0" smtClean="0">
                  <a:solidFill>
                    <a:srgbClr val="FFFFFF"/>
                  </a:solidFill>
                </a:rPr>
                <a:t> </a:t>
              </a:r>
              <a:r>
                <a:rPr lang="en-US" dirty="0">
                  <a:solidFill>
                    <a:srgbClr val="FFFFFF"/>
                  </a:solidFill>
                </a:rPr>
                <a:t>(μg C krilll</a:t>
              </a:r>
              <a:r>
                <a:rPr lang="en-US" baseline="30000" dirty="0">
                  <a:solidFill>
                    <a:srgbClr val="FFFFFF"/>
                  </a:solidFill>
                </a:rPr>
                <a:t>-1</a:t>
              </a:r>
              <a:r>
                <a:rPr lang="en-US" dirty="0">
                  <a:solidFill>
                    <a:srgbClr val="FFFFFF"/>
                  </a:solidFill>
                </a:rPr>
                <a:t> h</a:t>
              </a:r>
              <a:r>
                <a:rPr lang="en-US" baseline="30000" dirty="0">
                  <a:solidFill>
                    <a:srgbClr val="FFFFFF"/>
                  </a:solidFill>
                </a:rPr>
                <a:t>-1</a:t>
              </a:r>
              <a:r>
                <a:rPr lang="en-US" dirty="0">
                  <a:solidFill>
                    <a:srgbClr val="FFFFFF"/>
                  </a:solidFill>
                </a:rPr>
                <a:t>)</a:t>
              </a:r>
            </a:p>
          </p:txBody>
        </p:sp>
        <p:graphicFrame>
          <p:nvGraphicFramePr>
            <p:cNvPr id="30" name="Chart 29"/>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99572735"/>
                </p:ext>
              </p:extLst>
            </p:nvPr>
          </p:nvGraphicFramePr>
          <p:xfrm>
            <a:off x="4999038" y="3510453"/>
            <a:ext cx="3878262" cy="2469660"/>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5"/>
            <p:cNvSpPr txBox="1">
              <a:spLocks noChangeArrowheads="1"/>
            </p:cNvSpPr>
            <p:nvPr/>
          </p:nvSpPr>
          <p:spPr bwMode="auto">
            <a:xfrm>
              <a:off x="5416853" y="5497030"/>
              <a:ext cx="1187546" cy="307777"/>
            </a:xfrm>
            <a:prstGeom prst="rect">
              <a:avLst/>
            </a:prstGeom>
            <a:noFill/>
            <a:ln w="9525">
              <a:noFill/>
              <a:miter lim="800000"/>
              <a:headEnd/>
              <a:tailEnd/>
            </a:ln>
          </p:spPr>
          <p:txBody>
            <a:bodyPr>
              <a:prstTxWarp prst="textNoShape">
                <a:avLst/>
              </a:prstTxWarp>
              <a:spAutoFit/>
            </a:bodyPr>
            <a:lstStyle/>
            <a:p>
              <a:pPr algn="ctr"/>
              <a:r>
                <a:rPr lang="en-US" sz="1400" dirty="0">
                  <a:solidFill>
                    <a:schemeClr val="bg1"/>
                  </a:solidFill>
                </a:rPr>
                <a:t>All Krill</a:t>
              </a:r>
            </a:p>
          </p:txBody>
        </p:sp>
        <p:sp>
          <p:nvSpPr>
            <p:cNvPr id="32" name="TextBox 6"/>
            <p:cNvSpPr txBox="1">
              <a:spLocks noChangeArrowheads="1"/>
            </p:cNvSpPr>
            <p:nvPr/>
          </p:nvSpPr>
          <p:spPr bwMode="auto">
            <a:xfrm>
              <a:off x="6309300" y="5489566"/>
              <a:ext cx="1565920" cy="307777"/>
            </a:xfrm>
            <a:prstGeom prst="rect">
              <a:avLst/>
            </a:prstGeom>
            <a:noFill/>
            <a:ln w="9525">
              <a:noFill/>
              <a:miter lim="800000"/>
              <a:headEnd/>
              <a:tailEnd/>
            </a:ln>
          </p:spPr>
          <p:txBody>
            <a:bodyPr wrap="square">
              <a:prstTxWarp prst="textNoShape">
                <a:avLst/>
              </a:prstTxWarp>
              <a:spAutoFit/>
            </a:bodyPr>
            <a:lstStyle/>
            <a:p>
              <a:pPr algn="ctr"/>
              <a:r>
                <a:rPr lang="en-US" sz="1400" dirty="0">
                  <a:solidFill>
                    <a:schemeClr val="bg1"/>
                  </a:solidFill>
                </a:rPr>
                <a:t>Non-pregnant</a:t>
              </a:r>
            </a:p>
          </p:txBody>
        </p:sp>
        <p:sp>
          <p:nvSpPr>
            <p:cNvPr id="33" name="TextBox 7"/>
            <p:cNvSpPr txBox="1">
              <a:spLocks noChangeArrowheads="1"/>
            </p:cNvSpPr>
            <p:nvPr/>
          </p:nvSpPr>
          <p:spPr bwMode="auto">
            <a:xfrm>
              <a:off x="7589839" y="5484329"/>
              <a:ext cx="1188669" cy="307777"/>
            </a:xfrm>
            <a:prstGeom prst="rect">
              <a:avLst/>
            </a:prstGeom>
            <a:noFill/>
            <a:ln w="9525">
              <a:noFill/>
              <a:miter lim="800000"/>
              <a:headEnd/>
              <a:tailEnd/>
            </a:ln>
          </p:spPr>
          <p:txBody>
            <a:bodyPr>
              <a:prstTxWarp prst="textNoShape">
                <a:avLst/>
              </a:prstTxWarp>
              <a:spAutoFit/>
            </a:bodyPr>
            <a:lstStyle/>
            <a:p>
              <a:pPr algn="ctr"/>
              <a:r>
                <a:rPr lang="en-US" sz="1400" dirty="0">
                  <a:solidFill>
                    <a:schemeClr val="bg1"/>
                  </a:solidFill>
                </a:rPr>
                <a:t>Pregnant</a:t>
              </a:r>
            </a:p>
          </p:txBody>
        </p:sp>
        <p:sp>
          <p:nvSpPr>
            <p:cNvPr id="34" name="TextBox 11"/>
            <p:cNvSpPr txBox="1">
              <a:spLocks noChangeArrowheads="1"/>
            </p:cNvSpPr>
            <p:nvPr/>
          </p:nvSpPr>
          <p:spPr bwMode="auto">
            <a:xfrm>
              <a:off x="5025007" y="3507789"/>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30</a:t>
              </a:r>
              <a:endParaRPr lang="en-US" sz="1600" dirty="0">
                <a:solidFill>
                  <a:srgbClr val="FFFFFF"/>
                </a:solidFill>
              </a:endParaRPr>
            </a:p>
          </p:txBody>
        </p:sp>
        <p:sp>
          <p:nvSpPr>
            <p:cNvPr id="35" name="TextBox 11"/>
            <p:cNvSpPr txBox="1">
              <a:spLocks noChangeArrowheads="1"/>
            </p:cNvSpPr>
            <p:nvPr/>
          </p:nvSpPr>
          <p:spPr bwMode="auto">
            <a:xfrm>
              <a:off x="5030106" y="4133303"/>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20</a:t>
              </a:r>
              <a:endParaRPr lang="en-US" sz="1600" dirty="0">
                <a:solidFill>
                  <a:srgbClr val="FFFFFF"/>
                </a:solidFill>
              </a:endParaRPr>
            </a:p>
          </p:txBody>
        </p:sp>
        <p:sp>
          <p:nvSpPr>
            <p:cNvPr id="36" name="TextBox 11"/>
            <p:cNvSpPr txBox="1">
              <a:spLocks noChangeArrowheads="1"/>
            </p:cNvSpPr>
            <p:nvPr/>
          </p:nvSpPr>
          <p:spPr bwMode="auto">
            <a:xfrm>
              <a:off x="5030106" y="4773840"/>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10</a:t>
              </a:r>
              <a:endParaRPr lang="en-US" sz="1600" dirty="0">
                <a:solidFill>
                  <a:srgbClr val="FFFFFF"/>
                </a:solidFill>
              </a:endParaRPr>
            </a:p>
          </p:txBody>
        </p:sp>
        <p:sp>
          <p:nvSpPr>
            <p:cNvPr id="37" name="TextBox 11"/>
            <p:cNvSpPr txBox="1">
              <a:spLocks noChangeArrowheads="1"/>
            </p:cNvSpPr>
            <p:nvPr/>
          </p:nvSpPr>
          <p:spPr bwMode="auto">
            <a:xfrm>
              <a:off x="5144406" y="5383271"/>
              <a:ext cx="63088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0</a:t>
              </a:r>
              <a:endParaRPr lang="en-US" sz="1600" dirty="0">
                <a:solidFill>
                  <a:srgbClr val="FFFFFF"/>
                </a:solidFill>
              </a:endParaRPr>
            </a:p>
          </p:txBody>
        </p:sp>
        <p:sp>
          <p:nvSpPr>
            <p:cNvPr id="38" name="TextBox 37"/>
            <p:cNvSpPr txBox="1"/>
            <p:nvPr/>
          </p:nvSpPr>
          <p:spPr>
            <a:xfrm flipH="1">
              <a:off x="5901532" y="3710989"/>
              <a:ext cx="472943" cy="584776"/>
            </a:xfrm>
            <a:prstGeom prst="rect">
              <a:avLst/>
            </a:prstGeom>
            <a:noFill/>
          </p:spPr>
          <p:txBody>
            <a:bodyPr wrap="square" rtlCol="0">
              <a:spAutoFit/>
            </a:bodyPr>
            <a:lstStyle/>
            <a:p>
              <a:pPr algn="ctr"/>
              <a:r>
                <a:rPr lang="en-US" sz="3200" b="1" dirty="0" smtClean="0">
                  <a:solidFill>
                    <a:srgbClr val="FFFF00"/>
                  </a:solidFill>
                </a:rPr>
                <a:t>*</a:t>
              </a:r>
              <a:endParaRPr lang="en-US" b="1" dirty="0">
                <a:solidFill>
                  <a:srgbClr val="FFFF00"/>
                </a:solidFil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bwMode="auto">
          <a:xfrm>
            <a:off x="457200" y="49213"/>
            <a:ext cx="8229600" cy="811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rPr>
              <a:t>Part 2 Summary and Conclusions</a:t>
            </a:r>
            <a:endParaRPr kumimoji="0" lang="en-US" sz="36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mj-lt"/>
              <a:ea typeface="ＭＳ Ｐゴシック" charset="0"/>
              <a:cs typeface="Geneva" charset="-128"/>
            </a:endParaRPr>
          </a:p>
        </p:txBody>
      </p:sp>
      <p:sp>
        <p:nvSpPr>
          <p:cNvPr id="3" name="Content Placeholder 2"/>
          <p:cNvSpPr txBox="1">
            <a:spLocks/>
          </p:cNvSpPr>
          <p:nvPr/>
        </p:nvSpPr>
        <p:spPr bwMode="auto">
          <a:xfrm>
            <a:off x="241300" y="682625"/>
            <a:ext cx="8767763" cy="5191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9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Higher chlorophyll ingestion rates and higher excretion rates at higher CO</a:t>
            </a:r>
            <a:r>
              <a:rPr kumimoji="0" lang="en-US" sz="19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rPr>
              <a:t>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Analysis of metabolic enzyme activities will provide insight into effect on overall krill metabolism (respiratory ETS, citrate </a:t>
            </a:r>
            <a:r>
              <a:rPr kumimoji="0" lang="en-US" sz="1900" b="0" i="0" u="none" strike="noStrike" kern="0" cap="none" spc="0" normalizeH="0" baseline="0" noProof="0" dirty="0" err="1" smtClean="0">
                <a:ln>
                  <a:noFill/>
                </a:ln>
                <a:solidFill>
                  <a:srgbClr val="000000"/>
                </a:solidFill>
                <a:effectLst/>
                <a:uLnTx/>
                <a:uFillTx/>
                <a:latin typeface="+mn-lt"/>
                <a:ea typeface="Geneva" charset="-128"/>
                <a:cs typeface="ＭＳ Ｐゴシック" charset="-128"/>
              </a:rPr>
              <a:t>synthase</a:t>
            </a:r>
            <a:r>
              <a:rPr kumimoji="0" lang="en-US" sz="19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 MDH, LDH, </a:t>
            </a:r>
            <a:r>
              <a:rPr kumimoji="0" lang="en-US" sz="1900" b="0" i="0" u="none" strike="noStrike" kern="0" cap="none" spc="0" normalizeH="0" baseline="0" noProof="0" dirty="0" err="1" smtClean="0">
                <a:ln>
                  <a:noFill/>
                </a:ln>
                <a:solidFill>
                  <a:srgbClr val="000000"/>
                </a:solidFill>
                <a:effectLst/>
                <a:uLnTx/>
                <a:uFillTx/>
                <a:latin typeface="+mn-lt"/>
                <a:ea typeface="Geneva" charset="-128"/>
                <a:cs typeface="ＭＳ Ｐゴシック" charset="-128"/>
              </a:rPr>
              <a:t>gadph</a:t>
            </a:r>
            <a:r>
              <a:rPr kumimoji="0" lang="en-US" sz="1900" b="0" i="0" u="none" strike="noStrike" kern="0" cap="none" spc="0" normalizeH="0" baseline="0" noProof="0" dirty="0" smtClean="0">
                <a:ln>
                  <a:noFill/>
                </a:ln>
                <a:solidFill>
                  <a:srgbClr val="000000"/>
                </a:solidFill>
                <a:effectLst/>
                <a:uLnTx/>
                <a:uFillTx/>
                <a:latin typeface="+mn-lt"/>
                <a:ea typeface="Geneva" charset="-128"/>
                <a:cs typeface="ＭＳ Ｐゴシック" charset="-128"/>
              </a:rPr>
              <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smtClean="0">
              <a:ln>
                <a:noFill/>
              </a:ln>
              <a:solidFill>
                <a:srgbClr val="000000"/>
              </a:solidFill>
              <a:effectLst/>
              <a:uLnTx/>
              <a:uFillTx/>
              <a:latin typeface="+mn-lt"/>
              <a:ea typeface="Geneva"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Higher grazing rates but similar excretion rates in pregnant vs. non-pregnant females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Geneva" charset="-128"/>
                <a:cs typeface="Geneva" charset="0"/>
              </a:rPr>
              <a:t>Pregnant females demanded &amp; retained more nutrition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900" b="0" i="0" u="none" strike="noStrike" kern="0" cap="none" spc="0" normalizeH="0" baseline="0" noProof="0" dirty="0" smtClean="0">
              <a:ln>
                <a:noFill/>
              </a:ln>
              <a:solidFill>
                <a:srgbClr val="000000"/>
              </a:solidFill>
              <a:effectLst/>
              <a:uLnTx/>
              <a:uFillTx/>
              <a:latin typeface="+mn-lt"/>
              <a:ea typeface="Geneva" charset="-128"/>
              <a:cs typeface="Geneva"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Higher metabolism due to increasing CO</a:t>
            </a:r>
            <a:r>
              <a:rPr kumimoji="0" lang="en-US" sz="1900" b="0" i="0" u="none" strike="noStrike" kern="0" cap="none" spc="0" normalizeH="0" baseline="-25000" noProof="0" dirty="0" smtClean="0">
                <a:ln>
                  <a:noFill/>
                </a:ln>
                <a:solidFill>
                  <a:srgbClr val="000000"/>
                </a:solidFill>
                <a:effectLst/>
                <a:uLnTx/>
                <a:uFillTx/>
                <a:latin typeface="+mn-lt"/>
                <a:ea typeface="ＭＳ Ｐゴシック" charset="0"/>
                <a:cs typeface="Geneva" charset="-128"/>
              </a:rPr>
              <a:t>2</a:t>
            </a:r>
            <a:r>
              <a:rPr kumimoji="0" lang="en-US" sz="1900" b="0" i="0" u="none" strike="noStrike" kern="0" cap="none" spc="0" normalizeH="0" baseline="0" noProof="0" dirty="0" smtClean="0">
                <a:ln>
                  <a:noFill/>
                </a:ln>
                <a:solidFill>
                  <a:srgbClr val="000000"/>
                </a:solidFill>
                <a:effectLst/>
                <a:uLnTx/>
                <a:uFillTx/>
                <a:latin typeface="+mn-lt"/>
                <a:ea typeface="ＭＳ Ｐゴシック" charset="0"/>
                <a:cs typeface="Geneva" charset="-128"/>
              </a:rPr>
              <a:t> may negatively impact krill production in long-term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900" b="0" i="0" u="none" strike="noStrike" kern="0" cap="none" spc="0" normalizeH="0" baseline="0" noProof="0" dirty="0" smtClean="0">
                <a:ln>
                  <a:noFill/>
                </a:ln>
                <a:solidFill>
                  <a:srgbClr val="000000"/>
                </a:solidFill>
                <a:effectLst/>
                <a:uLnTx/>
                <a:uFillTx/>
                <a:latin typeface="+mn-lt"/>
                <a:ea typeface="Geneva" charset="-128"/>
                <a:cs typeface="Geneva" charset="0"/>
              </a:rPr>
              <a:t>Prolonged exposure studies necessary to determine possible adaptation of krill</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8" descr="http://rucool.marine.rutgers.edu/deepwater/wp-content/uploads/2010/06/pngplot-5.png"/>
          <p:cNvPicPr>
            <a:picLocks noChangeAspect="1" noChangeArrowheads="1"/>
          </p:cNvPicPr>
          <p:nvPr/>
        </p:nvPicPr>
        <p:blipFill>
          <a:blip r:embed="rId2" cstate="print"/>
          <a:srcRect/>
          <a:stretch>
            <a:fillRect/>
          </a:stretch>
        </p:blipFill>
        <p:spPr bwMode="auto">
          <a:xfrm>
            <a:off x="1547812" y="1412776"/>
            <a:ext cx="5972175" cy="4648201"/>
          </a:xfrm>
          <a:prstGeom prst="rect">
            <a:avLst/>
          </a:prstGeom>
          <a:noFill/>
          <a:ln w="38100">
            <a:solidFill>
              <a:schemeClr val="tx1"/>
            </a:solidFill>
          </a:ln>
        </p:spPr>
      </p:pic>
      <p:pic>
        <p:nvPicPr>
          <p:cNvPr id="2" name="Picture 6"/>
          <p:cNvPicPr>
            <a:picLocks noChangeAspect="1" noChangeArrowheads="1"/>
          </p:cNvPicPr>
          <p:nvPr/>
        </p:nvPicPr>
        <p:blipFill>
          <a:blip r:embed="rId3" cstate="print"/>
          <a:srcRect/>
          <a:stretch>
            <a:fillRect/>
          </a:stretch>
        </p:blipFill>
        <p:spPr bwMode="auto">
          <a:xfrm>
            <a:off x="5665364" y="3556000"/>
            <a:ext cx="1763373" cy="1638499"/>
          </a:xfrm>
          <a:prstGeom prst="rect">
            <a:avLst/>
          </a:prstGeom>
          <a:noFill/>
          <a:ln w="38100">
            <a:solidFill>
              <a:schemeClr val="tx1"/>
            </a:solidFill>
            <a:miter lim="800000"/>
            <a:headEnd/>
            <a:tailEnd/>
          </a:ln>
        </p:spPr>
      </p:pic>
      <p:pic>
        <p:nvPicPr>
          <p:cNvPr id="5" name="Picture 4"/>
          <p:cNvPicPr>
            <a:picLocks noChangeAspect="1"/>
          </p:cNvPicPr>
          <p:nvPr/>
        </p:nvPicPr>
        <p:blipFill>
          <a:blip r:embed="rId4"/>
          <a:stretch>
            <a:fillRect/>
          </a:stretch>
        </p:blipFill>
        <p:spPr>
          <a:xfrm>
            <a:off x="6248632" y="152400"/>
            <a:ext cx="2644309" cy="3098800"/>
          </a:xfrm>
          <a:prstGeom prst="rect">
            <a:avLst/>
          </a:prstGeom>
        </p:spPr>
      </p:pic>
      <p:sp>
        <p:nvSpPr>
          <p:cNvPr id="4" name="TextBox 3"/>
          <p:cNvSpPr txBox="1"/>
          <p:nvPr/>
        </p:nvSpPr>
        <p:spPr>
          <a:xfrm>
            <a:off x="698500" y="647700"/>
            <a:ext cx="5233564" cy="523220"/>
          </a:xfrm>
          <a:prstGeom prst="rect">
            <a:avLst/>
          </a:prstGeom>
          <a:noFill/>
        </p:spPr>
        <p:txBody>
          <a:bodyPr wrap="square" rtlCol="0">
            <a:spAutoFit/>
          </a:bodyPr>
          <a:lstStyle/>
          <a:p>
            <a:pPr algn="ctr"/>
            <a:r>
              <a:rPr lang="en-US" sz="1400" i="1" dirty="0" smtClean="0"/>
              <a:t>Summer project: Need depth resolved currents. Apply the thermal  wind calculations to estimate the </a:t>
            </a:r>
            <a:r>
              <a:rPr lang="en-US" sz="1400" i="1" dirty="0" err="1" smtClean="0"/>
              <a:t>u</a:t>
            </a:r>
            <a:r>
              <a:rPr lang="en-US" sz="1400" i="1" dirty="0" smtClean="0"/>
              <a:t> and </a:t>
            </a:r>
            <a:r>
              <a:rPr lang="en-US" sz="1400" i="1" dirty="0" err="1" smtClean="0"/>
              <a:t>v</a:t>
            </a:r>
            <a:r>
              <a:rPr lang="en-US" sz="1400" i="1" dirty="0" smtClean="0"/>
              <a:t> </a:t>
            </a:r>
            <a:r>
              <a:rPr lang="en-US" sz="1400" i="1" dirty="0" err="1" smtClean="0"/>
              <a:t>componets</a:t>
            </a:r>
            <a:r>
              <a:rPr lang="en-US" sz="1400" i="1" dirty="0" smtClean="0"/>
              <a:t>.</a:t>
            </a:r>
            <a:endParaRPr lang="en-US" sz="1400" i="1" dirty="0"/>
          </a:p>
        </p:txBody>
      </p:sp>
      <p:sp>
        <p:nvSpPr>
          <p:cNvPr id="7" name="Rectangle 6"/>
          <p:cNvSpPr/>
          <p:nvPr/>
        </p:nvSpPr>
        <p:spPr>
          <a:xfrm>
            <a:off x="503824" y="299998"/>
            <a:ext cx="5647700" cy="307777"/>
          </a:xfrm>
          <a:prstGeom prst="rect">
            <a:avLst/>
          </a:prstGeom>
        </p:spPr>
        <p:txBody>
          <a:bodyPr wrap="none">
            <a:spAutoFit/>
          </a:bodyPr>
          <a:lstStyle/>
          <a:p>
            <a:r>
              <a:rPr lang="en-US" sz="1400" dirty="0" smtClean="0"/>
              <a:t>Ruben Marrero Gomez, Juan Alberto Gonzalez Santana, Josh </a:t>
            </a:r>
            <a:r>
              <a:rPr lang="en-US" sz="1400" dirty="0" err="1" smtClean="0"/>
              <a:t>Kohut</a:t>
            </a:r>
            <a:endParaRPr lang="en-US"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04800" y="1318021"/>
            <a:ext cx="8458200" cy="5539979"/>
          </a:xfrm>
          <a:prstGeom prst="rect">
            <a:avLst/>
          </a:prstGeom>
          <a:noFill/>
        </p:spPr>
        <p:txBody>
          <a:bodyPr wrap="square" rtlCol="0">
            <a:spAutoFit/>
          </a:bodyPr>
          <a:lstStyle/>
          <a:p>
            <a:pPr algn="ctr"/>
            <a:r>
              <a:rPr lang="en-US" b="1" dirty="0" smtClean="0"/>
              <a:t>B-019 Papers in Prep (each can provide a poster to the site review):</a:t>
            </a:r>
          </a:p>
          <a:p>
            <a:pPr algn="ctr"/>
            <a:r>
              <a:rPr lang="en-US" sz="1600" dirty="0" smtClean="0"/>
              <a:t>Haskins et al “Photo-physiology at Palmer deep” MEPS (Dec)</a:t>
            </a:r>
          </a:p>
          <a:p>
            <a:pPr algn="ctr"/>
            <a:r>
              <a:rPr lang="en-US" sz="1600" dirty="0" err="1" smtClean="0"/>
              <a:t>Garzio</a:t>
            </a:r>
            <a:r>
              <a:rPr lang="en-US" sz="1600" dirty="0" smtClean="0"/>
              <a:t> et al “Bio-optical properties of the WAP” GRL (Feb-March)</a:t>
            </a:r>
          </a:p>
          <a:p>
            <a:pPr algn="ctr"/>
            <a:r>
              <a:rPr lang="en-US" sz="1600" dirty="0" smtClean="0"/>
              <a:t>Oliver et al “Penguin foraging and tides” (Fall)</a:t>
            </a:r>
          </a:p>
          <a:p>
            <a:pPr algn="ctr"/>
            <a:r>
              <a:rPr lang="en-US" sz="1600" dirty="0" smtClean="0"/>
              <a:t>Saba et al “Phytoplankton community responses to changes ocean PH” (Dec-Jan)</a:t>
            </a:r>
          </a:p>
          <a:p>
            <a:pPr algn="ctr"/>
            <a:r>
              <a:rPr lang="en-US" sz="1600" dirty="0" smtClean="0"/>
              <a:t>Saba et al “Krill responses to changes in ocean PH” (Fall)</a:t>
            </a:r>
          </a:p>
          <a:p>
            <a:pPr algn="ctr"/>
            <a:r>
              <a:rPr lang="en-US" sz="1600" dirty="0" smtClean="0"/>
              <a:t>Saba et al “Analysis of Palmer time series” (Spring)</a:t>
            </a:r>
          </a:p>
          <a:p>
            <a:pPr algn="ctr"/>
            <a:r>
              <a:rPr lang="en-US" sz="1600" dirty="0" smtClean="0"/>
              <a:t>Schofield et al “Carbon quantum yields in the WAP” (Spring)</a:t>
            </a:r>
          </a:p>
          <a:p>
            <a:pPr algn="ctr"/>
            <a:endParaRPr lang="en-US" sz="1600" dirty="0" smtClean="0"/>
          </a:p>
          <a:p>
            <a:pPr algn="ctr"/>
            <a:r>
              <a:rPr lang="en-US" sz="1600" b="1" dirty="0" smtClean="0"/>
              <a:t>B-019 Funding Goals in</a:t>
            </a:r>
            <a:r>
              <a:rPr lang="en-US" sz="1600" b="1" dirty="0" smtClean="0"/>
              <a:t> Review:</a:t>
            </a:r>
          </a:p>
          <a:p>
            <a:pPr marL="342900" indent="-342900" algn="ctr">
              <a:buAutoNum type="arabicParenR"/>
            </a:pPr>
            <a:r>
              <a:rPr lang="en-US" sz="1600" dirty="0" smtClean="0"/>
              <a:t>Under ice glider </a:t>
            </a:r>
            <a:r>
              <a:rPr lang="en-US" sz="1600" dirty="0" err="1" smtClean="0"/>
              <a:t>comms</a:t>
            </a:r>
            <a:r>
              <a:rPr lang="en-US" sz="1600" dirty="0" smtClean="0"/>
              <a:t> and navigation</a:t>
            </a:r>
          </a:p>
          <a:p>
            <a:pPr marL="342900" indent="-342900" algn="ctr">
              <a:buAutoNum type="arabicParenR"/>
            </a:pPr>
            <a:r>
              <a:rPr lang="en-US" sz="1600" dirty="0" err="1" smtClean="0"/>
              <a:t>Sherell</a:t>
            </a:r>
            <a:r>
              <a:rPr lang="en-US" sz="1600" dirty="0" smtClean="0"/>
              <a:t> trace metal mapping of WAP</a:t>
            </a:r>
          </a:p>
          <a:p>
            <a:pPr algn="ctr"/>
            <a:endParaRPr lang="en-US" sz="1600" b="1" dirty="0" smtClean="0"/>
          </a:p>
          <a:p>
            <a:pPr algn="ctr"/>
            <a:r>
              <a:rPr lang="en-US" sz="1600" b="1" dirty="0" smtClean="0"/>
              <a:t>B</a:t>
            </a:r>
            <a:r>
              <a:rPr lang="en-US" sz="1600" b="1" dirty="0" smtClean="0"/>
              <a:t>-019</a:t>
            </a:r>
            <a:r>
              <a:rPr lang="en-US" sz="1600" b="1" dirty="0" smtClean="0"/>
              <a:t> Funding Goals in Prep:</a:t>
            </a:r>
          </a:p>
          <a:p>
            <a:pPr marL="342900" indent="-342900" algn="ctr">
              <a:buAutoNum type="arabicParenR"/>
            </a:pPr>
            <a:r>
              <a:rPr lang="en-US" sz="1600" dirty="0" smtClean="0"/>
              <a:t>Time to recharge the glider fleet (Looking to Keck, focus on hotspots)</a:t>
            </a:r>
          </a:p>
          <a:p>
            <a:pPr marL="342900" indent="-342900" algn="ctr">
              <a:buAutoNum type="arabicParenR"/>
            </a:pPr>
            <a:r>
              <a:rPr lang="en-US" sz="1600" dirty="0" smtClean="0"/>
              <a:t>Plan the NASA2 effort and support planned efforts by </a:t>
            </a:r>
            <a:r>
              <a:rPr lang="en-US" sz="1600" dirty="0" err="1" smtClean="0"/>
              <a:t>Kohut</a:t>
            </a:r>
            <a:r>
              <a:rPr lang="en-US" sz="1600" dirty="0" smtClean="0"/>
              <a:t> in 2012</a:t>
            </a:r>
          </a:p>
          <a:p>
            <a:pPr marL="342900" indent="-342900" algn="ctr">
              <a:buAutoNum type="arabicParenR"/>
            </a:pPr>
            <a:r>
              <a:rPr lang="en-US" sz="1600" dirty="0" smtClean="0"/>
              <a:t>NSF MRI, equipment to refurbish the HPLC, cell counters, new optics</a:t>
            </a:r>
          </a:p>
          <a:p>
            <a:pPr marL="342900" indent="-342900" algn="ctr"/>
            <a:endParaRPr lang="en-US" sz="1600" b="1" dirty="0" smtClean="0"/>
          </a:p>
          <a:p>
            <a:pPr algn="ctr"/>
            <a:endParaRPr lang="en-US" sz="1600" b="1" dirty="0" smtClean="0"/>
          </a:p>
          <a:p>
            <a:pPr algn="ctr"/>
            <a:endParaRPr lang="en-US" sz="1600" dirty="0" smtClean="0"/>
          </a:p>
          <a:p>
            <a:pPr algn="ctr"/>
            <a:endParaRPr lang="en-US" sz="1600" dirty="0" smtClean="0"/>
          </a:p>
          <a:p>
            <a:pPr algn="ctr"/>
            <a:endParaRPr lang="en-US" sz="1600" dirty="0"/>
          </a:p>
        </p:txBody>
      </p:sp>
      <p:sp>
        <p:nvSpPr>
          <p:cNvPr id="3" name="TextBox 2"/>
          <p:cNvSpPr txBox="1"/>
          <p:nvPr/>
        </p:nvSpPr>
        <p:spPr>
          <a:xfrm>
            <a:off x="1994395" y="420300"/>
            <a:ext cx="5079009" cy="461665"/>
          </a:xfrm>
          <a:prstGeom prst="rect">
            <a:avLst/>
          </a:prstGeom>
          <a:noFill/>
        </p:spPr>
        <p:txBody>
          <a:bodyPr wrap="none" rtlCol="0">
            <a:spAutoFit/>
          </a:bodyPr>
          <a:lstStyle/>
          <a:p>
            <a:r>
              <a:rPr lang="en-US" sz="2400" b="1" i="1" dirty="0" smtClean="0"/>
              <a:t>B-019 2011-2012 Update of Goals</a:t>
            </a:r>
            <a:endParaRPr lang="en-US" sz="2400" b="1" i="1"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1 Imagen" descr="viento_termico_segmento_corregido.jpg"/>
          <p:cNvPicPr>
            <a:picLocks noChangeAspect="1"/>
          </p:cNvPicPr>
          <p:nvPr/>
        </p:nvPicPr>
        <p:blipFill>
          <a:blip r:embed="rId2" cstate="print"/>
          <a:stretch>
            <a:fillRect/>
          </a:stretch>
        </p:blipFill>
        <p:spPr>
          <a:xfrm>
            <a:off x="0" y="1008349"/>
            <a:ext cx="4914900" cy="3022366"/>
          </a:xfrm>
          <a:prstGeom prst="rect">
            <a:avLst/>
          </a:prstGeom>
          <a:ln w="38100">
            <a:noFill/>
          </a:ln>
        </p:spPr>
      </p:pic>
      <p:sp>
        <p:nvSpPr>
          <p:cNvPr id="3" name="TextBox 2"/>
          <p:cNvSpPr txBox="1"/>
          <p:nvPr/>
        </p:nvSpPr>
        <p:spPr>
          <a:xfrm>
            <a:off x="2006600" y="571902"/>
            <a:ext cx="1197939" cy="369332"/>
          </a:xfrm>
          <a:prstGeom prst="rect">
            <a:avLst/>
          </a:prstGeom>
          <a:noFill/>
        </p:spPr>
        <p:txBody>
          <a:bodyPr wrap="none" rtlCol="0">
            <a:spAutoFit/>
          </a:bodyPr>
          <a:lstStyle/>
          <a:p>
            <a:r>
              <a:rPr lang="en-US" dirty="0" smtClean="0"/>
              <a:t>U-velocity</a:t>
            </a:r>
            <a:endParaRPr lang="en-US" dirty="0"/>
          </a:p>
        </p:txBody>
      </p:sp>
      <p:pic>
        <p:nvPicPr>
          <p:cNvPr id="7" name="11 Imagen" descr="heat_transport_segmento.jpg"/>
          <p:cNvPicPr>
            <a:picLocks noChangeAspect="1"/>
          </p:cNvPicPr>
          <p:nvPr/>
        </p:nvPicPr>
        <p:blipFill>
          <a:blip r:embed="rId3" cstate="print"/>
          <a:stretch>
            <a:fillRect/>
          </a:stretch>
        </p:blipFill>
        <p:spPr>
          <a:xfrm>
            <a:off x="4533900" y="3616348"/>
            <a:ext cx="4356100" cy="2600169"/>
          </a:xfrm>
          <a:prstGeom prst="rect">
            <a:avLst/>
          </a:prstGeom>
          <a:ln w="38100">
            <a:noFill/>
          </a:ln>
        </p:spPr>
      </p:pic>
      <p:cxnSp>
        <p:nvCxnSpPr>
          <p:cNvPr id="5" name="Straight Arrow Connector 4"/>
          <p:cNvCxnSpPr/>
          <p:nvPr/>
        </p:nvCxnSpPr>
        <p:spPr>
          <a:xfrm>
            <a:off x="4241800" y="3835400"/>
            <a:ext cx="571500" cy="3096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02961" y="3247016"/>
            <a:ext cx="1647318" cy="369332"/>
          </a:xfrm>
          <a:prstGeom prst="rect">
            <a:avLst/>
          </a:prstGeom>
          <a:noFill/>
        </p:spPr>
        <p:txBody>
          <a:bodyPr wrap="none" rtlCol="0">
            <a:spAutoFit/>
          </a:bodyPr>
          <a:lstStyle/>
          <a:p>
            <a:r>
              <a:rPr lang="en-US" dirty="0" smtClean="0"/>
              <a:t>Heat transport</a:t>
            </a:r>
            <a:endParaRPr lang="en-US" dirty="0"/>
          </a:p>
        </p:txBody>
      </p:sp>
      <p:pic>
        <p:nvPicPr>
          <p:cNvPr id="9" name="Picture 8"/>
          <p:cNvPicPr>
            <a:picLocks noChangeAspect="1"/>
          </p:cNvPicPr>
          <p:nvPr/>
        </p:nvPicPr>
        <p:blipFill>
          <a:blip r:embed="rId4"/>
          <a:stretch>
            <a:fillRect/>
          </a:stretch>
        </p:blipFill>
        <p:spPr>
          <a:xfrm>
            <a:off x="6134332" y="127000"/>
            <a:ext cx="2644309" cy="3098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1 Imagen" descr="heat_transport.jpg"/>
          <p:cNvPicPr>
            <a:picLocks noChangeAspect="1"/>
          </p:cNvPicPr>
          <p:nvPr/>
        </p:nvPicPr>
        <p:blipFill>
          <a:blip r:embed="rId2" cstate="print"/>
          <a:stretch>
            <a:fillRect/>
          </a:stretch>
        </p:blipFill>
        <p:spPr>
          <a:xfrm>
            <a:off x="388268" y="482600"/>
            <a:ext cx="8748464" cy="5328592"/>
          </a:xfrm>
          <a:prstGeom prst="rect">
            <a:avLst/>
          </a:prstGeom>
          <a:ln w="38100">
            <a:noFill/>
          </a:ln>
        </p:spPr>
      </p:pic>
      <p:pic>
        <p:nvPicPr>
          <p:cNvPr id="3" name="Picture 2"/>
          <p:cNvPicPr>
            <a:picLocks noChangeAspect="1"/>
          </p:cNvPicPr>
          <p:nvPr/>
        </p:nvPicPr>
        <p:blipFill>
          <a:blip r:embed="rId3"/>
          <a:stretch>
            <a:fillRect/>
          </a:stretch>
        </p:blipFill>
        <p:spPr>
          <a:xfrm>
            <a:off x="210468" y="4350692"/>
            <a:ext cx="1206500" cy="1460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 y="-50801"/>
            <a:ext cx="9372600" cy="6294009"/>
          </a:xfrm>
          <a:prstGeom prst="rect">
            <a:avLst/>
          </a:prstGeom>
        </p:spPr>
      </p:pic>
      <p:sp>
        <p:nvSpPr>
          <p:cNvPr id="5" name="Rectangle 4"/>
          <p:cNvSpPr/>
          <p:nvPr/>
        </p:nvSpPr>
        <p:spPr>
          <a:xfrm>
            <a:off x="5308600" y="-15121"/>
            <a:ext cx="3848100" cy="3046988"/>
          </a:xfrm>
          <a:prstGeom prst="rect">
            <a:avLst/>
          </a:prstGeom>
        </p:spPr>
        <p:txBody>
          <a:bodyPr wrap="square">
            <a:spAutoFit/>
          </a:bodyPr>
          <a:lstStyle/>
          <a:p>
            <a:pPr algn="ctr"/>
            <a:r>
              <a:rPr lang="en-US" sz="1600" dirty="0" smtClean="0">
                <a:solidFill>
                  <a:schemeClr val="tx2"/>
                </a:solidFill>
                <a:effectLst>
                  <a:outerShdw blurRad="38100" dist="38100" dir="2700000" algn="tl">
                    <a:srgbClr val="DDDDDD"/>
                  </a:outerShdw>
                </a:effectLst>
                <a:latin typeface="Comic Sans MS" charset="0"/>
              </a:rPr>
              <a:t>“Every day, the ocean changes </a:t>
            </a:r>
            <a:r>
              <a:rPr lang="en-US" sz="1600" dirty="0" err="1" smtClean="0">
                <a:solidFill>
                  <a:schemeClr val="tx2"/>
                </a:solidFill>
                <a:effectLst>
                  <a:outerShdw blurRad="38100" dist="38100" dir="2700000" algn="tl">
                    <a:srgbClr val="DDDDDD"/>
                  </a:outerShdw>
                </a:effectLst>
                <a:latin typeface="Comic Sans MS" charset="0"/>
              </a:rPr>
              <a:t>colour</a:t>
            </a:r>
            <a:r>
              <a:rPr lang="en-US" sz="1600" dirty="0" smtClean="0">
                <a:solidFill>
                  <a:schemeClr val="tx2"/>
                </a:solidFill>
                <a:effectLst>
                  <a:outerShdw blurRad="38100" dist="38100" dir="2700000" algn="tl">
                    <a:srgbClr val="DDDDDD"/>
                  </a:outerShdw>
                </a:effectLst>
                <a:latin typeface="Comic Sans MS" charset="0"/>
              </a:rPr>
              <a:t> – or rather, it passes though a variety of hues between the morning, noon and night of a single day.  The subtle shapes of clouds, the glittering light of the sun, and the shifts in atmospheric pressure tint the sea with deep tones, cheerful tomes, plaintive tones that would cause any painter to pause in wonder.”</a:t>
            </a:r>
          </a:p>
          <a:p>
            <a:pPr algn="ctr"/>
            <a:r>
              <a:rPr lang="en-US" sz="1600" dirty="0" smtClean="0">
                <a:solidFill>
                  <a:schemeClr val="tx2"/>
                </a:solidFill>
                <a:effectLst>
                  <a:outerShdw blurRad="38100" dist="38100" dir="2700000" algn="tl">
                    <a:srgbClr val="DDDDDD"/>
                  </a:outerShdw>
                </a:effectLst>
                <a:latin typeface="Comic Sans MS" charset="0"/>
              </a:rPr>
              <a:t>from </a:t>
            </a:r>
            <a:r>
              <a:rPr lang="en-US" sz="1600" u="sng" dirty="0" smtClean="0">
                <a:solidFill>
                  <a:schemeClr val="tx2"/>
                </a:solidFill>
                <a:effectLst>
                  <a:outerShdw blurRad="38100" dist="38100" dir="2700000" algn="tl">
                    <a:srgbClr val="DDDDDD"/>
                  </a:outerShdw>
                </a:effectLst>
                <a:latin typeface="Comic Sans MS" charset="0"/>
              </a:rPr>
              <a:t>The Samurai</a:t>
            </a:r>
            <a:r>
              <a:rPr lang="en-US" sz="1600" dirty="0" smtClean="0">
                <a:solidFill>
                  <a:schemeClr val="tx2"/>
                </a:solidFill>
                <a:effectLst>
                  <a:outerShdw blurRad="38100" dist="38100" dir="2700000" algn="tl">
                    <a:srgbClr val="DDDDDD"/>
                  </a:outerShdw>
                </a:effectLst>
                <a:latin typeface="Comic Sans MS" charset="0"/>
              </a:rPr>
              <a:t> by </a:t>
            </a:r>
            <a:r>
              <a:rPr lang="en-US" sz="1600" dirty="0" err="1" smtClean="0">
                <a:solidFill>
                  <a:schemeClr val="tx2"/>
                </a:solidFill>
                <a:effectLst>
                  <a:outerShdw blurRad="38100" dist="38100" dir="2700000" algn="tl">
                    <a:srgbClr val="DDDDDD"/>
                  </a:outerShdw>
                </a:effectLst>
                <a:latin typeface="Comic Sans MS" charset="0"/>
              </a:rPr>
              <a:t>Shusaku</a:t>
            </a:r>
            <a:r>
              <a:rPr lang="en-US" sz="1600" dirty="0" smtClean="0">
                <a:solidFill>
                  <a:schemeClr val="tx2"/>
                </a:solidFill>
                <a:effectLst>
                  <a:outerShdw blurRad="38100" dist="38100" dir="2700000" algn="tl">
                    <a:srgbClr val="DDDDDD"/>
                  </a:outerShdw>
                </a:effectLst>
                <a:latin typeface="Comic Sans MS" charset="0"/>
              </a:rPr>
              <a:t> Endo (1980)</a:t>
            </a:r>
            <a:endParaRPr lang="en-US" sz="1600" dirty="0">
              <a:solidFill>
                <a:schemeClr val="tx2"/>
              </a:solidFill>
              <a:effectLst>
                <a:outerShdw blurRad="38100" dist="38100" dir="2700000" algn="tl">
                  <a:srgbClr val="DDDDDD"/>
                </a:outerShdw>
              </a:effectLst>
              <a:latin typeface="Comic Sans MS" charset="0"/>
            </a:endParaRPr>
          </a:p>
        </p:txBody>
      </p:sp>
      <p:sp>
        <p:nvSpPr>
          <p:cNvPr id="6" name="TextBox 5"/>
          <p:cNvSpPr txBox="1"/>
          <p:nvPr/>
        </p:nvSpPr>
        <p:spPr>
          <a:xfrm>
            <a:off x="736600" y="164068"/>
            <a:ext cx="1569773" cy="369332"/>
          </a:xfrm>
          <a:prstGeom prst="rect">
            <a:avLst/>
          </a:prstGeom>
          <a:noFill/>
        </p:spPr>
        <p:txBody>
          <a:bodyPr wrap="none" rtlCol="0">
            <a:spAutoFit/>
          </a:bodyPr>
          <a:lstStyle/>
          <a:p>
            <a:r>
              <a:rPr lang="en-US" dirty="0" smtClean="0"/>
              <a:t>THE OPTICS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a:blip r:embed="rId2"/>
          <a:srcRect/>
          <a:stretch>
            <a:fillRect/>
          </a:stretch>
        </p:blipFill>
        <p:spPr bwMode="auto">
          <a:xfrm>
            <a:off x="-117292" y="0"/>
            <a:ext cx="9388292" cy="6235700"/>
          </a:xfrm>
          <a:prstGeom prst="rect">
            <a:avLst/>
          </a:prstGeom>
          <a:noFill/>
          <a:ln w="9525">
            <a:noFill/>
            <a:miter lim="800000"/>
            <a:headEnd/>
            <a:tailEnd/>
          </a:ln>
          <a:effectLst/>
        </p:spPr>
      </p:pic>
      <p:sp>
        <p:nvSpPr>
          <p:cNvPr id="4" name="TextBox 3"/>
          <p:cNvSpPr txBox="1"/>
          <p:nvPr/>
        </p:nvSpPr>
        <p:spPr>
          <a:xfrm>
            <a:off x="4781702" y="520700"/>
            <a:ext cx="4111046" cy="1200329"/>
          </a:xfrm>
          <a:prstGeom prst="rect">
            <a:avLst/>
          </a:prstGeom>
          <a:noFill/>
        </p:spPr>
        <p:txBody>
          <a:bodyPr wrap="none" rtlCol="0">
            <a:spAutoFit/>
          </a:bodyPr>
          <a:lstStyle/>
          <a:p>
            <a:pPr algn="ctr"/>
            <a:r>
              <a:rPr lang="en-US" b="1" dirty="0" smtClean="0"/>
              <a:t>Bio-optics of WAP waters</a:t>
            </a:r>
          </a:p>
          <a:p>
            <a:pPr algn="ctr"/>
            <a:endParaRPr lang="en-US" dirty="0" smtClean="0"/>
          </a:p>
          <a:p>
            <a:pPr algn="ctr"/>
            <a:r>
              <a:rPr lang="en-US" dirty="0" smtClean="0"/>
              <a:t>Absorption-attenuation measurements</a:t>
            </a:r>
          </a:p>
          <a:p>
            <a:pPr algn="ctr"/>
            <a:r>
              <a:rPr lang="en-US" dirty="0" smtClean="0"/>
              <a:t>Backscatter measurements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6249</TotalTime>
  <Words>2474</Words>
  <Application>Microsoft Macintosh PowerPoint</Application>
  <PresentationFormat>On-screen Show (4:3)</PresentationFormat>
  <Paragraphs>505</Paragraphs>
  <Slides>51</Slides>
  <Notes>9</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51</vt:i4>
      </vt:variant>
    </vt:vector>
  </HeadingPairs>
  <TitlesOfParts>
    <vt:vector size="54" baseType="lpstr">
      <vt:lpstr>Default Design</vt:lpstr>
      <vt:lpstr>Office Theme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Recent changes in WAP phytoplankton</vt:lpstr>
      <vt:lpstr>Coupling biology with environmental factors</vt:lpstr>
      <vt:lpstr>Recent changes in WAP phytoplankton</vt:lpstr>
      <vt:lpstr>What we don’t know</vt:lpstr>
      <vt:lpstr>Palmer Station Temperature and Salinity </vt:lpstr>
      <vt:lpstr>Chl anomalies, ENSO, and SAM</vt:lpstr>
      <vt:lpstr>No apparent correlation of chl and ENSO/SAM</vt:lpstr>
      <vt:lpstr>Chl and Wind? Yes, and no</vt:lpstr>
      <vt:lpstr>Slide 25</vt:lpstr>
      <vt:lpstr> Enhanced carbon dioxide (CO2): Boil, boil, toils and trouble    </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Oscar Schofield</cp:lastModifiedBy>
  <cp:revision>145</cp:revision>
  <dcterms:created xsi:type="dcterms:W3CDTF">2011-09-27T17:54:13Z</dcterms:created>
  <dcterms:modified xsi:type="dcterms:W3CDTF">2011-09-28T16:10:40Z</dcterms:modified>
</cp:coreProperties>
</file>