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Default Extension="pdf" ContentType="application/pdf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3"/>
  </p:notesMasterIdLst>
  <p:sldIdLst>
    <p:sldId id="383" r:id="rId2"/>
    <p:sldId id="386" r:id="rId3"/>
    <p:sldId id="397" r:id="rId4"/>
    <p:sldId id="387" r:id="rId5"/>
    <p:sldId id="355" r:id="rId6"/>
    <p:sldId id="349" r:id="rId7"/>
    <p:sldId id="399" r:id="rId8"/>
    <p:sldId id="335" r:id="rId9"/>
    <p:sldId id="380" r:id="rId10"/>
    <p:sldId id="401" r:id="rId11"/>
    <p:sldId id="402" r:id="rId12"/>
    <p:sldId id="403" r:id="rId13"/>
    <p:sldId id="406" r:id="rId14"/>
    <p:sldId id="405" r:id="rId15"/>
    <p:sldId id="391" r:id="rId16"/>
    <p:sldId id="407" r:id="rId17"/>
    <p:sldId id="392" r:id="rId18"/>
    <p:sldId id="393" r:id="rId19"/>
    <p:sldId id="366" r:id="rId20"/>
    <p:sldId id="408" r:id="rId21"/>
    <p:sldId id="385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A073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080" autoAdjust="0"/>
    <p:restoredTop sz="94660"/>
  </p:normalViewPr>
  <p:slideViewPr>
    <p:cSldViewPr snapToGrid="0">
      <p:cViewPr>
        <p:scale>
          <a:sx n="150" d="100"/>
          <a:sy n="150" d="100"/>
        </p:scale>
        <p:origin x="-128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Relationship Id="rId2" Type="http://schemas.openxmlformats.org/officeDocument/2006/relationships/image" Target="../media/image8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C38B87B9-9F36-F944-AE55-33FE044CF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Geneva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Geneva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Genev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C934A7-5528-7944-93BF-09C8DB40CAE6}" type="slidenum">
              <a:rPr lang="en-US"/>
              <a:pPr/>
              <a:t>1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553B8-44DF-41AA-89AF-69DC256B67B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E03467-D30A-B347-AD0F-8C8A30D3B48E}" type="slidenum">
              <a:rPr lang="en-US"/>
              <a:pPr/>
              <a:t>6</a:t>
            </a:fld>
            <a:endParaRPr lang="en-US"/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>
            <a:prstTxWarp prst="textNoShape">
              <a:avLst/>
            </a:prstTxWarp>
          </a:bodyPr>
          <a:lstStyle/>
          <a:p>
            <a:pPr algn="r"/>
            <a:fld id="{ED2BB34B-E5F0-7F41-A67F-70C585685CF9}" type="slidenum">
              <a:rPr lang="en-US" sz="1200"/>
              <a:pPr algn="r"/>
              <a:t>6</a:t>
            </a:fld>
            <a:endParaRPr lang="en-US" sz="1200"/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noFill/>
          <a:ln/>
        </p:spPr>
        <p:txBody>
          <a:bodyPr lIns="91422" tIns="45711" rIns="91422" bIns="45711"/>
          <a:lstStyle/>
          <a:p>
            <a:pPr eaLnBrk="1" hangingPunct="1"/>
            <a:endParaRPr lang="en-US">
              <a:ea typeface="Geneva" charset="0"/>
              <a:cs typeface="Genev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1D148-3084-0E4C-BDFB-BEF6D3873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6B679-A854-334F-8B5D-78EA0DD4B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473E1-98F6-C442-907D-28B7E2519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C6BD1-DA0E-EF42-B188-9313B09A2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A21EC-F8BC-4C4C-BB49-273D51C49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9414D-177A-C144-89A0-A8C2270CE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6D44F-6F5E-F543-8970-A051166A6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42999-BC22-AA4B-94A4-6200D2316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9BC3F-646E-9B48-8328-10D5F0586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2C6BE-0285-C248-8B83-F6C2ABF25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E5122-C145-C64E-AD00-F80862795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Arial" charset="0"/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charset="0"/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2E3D99D0-0CF4-9749-9607-18A56E4FC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Geneva" charset="-128"/>
          <a:cs typeface="Geneva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Geneva" charset="-128"/>
          <a:cs typeface="Geneva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MS PGothic" pitchFamily="34" charset="-128"/>
          <a:cs typeface="Genev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MS PGothic" pitchFamily="34" charset="-128"/>
          <a:cs typeface="Genev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MS PGothic" pitchFamily="34" charset="-128"/>
          <a:cs typeface="Genev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gif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tiff"/><Relationship Id="rId8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df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20" Type="http://schemas.openxmlformats.org/officeDocument/2006/relationships/image" Target="../media/image4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image" Target="../media/image39.png"/><Relationship Id="rId18" Type="http://schemas.openxmlformats.org/officeDocument/2006/relationships/image" Target="../media/image40.png"/><Relationship Id="rId1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jpeg"/><Relationship Id="rId12" Type="http://schemas.openxmlformats.org/officeDocument/2006/relationships/image" Target="../media/image63.jpeg"/><Relationship Id="rId13" Type="http://schemas.openxmlformats.org/officeDocument/2006/relationships/image" Target="../media/image64.jpeg"/><Relationship Id="rId14" Type="http://schemas.openxmlformats.org/officeDocument/2006/relationships/image" Target="../media/image65.jpeg"/><Relationship Id="rId15" Type="http://schemas.openxmlformats.org/officeDocument/2006/relationships/image" Target="../media/image66.wmf"/><Relationship Id="rId16" Type="http://schemas.openxmlformats.org/officeDocument/2006/relationships/image" Target="../media/image67.jpeg"/><Relationship Id="rId17" Type="http://schemas.openxmlformats.org/officeDocument/2006/relationships/image" Target="../media/image68.png"/><Relationship Id="rId18" Type="http://schemas.openxmlformats.org/officeDocument/2006/relationships/image" Target="../media/image69.jpeg"/><Relationship Id="rId19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59.jpeg"/><Relationship Id="rId9" Type="http://schemas.openxmlformats.org/officeDocument/2006/relationships/image" Target="../media/image60.jpeg"/><Relationship Id="rId10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32"/>
          <p:cNvGrpSpPr/>
          <p:nvPr/>
        </p:nvGrpSpPr>
        <p:grpSpPr>
          <a:xfrm>
            <a:off x="0" y="0"/>
            <a:ext cx="8331200" cy="6248400"/>
            <a:chOff x="1270000" y="0"/>
            <a:chExt cx="8331200" cy="6248400"/>
          </a:xfrm>
        </p:grpSpPr>
        <p:pic>
          <p:nvPicPr>
            <p:cNvPr id="14338" name="Picture 2" descr="mab_vue7c"/>
            <p:cNvPicPr>
              <a:picLocks noChangeAspect="1" noChangeArrowheads="1"/>
            </p:cNvPicPr>
            <p:nvPr/>
          </p:nvPicPr>
          <p:blipFill>
            <a:blip r:embed="rId3" cstate="print"/>
            <a:srcRect l="9773" t="6015" b="3760"/>
            <a:stretch>
              <a:fillRect/>
            </a:stretch>
          </p:blipFill>
          <p:spPr bwMode="auto">
            <a:xfrm>
              <a:off x="1270000" y="0"/>
              <a:ext cx="8331200" cy="624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3" name="Text Box 7"/>
            <p:cNvSpPr txBox="1">
              <a:spLocks noChangeArrowheads="1"/>
            </p:cNvSpPr>
            <p:nvPr/>
          </p:nvSpPr>
          <p:spPr bwMode="auto">
            <a:xfrm>
              <a:off x="7772400" y="0"/>
              <a:ext cx="65915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Cape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Cod</a:t>
              </a:r>
            </a:p>
          </p:txBody>
        </p:sp>
        <p:sp>
          <p:nvSpPr>
            <p:cNvPr id="14344" name="Text Box 8"/>
            <p:cNvSpPr txBox="1">
              <a:spLocks noChangeArrowheads="1"/>
            </p:cNvSpPr>
            <p:nvPr/>
          </p:nvSpPr>
          <p:spPr bwMode="auto">
            <a:xfrm>
              <a:off x="1981200" y="5410200"/>
              <a:ext cx="90428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Cape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Hatteras</a:t>
              </a:r>
            </a:p>
          </p:txBody>
        </p:sp>
        <p:sp>
          <p:nvSpPr>
            <p:cNvPr id="14345" name="Text Box 9"/>
            <p:cNvSpPr txBox="1">
              <a:spLocks noChangeArrowheads="1"/>
            </p:cNvSpPr>
            <p:nvPr/>
          </p:nvSpPr>
          <p:spPr bwMode="auto">
            <a:xfrm>
              <a:off x="4035394" y="1219200"/>
              <a:ext cx="4138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NJ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5400000">
              <a:off x="609600" y="2286000"/>
              <a:ext cx="4800600" cy="1905000"/>
            </a:xfrm>
            <a:prstGeom prst="line">
              <a:avLst/>
            </a:prstGeom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962400" y="152400"/>
              <a:ext cx="3581400" cy="685800"/>
            </a:xfrm>
            <a:prstGeom prst="line">
              <a:avLst/>
            </a:prstGeom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7162800" y="152400"/>
              <a:ext cx="5261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MA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5507915" y="55581"/>
              <a:ext cx="421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CT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1828800" y="3962400"/>
              <a:ext cx="4480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VA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 Box 9"/>
            <p:cNvSpPr txBox="1">
              <a:spLocks noChangeArrowheads="1"/>
            </p:cNvSpPr>
            <p:nvPr/>
          </p:nvSpPr>
          <p:spPr bwMode="auto">
            <a:xfrm>
              <a:off x="3352800" y="2133600"/>
              <a:ext cx="4427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DE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Text Box 9"/>
            <p:cNvSpPr txBox="1">
              <a:spLocks noChangeArrowheads="1"/>
            </p:cNvSpPr>
            <p:nvPr/>
          </p:nvSpPr>
          <p:spPr bwMode="auto">
            <a:xfrm>
              <a:off x="4953000" y="685800"/>
              <a:ext cx="4571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NY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xt Box 9"/>
            <p:cNvSpPr txBox="1">
              <a:spLocks noChangeArrowheads="1"/>
            </p:cNvSpPr>
            <p:nvPr/>
          </p:nvSpPr>
          <p:spPr bwMode="auto">
            <a:xfrm>
              <a:off x="1447800" y="5029200"/>
              <a:ext cx="4587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NC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6460065" y="0"/>
              <a:ext cx="47413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RI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 Box 9"/>
            <p:cNvSpPr txBox="1">
              <a:spLocks noChangeArrowheads="1"/>
            </p:cNvSpPr>
            <p:nvPr/>
          </p:nvSpPr>
          <p:spPr bwMode="auto">
            <a:xfrm>
              <a:off x="2667000" y="2209800"/>
              <a:ext cx="5325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MD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 Box 9"/>
            <p:cNvSpPr txBox="1">
              <a:spLocks noChangeArrowheads="1"/>
            </p:cNvSpPr>
            <p:nvPr/>
          </p:nvSpPr>
          <p:spPr bwMode="auto">
            <a:xfrm>
              <a:off x="3124200" y="990600"/>
              <a:ext cx="4319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PA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>
              <a:off x="4800600" y="762000"/>
              <a:ext cx="38100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10 States</a:t>
              </a:r>
            </a:p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111 Congressional Districts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70000" y="0"/>
              <a:ext cx="160019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cap="small" dirty="0" smtClean="0">
                  <a:solidFill>
                    <a:srgbClr val="FFFF00"/>
                  </a:solidFill>
                </a:rPr>
                <a:t>M</a:t>
              </a:r>
              <a:r>
                <a:rPr lang="en-US" cap="small" dirty="0" smtClean="0">
                  <a:solidFill>
                    <a:srgbClr val="FF0000"/>
                  </a:solidFill>
                </a:rPr>
                <a:t>iddle </a:t>
              </a:r>
              <a:r>
                <a:rPr lang="en-US" b="1" u="sng" cap="small" dirty="0" smtClean="0">
                  <a:solidFill>
                    <a:srgbClr val="FFFF00"/>
                  </a:solidFill>
                </a:rPr>
                <a:t>A</a:t>
              </a:r>
              <a:r>
                <a:rPr lang="en-US" cap="small" dirty="0" smtClean="0">
                  <a:solidFill>
                    <a:srgbClr val="FF0000"/>
                  </a:solidFill>
                </a:rPr>
                <a:t>tlantic</a:t>
              </a:r>
            </a:p>
            <a:p>
              <a:r>
                <a:rPr lang="en-US" b="1" u="sng" cap="small" dirty="0" smtClean="0">
                  <a:solidFill>
                    <a:srgbClr val="FFFF00"/>
                  </a:solidFill>
                </a:rPr>
                <a:t>R</a:t>
              </a:r>
              <a:r>
                <a:rPr lang="en-US" cap="small" dirty="0" smtClean="0">
                  <a:solidFill>
                    <a:srgbClr val="FF0000"/>
                  </a:solidFill>
                </a:rPr>
                <a:t>egional </a:t>
              </a:r>
              <a:r>
                <a:rPr lang="en-US" b="1" u="sng" cap="small" dirty="0" smtClean="0">
                  <a:solidFill>
                    <a:srgbClr val="FFFF00"/>
                  </a:solidFill>
                </a:rPr>
                <a:t>A</a:t>
              </a:r>
              <a:r>
                <a:rPr lang="en-US" cap="small" dirty="0" smtClean="0">
                  <a:solidFill>
                    <a:srgbClr val="FF0000"/>
                  </a:solidFill>
                </a:rPr>
                <a:t>ssociation </a:t>
              </a:r>
            </a:p>
            <a:p>
              <a:r>
                <a:rPr lang="en-US" b="1" u="sng" cap="small" dirty="0" smtClean="0">
                  <a:solidFill>
                    <a:srgbClr val="FFFF00"/>
                  </a:solidFill>
                </a:rPr>
                <a:t>C</a:t>
              </a:r>
              <a:r>
                <a:rPr lang="en-US" cap="small" dirty="0" smtClean="0">
                  <a:solidFill>
                    <a:srgbClr val="FF0000"/>
                  </a:solidFill>
                </a:rPr>
                <a:t>oastal </a:t>
              </a:r>
            </a:p>
            <a:p>
              <a:r>
                <a:rPr lang="en-US" b="1" u="sng" cap="small" dirty="0" smtClean="0">
                  <a:solidFill>
                    <a:srgbClr val="FFFF00"/>
                  </a:solidFill>
                </a:rPr>
                <a:t>O</a:t>
              </a:r>
              <a:r>
                <a:rPr lang="en-US" cap="small" dirty="0" smtClean="0">
                  <a:solidFill>
                    <a:srgbClr val="FF0000"/>
                  </a:solidFill>
                </a:rPr>
                <a:t>cean </a:t>
              </a:r>
              <a:r>
                <a:rPr lang="en-US" b="1" u="sng" cap="small" dirty="0" smtClean="0">
                  <a:solidFill>
                    <a:srgbClr val="FFFF00"/>
                  </a:solidFill>
                </a:rPr>
                <a:t>O</a:t>
              </a:r>
              <a:r>
                <a:rPr lang="en-US" cap="small" dirty="0" smtClean="0">
                  <a:solidFill>
                    <a:srgbClr val="FF0000"/>
                  </a:solidFill>
                </a:rPr>
                <a:t>bserving </a:t>
              </a:r>
              <a:r>
                <a:rPr lang="en-US" b="1" u="sng" cap="small" dirty="0" smtClean="0">
                  <a:solidFill>
                    <a:srgbClr val="FFFF00"/>
                  </a:solidFill>
                </a:rPr>
                <a:t>S</a:t>
              </a:r>
              <a:r>
                <a:rPr lang="en-US" cap="small" dirty="0" smtClean="0">
                  <a:solidFill>
                    <a:srgbClr val="FF0000"/>
                  </a:solidFill>
                </a:rPr>
                <a:t>ystem</a:t>
              </a:r>
            </a:p>
          </p:txBody>
        </p:sp>
        <p:sp>
          <p:nvSpPr>
            <p:cNvPr id="37" name="Text Box 9"/>
            <p:cNvSpPr txBox="1">
              <a:spLocks noChangeArrowheads="1"/>
            </p:cNvSpPr>
            <p:nvPr/>
          </p:nvSpPr>
          <p:spPr bwMode="auto">
            <a:xfrm>
              <a:off x="2667000" y="0"/>
              <a:ext cx="24384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1000 km </a:t>
              </a:r>
            </a:p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Cape to Cape</a:t>
              </a:r>
            </a:p>
          </p:txBody>
        </p:sp>
      </p:grp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556000" y="3268133"/>
            <a:ext cx="537633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 Mid-Atlantic Regional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Coastal Ocean Observing System:</a:t>
            </a:r>
            <a:endParaRPr lang="en-US" sz="10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From Observations to Forecasts</a:t>
            </a:r>
          </a:p>
          <a:p>
            <a:pPr algn="ctr"/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u="sng" dirty="0" smtClean="0">
                <a:solidFill>
                  <a:schemeClr val="bg1"/>
                </a:solidFill>
              </a:rPr>
              <a:t>Scott Glenn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L.Atkinson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A.Blumberg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W.Boicourt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W.Brown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N.Georges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A.Gongopadhyay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E.Howlett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J.Kohut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J.O’Donnell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M.Oliver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O.Schofield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R.Signell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C.Thoroughgood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J.Wilkin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Plus &gt;30 Additional Co-</a:t>
            </a:r>
            <a:r>
              <a:rPr lang="en-US" dirty="0" err="1" smtClean="0">
                <a:solidFill>
                  <a:schemeClr val="bg1"/>
                </a:solidFill>
              </a:rPr>
              <a:t>PI’s</a:t>
            </a:r>
            <a:r>
              <a:rPr lang="en-US" dirty="0" smtClean="0">
                <a:solidFill>
                  <a:schemeClr val="bg1"/>
                </a:solidFill>
              </a:rPr>
              <a:t>  from &gt;20 Institutions</a:t>
            </a:r>
          </a:p>
        </p:txBody>
      </p:sp>
      <p:pic>
        <p:nvPicPr>
          <p:cNvPr id="34" name="Picture 33" descr="MARACOOS_logo_300dpi_transparen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07649" y="1735666"/>
            <a:ext cx="3999284" cy="77046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5003799" y="2463800"/>
            <a:ext cx="3826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bg1"/>
                </a:solidFill>
              </a:rPr>
              <a:t>To seek, discover and </a:t>
            </a:r>
            <a:r>
              <a:rPr lang="en-US" sz="1400" i="1" u="sng" dirty="0" smtClean="0">
                <a:solidFill>
                  <a:schemeClr val="bg1"/>
                </a:solidFill>
              </a:rPr>
              <a:t>apply</a:t>
            </a:r>
            <a:r>
              <a:rPr lang="en-US" sz="1400" i="1" dirty="0" smtClean="0">
                <a:solidFill>
                  <a:schemeClr val="bg1"/>
                </a:solidFill>
              </a:rPr>
              <a:t> new knowledge &amp; understanding of our coastal ocean</a:t>
            </a:r>
            <a:endParaRPr lang="en-US" sz="1400" i="1" dirty="0">
              <a:solidFill>
                <a:schemeClr val="bg1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6960" y="0"/>
            <a:ext cx="1737040" cy="7027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5-11 at 2.09.29 AM.png"/>
          <p:cNvPicPr>
            <a:picLocks noChangeAspect="1"/>
          </p:cNvPicPr>
          <p:nvPr/>
        </p:nvPicPr>
        <p:blipFill>
          <a:blip r:embed="rId2"/>
          <a:srcRect t="5901"/>
          <a:stretch>
            <a:fillRect/>
          </a:stretch>
        </p:blipFill>
        <p:spPr>
          <a:xfrm>
            <a:off x="105807" y="364066"/>
            <a:ext cx="5445843" cy="5130800"/>
          </a:xfrm>
          <a:prstGeom prst="rect">
            <a:avLst/>
          </a:prstGeom>
        </p:spPr>
      </p:pic>
      <p:pic>
        <p:nvPicPr>
          <p:cNvPr id="2" name="Picture 3" descr="maracoos-overlay_20110404T010000_25hroverla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9565" y="2843742"/>
            <a:ext cx="4600966" cy="401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creen shot 2011-05-11 at 2.21.5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101" y="0"/>
            <a:ext cx="3324899" cy="363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9401" y="0"/>
            <a:ext cx="5622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MARACOOS Regional Real-time Data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1-05-11 at 2.30.23 AM.png"/>
          <p:cNvPicPr>
            <a:picLocks noChangeAspect="1"/>
          </p:cNvPicPr>
          <p:nvPr/>
        </p:nvPicPr>
        <p:blipFill>
          <a:blip r:embed="rId2"/>
          <a:srcRect b="2443"/>
          <a:stretch>
            <a:fillRect/>
          </a:stretch>
        </p:blipFill>
        <p:spPr>
          <a:xfrm>
            <a:off x="726811" y="759080"/>
            <a:ext cx="7282655" cy="53369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1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Combining MARACOOS Spatial Data with Fisheries Distribution Data</a:t>
            </a:r>
          </a:p>
          <a:p>
            <a:pPr algn="ctr"/>
            <a:r>
              <a:rPr lang="en-US" sz="2000" b="1" i="1" dirty="0" smtClean="0"/>
              <a:t>New Product: Butterfish </a:t>
            </a:r>
            <a:r>
              <a:rPr lang="en-US" sz="2000" b="1" i="1" dirty="0" err="1" smtClean="0"/>
              <a:t>Bycatch</a:t>
            </a:r>
            <a:r>
              <a:rPr lang="en-US" sz="2000" b="1" i="1" dirty="0" smtClean="0"/>
              <a:t> Reduction Model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5-11 at 3.08.25 AM.png"/>
          <p:cNvPicPr>
            <a:picLocks noChangeAspect="1"/>
          </p:cNvPicPr>
          <p:nvPr/>
        </p:nvPicPr>
        <p:blipFill>
          <a:blip r:embed="rId2"/>
          <a:srcRect t="7005"/>
          <a:stretch>
            <a:fillRect/>
          </a:stretch>
        </p:blipFill>
        <p:spPr>
          <a:xfrm>
            <a:off x="4855027" y="533400"/>
            <a:ext cx="2519439" cy="2810933"/>
          </a:xfrm>
          <a:prstGeom prst="rect">
            <a:avLst/>
          </a:prstGeom>
        </p:spPr>
      </p:pic>
      <p:pic>
        <p:nvPicPr>
          <p:cNvPr id="3" name="Picture 2" descr="getScreenshot.png"/>
          <p:cNvPicPr>
            <a:picLocks noChangeAspect="1"/>
          </p:cNvPicPr>
          <p:nvPr/>
        </p:nvPicPr>
        <p:blipFill>
          <a:blip r:embed="rId3"/>
          <a:srcRect t="10278"/>
          <a:stretch>
            <a:fillRect/>
          </a:stretch>
        </p:blipFill>
        <p:spPr>
          <a:xfrm>
            <a:off x="588435" y="465666"/>
            <a:ext cx="4144432" cy="2745934"/>
          </a:xfrm>
          <a:prstGeom prst="rect">
            <a:avLst/>
          </a:prstGeom>
        </p:spPr>
      </p:pic>
      <p:pic>
        <p:nvPicPr>
          <p:cNvPr id="4" name="Picture 3" descr="T5m_v1_56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67" y="3525044"/>
            <a:ext cx="3505199" cy="2638690"/>
          </a:xfrm>
          <a:prstGeom prst="rect">
            <a:avLst/>
          </a:prstGeom>
        </p:spPr>
      </p:pic>
      <p:pic>
        <p:nvPicPr>
          <p:cNvPr id="5" name="Picture 4" descr="fvel_temp02-May-2011_06_15m_as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817" y="3352799"/>
            <a:ext cx="3827340" cy="2870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MARACOOS Ocean Forecast Models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04999" y="1955799"/>
            <a:ext cx="20448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 Term</a:t>
            </a:r>
          </a:p>
          <a:p>
            <a:r>
              <a:rPr lang="en-US" dirty="0" smtClean="0"/>
              <a:t>Prediction System</a:t>
            </a:r>
          </a:p>
          <a:p>
            <a:r>
              <a:rPr lang="en-US" dirty="0" smtClean="0"/>
              <a:t>U. Connecticut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47467" y="1016001"/>
            <a:ext cx="20912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NY-HOPS</a:t>
            </a:r>
          </a:p>
          <a:p>
            <a:r>
              <a:rPr lang="en-US" dirty="0" smtClean="0"/>
              <a:t>Stevens </a:t>
            </a:r>
          </a:p>
          <a:p>
            <a:r>
              <a:rPr lang="en-US" dirty="0" smtClean="0"/>
              <a:t>Institute</a:t>
            </a:r>
          </a:p>
          <a:p>
            <a:r>
              <a:rPr lang="en-US" dirty="0" smtClean="0"/>
              <a:t>Technology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77534" y="5122334"/>
            <a:ext cx="14546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ROMS</a:t>
            </a:r>
          </a:p>
          <a:p>
            <a:pPr algn="r"/>
            <a:r>
              <a:rPr lang="en-US" dirty="0" smtClean="0"/>
              <a:t>ESPRESSO</a:t>
            </a:r>
          </a:p>
          <a:p>
            <a:pPr algn="r"/>
            <a:r>
              <a:rPr lang="en-US" dirty="0" smtClean="0"/>
              <a:t>Rutgers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45201" y="5283200"/>
            <a:ext cx="1955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HOPS</a:t>
            </a:r>
          </a:p>
          <a:p>
            <a:pPr algn="r"/>
            <a:r>
              <a:rPr lang="en-US" dirty="0" smtClean="0"/>
              <a:t>U Massachusetts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1-05-11 at 4.35.2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134"/>
            <a:ext cx="4724400" cy="3479968"/>
          </a:xfrm>
          <a:prstGeom prst="rect">
            <a:avLst/>
          </a:prstGeom>
        </p:spPr>
      </p:pic>
      <p:pic>
        <p:nvPicPr>
          <p:cNvPr id="2" name="Picture 1" descr="Screen shot 2011-05-11 at 4.28.4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36" y="2133601"/>
            <a:ext cx="5027764" cy="39031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534" y="118534"/>
            <a:ext cx="8485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Ocean Models Still Validated Against Standard Measures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4182533"/>
            <a:ext cx="3412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NY HOPS Compared to Sea Level Height Observations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98067" y="1693333"/>
            <a:ext cx="162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UMass HOPS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0" descr="CSR2196 51.png"/>
          <p:cNvPicPr>
            <a:picLocks noChangeAspect="1" noChangeArrowheads="1"/>
          </p:cNvPicPr>
          <p:nvPr/>
        </p:nvPicPr>
        <p:blipFill>
          <a:blip r:embed="rId2"/>
          <a:srcRect l="16827" t="14445" r="34509" b="21709"/>
          <a:stretch>
            <a:fillRect/>
          </a:stretch>
        </p:blipFill>
        <p:spPr bwMode="auto">
          <a:xfrm>
            <a:off x="6098645" y="1015623"/>
            <a:ext cx="3045355" cy="517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 cstate="print"/>
          <a:srcRect t="5285"/>
          <a:stretch>
            <a:fillRect/>
          </a:stretch>
        </p:blipFill>
        <p:spPr bwMode="auto">
          <a:xfrm>
            <a:off x="397934" y="2802466"/>
            <a:ext cx="2743200" cy="167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o="urn:schemas-microsoft-com:office:office" xmlns:v="urn:schemas-microsoft-com:vml" xmlns:w10="urn:schemas-microsoft-com:office:word" xmlns:w="http://schemas.openxmlformats.org/wordprocessingml/2006/main" xmlns="" xmlns:p="http://schemas.openxmlformats.org/presentationml/2006/main" xmlns:a14="http://schemas.microsoft.com/office/drawing/2010/main" xmlns:lc="http://schemas.openxmlformats.org/drawingml/2006/lockedCanvas" xmlns:pic="http://schemas.openxmlformats.org/drawingml/2006/picture" xmlns:a="http://schemas.openxmlformats.org/drawingml/2006/main" xmlns:wne="http://schemas.microsoft.com/office/word/2006/wordml" xmlns:wp="http://schemas.openxmlformats.org/drawingml/2006/wordprocessingDrawing" xmlns:m="http://schemas.openxmlformats.org/officeDocument/2006/math" xmlns:r="http://schemas.openxmlformats.org/officeDocument/2006/relationships" xmlns:ve="http://schemas.openxmlformats.org/markup-compatibility/2006" xmlns:mv="urn:schemas-microsoft-com:mac:vml" xmlns:mc="http://schemas.openxmlformats.org/markup-compatibility/2006" val="0"/>
              </a:ext>
            </a:extLst>
          </a:blip>
          <a:srcRect t="29948"/>
          <a:stretch>
            <a:fillRect/>
          </a:stretch>
        </p:blipFill>
        <p:spPr bwMode="auto">
          <a:xfrm>
            <a:off x="372533" y="4648200"/>
            <a:ext cx="2827867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o="urn:schemas-microsoft-com:office:office" xmlns:v="urn:schemas-microsoft-com:vml" xmlns:w10="urn:schemas-microsoft-com:office:word" xmlns:w="http://schemas.openxmlformats.org/wordprocessingml/2006/main" xmlns="" xmlns:p="http://schemas.openxmlformats.org/presentationml/2006/main" xmlns:a14="http://schemas.microsoft.com/office/drawing/2010/main" xmlns:lc="http://schemas.openxmlformats.org/drawingml/2006/lockedCanvas" xmlns:pic="http://schemas.openxmlformats.org/drawingml/2006/picture" xmlns:a="http://schemas.openxmlformats.org/drawingml/2006/main" xmlns:wne="http://schemas.microsoft.com/office/word/2006/wordml" xmlns:wp="http://schemas.openxmlformats.org/drawingml/2006/wordprocessingDrawing" xmlns:m="http://schemas.openxmlformats.org/officeDocument/2006/math" xmlns:r="http://schemas.openxmlformats.org/officeDocument/2006/relationships" xmlns:ve="http://schemas.openxmlformats.org/markup-compatibility/2006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o="urn:schemas-microsoft-com:office:office" xmlns:v="urn:schemas-microsoft-com:vml" xmlns:w10="urn:schemas-microsoft-com:office:word" xmlns:w="http://schemas.openxmlformats.org/wordprocessingml/2006/main" xmlns="" xmlns:p="http://schemas.openxmlformats.org/presentationml/2006/main" xmlns:a14="http://schemas.microsoft.com/office/drawing/2010/main" xmlns:lc="http://schemas.openxmlformats.org/drawingml/2006/lockedCanvas" xmlns:pic="http://schemas.openxmlformats.org/drawingml/2006/picture" xmlns:a="http://schemas.openxmlformats.org/drawingml/2006/main" xmlns:wne="http://schemas.microsoft.com/office/word/2006/wordml" xmlns:wp="http://schemas.openxmlformats.org/drawingml/2006/wordprocessingDrawing" xmlns:m="http://schemas.openxmlformats.org/officeDocument/2006/math" xmlns:r="http://schemas.openxmlformats.org/officeDocument/2006/relationships" xmlns:ve="http://schemas.openxmlformats.org/markup-compatibility/2006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o="urn:schemas-microsoft-com:office:office" xmlns:v="urn:schemas-microsoft-com:vml" xmlns:w10="urn:schemas-microsoft-com:office:word" xmlns:w="http://schemas.openxmlformats.org/wordprocessingml/2006/main" xmlns="" xmlns:p="http://schemas.openxmlformats.org/presentationml/2006/main" xmlns:a14="http://schemas.microsoft.com/office/drawing/2010/main" xmlns:lc="http://schemas.openxmlformats.org/drawingml/2006/lockedCanvas" xmlns:pic="http://schemas.openxmlformats.org/drawingml/2006/picture" xmlns:a="http://schemas.openxmlformats.org/drawingml/2006/main" xmlns:wne="http://schemas.microsoft.com/office/word/2006/wordml" xmlns:wp="http://schemas.openxmlformats.org/drawingml/2006/wordprocessingDrawing" xmlns:m="http://schemas.openxmlformats.org/officeDocument/2006/math" xmlns:r="http://schemas.openxmlformats.org/officeDocument/2006/relationships" xmlns:ve="http://schemas.openxmlformats.org/markup-compatibility/2006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creen shot 2011-05-11 at 4.38.38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83" y="1011575"/>
            <a:ext cx="2309284" cy="1752790"/>
          </a:xfrm>
          <a:prstGeom prst="rect">
            <a:avLst/>
          </a:prstGeom>
        </p:spPr>
      </p:pic>
      <p:pic>
        <p:nvPicPr>
          <p:cNvPr id="6" name="Picture 5" descr="D:\Drifter\SLDMBv2\2007\13GA\Track2007_13_all scenarios.t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908" y="3149599"/>
            <a:ext cx="2353625" cy="260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10" descr="Tracks_2007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24016" y="948266"/>
            <a:ext cx="2586981" cy="19398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101600"/>
            <a:ext cx="6050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Forecast Model Comparisons to Drifters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24467" y="643467"/>
            <a:ext cx="157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Uconn</a:t>
            </a:r>
            <a:r>
              <a:rPr lang="en-US" dirty="0" smtClean="0"/>
              <a:t> STPS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03134" y="618067"/>
            <a:ext cx="1219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NY HOPS</a:t>
            </a:r>
            <a:endParaRPr lang="en-US" dirty="0"/>
          </a:p>
        </p:txBody>
      </p:sp>
      <p:pic>
        <p:nvPicPr>
          <p:cNvPr id="12" name="Picture 8" descr="http://www.metocean.com/images/sldm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92314" y="0"/>
            <a:ext cx="851686" cy="90593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629400" y="778933"/>
            <a:ext cx="162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UMass HOPS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2238"/>
            <a:ext cx="7391400" cy="715962"/>
          </a:xfrm>
        </p:spPr>
        <p:txBody>
          <a:bodyPr/>
          <a:lstStyle/>
          <a:p>
            <a:pPr algn="l" eaLnBrk="1" hangingPunct="1"/>
            <a:r>
              <a:rPr lang="en-US" altLang="zh-CN" sz="2400" smtClean="0">
                <a:ea typeface="宋体" charset="-122"/>
                <a:cs typeface="宋体" charset="-122"/>
              </a:rPr>
              <a:t>Surface velocity forecast skill improves with assimilation of CODAR</a:t>
            </a:r>
            <a:endParaRPr lang="en-US" sz="2400" smtClean="0">
              <a:ea typeface="宋体" charset="-122"/>
              <a:cs typeface="宋体" charset="-122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474133" y="1092200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zh-CN" kern="0" dirty="0">
                <a:solidFill>
                  <a:schemeClr val="tx2"/>
                </a:solidFill>
                <a:latin typeface="+mj-lt"/>
                <a:ea typeface="宋体" pitchFamily="-112" charset="-122"/>
                <a:cs typeface="宋体" pitchFamily="-112" charset="-122"/>
              </a:rPr>
              <a:t>This analysis for ROMS </a:t>
            </a:r>
            <a:r>
              <a:rPr lang="en-US" altLang="zh-CN" kern="0" dirty="0" err="1">
                <a:solidFill>
                  <a:schemeClr val="tx2"/>
                </a:solidFill>
                <a:latin typeface="+mj-lt"/>
                <a:ea typeface="宋体" pitchFamily="-112" charset="-122"/>
                <a:cs typeface="宋体" pitchFamily="-112" charset="-122"/>
              </a:rPr>
              <a:t>LaTTE</a:t>
            </a:r>
            <a:r>
              <a:rPr lang="en-US" altLang="zh-CN" kern="0" dirty="0">
                <a:solidFill>
                  <a:schemeClr val="tx2"/>
                </a:solidFill>
                <a:latin typeface="+mj-lt"/>
                <a:ea typeface="宋体" pitchFamily="-112" charset="-122"/>
                <a:cs typeface="宋体" pitchFamily="-112" charset="-122"/>
              </a:rPr>
              <a:t> domain (NY Bight). 2-day forecast skill significantly improved for cross-correlation (</a:t>
            </a:r>
            <a:r>
              <a:rPr lang="en-US" altLang="zh-CN" kern="0" dirty="0" err="1">
                <a:solidFill>
                  <a:schemeClr val="tx2"/>
                </a:solidFill>
                <a:latin typeface="+mj-lt"/>
                <a:ea typeface="宋体" pitchFamily="-112" charset="-122"/>
                <a:cs typeface="宋体" pitchFamily="-112" charset="-122"/>
              </a:rPr>
              <a:t>submesoscale</a:t>
            </a:r>
            <a:r>
              <a:rPr lang="en-US" altLang="zh-CN" kern="0" dirty="0">
                <a:solidFill>
                  <a:schemeClr val="tx2"/>
                </a:solidFill>
                <a:latin typeface="+mj-lt"/>
                <a:ea typeface="宋体" pitchFamily="-112" charset="-122"/>
                <a:cs typeface="宋体" pitchFamily="-112" charset="-122"/>
              </a:rPr>
              <a:t> pattern variability) </a:t>
            </a:r>
          </a:p>
          <a:p>
            <a:pPr>
              <a:defRPr/>
            </a:pPr>
            <a:endParaRPr lang="en-US" altLang="zh-CN" kern="0" dirty="0">
              <a:solidFill>
                <a:schemeClr val="tx2"/>
              </a:solidFill>
              <a:latin typeface="+mj-lt"/>
              <a:ea typeface="宋体" pitchFamily="-112" charset="-122"/>
              <a:cs typeface="宋体" pitchFamily="-112" charset="-122"/>
            </a:endParaRPr>
          </a:p>
          <a:p>
            <a:pPr>
              <a:defRPr/>
            </a:pPr>
            <a:r>
              <a:rPr lang="en-US" kern="0" dirty="0">
                <a:solidFill>
                  <a:schemeClr val="tx2"/>
                </a:solidFill>
                <a:latin typeface="+mj-lt"/>
                <a:ea typeface="宋体" pitchFamily="-112" charset="-122"/>
                <a:cs typeface="宋体" pitchFamily="-112" charset="-122"/>
              </a:rPr>
              <a:t>MSE = mean squared error</a:t>
            </a:r>
          </a:p>
          <a:p>
            <a:pPr>
              <a:defRPr/>
            </a:pPr>
            <a:r>
              <a:rPr lang="en-US" kern="0" dirty="0">
                <a:solidFill>
                  <a:schemeClr val="tx2"/>
                </a:solidFill>
                <a:latin typeface="+mj-lt"/>
                <a:ea typeface="宋体" pitchFamily="-112" charset="-122"/>
                <a:cs typeface="宋体" pitchFamily="-112" charset="-122"/>
              </a:rPr>
              <a:t>CC = cross-correlation; </a:t>
            </a:r>
            <a:r>
              <a:rPr lang="en-US" kern="0" dirty="0" err="1">
                <a:solidFill>
                  <a:schemeClr val="tx2"/>
                </a:solidFill>
                <a:latin typeface="+mj-lt"/>
                <a:ea typeface="宋体" pitchFamily="-112" charset="-122"/>
                <a:cs typeface="宋体" pitchFamily="-112" charset="-122"/>
              </a:rPr>
              <a:t>Sm</a:t>
            </a:r>
            <a:r>
              <a:rPr lang="en-US" kern="0" dirty="0">
                <a:solidFill>
                  <a:schemeClr val="tx2"/>
                </a:solidFill>
                <a:latin typeface="+mj-lt"/>
                <a:ea typeface="宋体" pitchFamily="-112" charset="-122"/>
                <a:cs typeface="宋体" pitchFamily="-112" charset="-122"/>
              </a:rPr>
              <a:t> and So are std. dev. of model and </a:t>
            </a:r>
            <a:r>
              <a:rPr lang="en-US" kern="0" dirty="0" err="1">
                <a:solidFill>
                  <a:schemeClr val="tx2"/>
                </a:solidFill>
                <a:latin typeface="+mj-lt"/>
                <a:ea typeface="宋体" pitchFamily="-112" charset="-122"/>
                <a:cs typeface="宋体" pitchFamily="-112" charset="-122"/>
              </a:rPr>
              <a:t>obs</a:t>
            </a:r>
            <a:endParaRPr lang="en-US" kern="0" dirty="0">
              <a:solidFill>
                <a:schemeClr val="tx2"/>
              </a:solidFill>
              <a:latin typeface="+mj-lt"/>
              <a:ea typeface="宋体" pitchFamily="-112" charset="-122"/>
              <a:cs typeface="宋体" pitchFamily="-11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5371" y="2324629"/>
            <a:ext cx="8502650" cy="3886200"/>
            <a:chOff x="274638" y="2697163"/>
            <a:chExt cx="8502650" cy="3886200"/>
          </a:xfrm>
        </p:grpSpPr>
        <p:pic>
          <p:nvPicPr>
            <p:cNvPr id="15365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62488" y="2965450"/>
              <a:ext cx="4114800" cy="308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6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4638" y="3001963"/>
              <a:ext cx="4038600" cy="3028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>
              <a:off x="1371600" y="6126163"/>
              <a:ext cx="2590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>
              <a:off x="762000" y="6126163"/>
              <a:ext cx="609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69" name="Line 9"/>
            <p:cNvSpPr>
              <a:spLocks noChangeShapeType="1"/>
            </p:cNvSpPr>
            <p:nvPr/>
          </p:nvSpPr>
          <p:spPr bwMode="auto">
            <a:xfrm>
              <a:off x="1371600" y="5821363"/>
              <a:ext cx="1588" cy="762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0" name="Line 10"/>
            <p:cNvSpPr>
              <a:spLocks noChangeShapeType="1"/>
            </p:cNvSpPr>
            <p:nvPr/>
          </p:nvSpPr>
          <p:spPr bwMode="auto">
            <a:xfrm flipV="1">
              <a:off x="5791200" y="6126163"/>
              <a:ext cx="2362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>
              <a:off x="5105400" y="6126163"/>
              <a:ext cx="685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2" name="Line 12"/>
            <p:cNvSpPr>
              <a:spLocks noChangeShapeType="1"/>
            </p:cNvSpPr>
            <p:nvPr/>
          </p:nvSpPr>
          <p:spPr bwMode="auto">
            <a:xfrm>
              <a:off x="5791200" y="5745163"/>
              <a:ext cx="0" cy="762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15362" name="Object 2"/>
            <p:cNvGraphicFramePr>
              <a:graphicFrameLocks noChangeAspect="1"/>
            </p:cNvGraphicFramePr>
            <p:nvPr/>
          </p:nvGraphicFramePr>
          <p:xfrm>
            <a:off x="5257800" y="2697163"/>
            <a:ext cx="2740025" cy="282575"/>
          </p:xfrm>
          <a:graphic>
            <a:graphicData uri="http://schemas.openxmlformats.org/presentationml/2006/ole">
              <p:oleObj spid="_x0000_s75778" name="Equation" r:id="rId5" imgW="1955520" imgH="203040" progId="">
                <p:embed/>
              </p:oleObj>
            </a:graphicData>
          </a:graphic>
        </p:graphicFrame>
        <p:graphicFrame>
          <p:nvGraphicFramePr>
            <p:cNvPr id="15363" name="Object 3"/>
            <p:cNvGraphicFramePr>
              <a:graphicFrameLocks noChangeAspect="1"/>
            </p:cNvGraphicFramePr>
            <p:nvPr/>
          </p:nvGraphicFramePr>
          <p:xfrm>
            <a:off x="717550" y="2697163"/>
            <a:ext cx="3135313" cy="277812"/>
          </p:xfrm>
          <a:graphic>
            <a:graphicData uri="http://schemas.openxmlformats.org/presentationml/2006/ole">
              <p:oleObj spid="_x0000_s75779" name="Equation" r:id="rId6" imgW="2006280" imgH="177480" progId="">
                <p:embed/>
              </p:oleObj>
            </a:graphicData>
          </a:graphic>
        </p:graphicFrame>
        <p:sp>
          <p:nvSpPr>
            <p:cNvPr id="15374" name="TextBox 23"/>
            <p:cNvSpPr txBox="1">
              <a:spLocks noChangeArrowheads="1"/>
            </p:cNvSpPr>
            <p:nvPr/>
          </p:nvSpPr>
          <p:spPr bwMode="auto">
            <a:xfrm>
              <a:off x="381000" y="6245225"/>
              <a:ext cx="8382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    analysis            forecast window                                      analysis            forecast window                       </a:t>
              </a:r>
            </a:p>
          </p:txBody>
        </p:sp>
      </p:grp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宋体" charset="-122"/>
                <a:cs typeface="宋体" charset="-122"/>
              </a:rPr>
              <a:t>Surface velocity forecast skill improves with CODAR assimilation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宋体" charset="-122"/>
              <a:cs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t-Section-AllModels-glider-201010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450"/>
            <a:ext cx="7314713" cy="5486034"/>
          </a:xfrm>
          <a:prstGeom prst="rect">
            <a:avLst/>
          </a:prstGeom>
        </p:spPr>
      </p:pic>
      <p:pic>
        <p:nvPicPr>
          <p:cNvPr id="3" name="Picture 2" descr="20101025T0000_marcoos_ru22_active_track.png"/>
          <p:cNvPicPr>
            <a:picLocks noChangeAspect="1"/>
          </p:cNvPicPr>
          <p:nvPr/>
        </p:nvPicPr>
        <p:blipFill>
          <a:blip r:embed="rId3"/>
          <a:srcRect l="25577" t="5090" r="19211" b="7713"/>
          <a:stretch>
            <a:fillRect/>
          </a:stretch>
        </p:blipFill>
        <p:spPr>
          <a:xfrm>
            <a:off x="6870949" y="1574800"/>
            <a:ext cx="2273051" cy="2692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8667" y="127001"/>
            <a:ext cx="689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Model Comparison with Subsurface Glider Data: Salinity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temp-TaylorD-AllModels-glider-20100319.png"/>
          <p:cNvPicPr>
            <a:picLocks noChangeAspect="1"/>
          </p:cNvPicPr>
          <p:nvPr/>
        </p:nvPicPr>
        <p:blipFill>
          <a:blip r:embed="rId2"/>
          <a:srcRect l="16667" r="15625"/>
          <a:stretch>
            <a:fillRect/>
          </a:stretch>
        </p:blipFill>
        <p:spPr bwMode="auto">
          <a:xfrm>
            <a:off x="2247900" y="198438"/>
            <a:ext cx="3467100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 descr="temp-TaylorD-AllModels-glider-2010010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6667"/>
          <a:stretch>
            <a:fillRect/>
          </a:stretch>
        </p:blipFill>
        <p:spPr bwMode="auto">
          <a:xfrm>
            <a:off x="4876800" y="198438"/>
            <a:ext cx="4267200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blah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167" t="14583" r="27083" b="12500"/>
          <a:stretch>
            <a:fillRect/>
          </a:stretch>
        </p:blipFill>
        <p:spPr bwMode="auto">
          <a:xfrm>
            <a:off x="152400" y="1219200"/>
            <a:ext cx="2133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76200" y="65088"/>
            <a:ext cx="23622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Two example validation data sets: Glider RU21 and NOAA ECOMON ship survey CTDs</a:t>
            </a:r>
          </a:p>
        </p:txBody>
      </p:sp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304799" y="3906309"/>
            <a:ext cx="421640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In Taylor diagrams, distance from OBS to MODEL (</a:t>
            </a:r>
            <a:r>
              <a:rPr lang="en-US" dirty="0">
                <a:solidFill>
                  <a:srgbClr val="008000"/>
                </a:solidFill>
              </a:rPr>
              <a:t>green dashed contours</a:t>
            </a:r>
            <a:r>
              <a:rPr lang="en-US" dirty="0"/>
              <a:t>) depicts centered (bias removed) root mean squared error RMSE’ normalized by observation standard deviation. </a:t>
            </a:r>
          </a:p>
          <a:p>
            <a:endParaRPr lang="en-US" dirty="0"/>
          </a:p>
          <a:p>
            <a:r>
              <a:rPr lang="en-US" b="1" dirty="0"/>
              <a:t>BIAS </a:t>
            </a:r>
            <a:r>
              <a:rPr lang="en-US" dirty="0"/>
              <a:t>is tabulated separately in order of decreasing skill. </a:t>
            </a: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4842933" y="4079346"/>
            <a:ext cx="4191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Comparison is for all operational models that include Mid-Atlantic Bight.</a:t>
            </a:r>
          </a:p>
          <a:p>
            <a:endParaRPr lang="en-US" dirty="0"/>
          </a:p>
          <a:p>
            <a:r>
              <a:rPr lang="en-US" dirty="0"/>
              <a:t>Global: </a:t>
            </a:r>
            <a:r>
              <a:rPr lang="en-US" dirty="0" err="1"/>
              <a:t>HyCOM</a:t>
            </a:r>
            <a:r>
              <a:rPr lang="en-US" dirty="0"/>
              <a:t>, NCOM, Mercator</a:t>
            </a:r>
          </a:p>
          <a:p>
            <a:r>
              <a:rPr lang="en-US" dirty="0"/>
              <a:t>Regional: NYHOPS, </a:t>
            </a:r>
            <a:r>
              <a:rPr lang="en-US" dirty="0" err="1"/>
              <a:t>ESPreSSO</a:t>
            </a:r>
            <a:r>
              <a:rPr lang="en-US" dirty="0"/>
              <a:t>, </a:t>
            </a:r>
            <a:r>
              <a:rPr lang="en-US" dirty="0" err="1"/>
              <a:t>UMassHOPS</a:t>
            </a:r>
            <a:r>
              <a:rPr lang="en-US" dirty="0"/>
              <a:t>. COAWST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blah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167" t="14583" r="27083" b="12500"/>
          <a:stretch>
            <a:fillRect/>
          </a:stretch>
        </p:blipFill>
        <p:spPr bwMode="auto">
          <a:xfrm>
            <a:off x="152400" y="1219200"/>
            <a:ext cx="2133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76200" y="65088"/>
            <a:ext cx="23622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Two example validation data sets: Glider RU21 and NOAA ECOMON ship survey CTDs</a:t>
            </a:r>
          </a:p>
        </p:txBody>
      </p:sp>
      <p:sp>
        <p:nvSpPr>
          <p:cNvPr id="17412" name="TextBox 8"/>
          <p:cNvSpPr txBox="1">
            <a:spLocks noChangeArrowheads="1"/>
          </p:cNvSpPr>
          <p:nvPr/>
        </p:nvSpPr>
        <p:spPr bwMode="auto">
          <a:xfrm>
            <a:off x="381000" y="4092575"/>
            <a:ext cx="3733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In Target diagrams, distance on y-axis is BIAS and distance on x-axis centered (bias removed) root mean squared error RMSE’ normalized by observation standard deviation.  </a:t>
            </a:r>
          </a:p>
        </p:txBody>
      </p:sp>
      <p:sp>
        <p:nvSpPr>
          <p:cNvPr id="17413" name="TextBox 9"/>
          <p:cNvSpPr txBox="1">
            <a:spLocks noChangeArrowheads="1"/>
          </p:cNvSpPr>
          <p:nvPr/>
        </p:nvSpPr>
        <p:spPr bwMode="auto">
          <a:xfrm>
            <a:off x="4343400" y="4113213"/>
            <a:ext cx="4191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Comparison is for all operational models that include Mid-Atlantic Bight.</a:t>
            </a:r>
          </a:p>
          <a:p>
            <a:endParaRPr lang="en-US"/>
          </a:p>
          <a:p>
            <a:r>
              <a:rPr lang="en-US"/>
              <a:t>Global: HyCOM, NCOM, Mercator</a:t>
            </a:r>
          </a:p>
          <a:p>
            <a:r>
              <a:rPr lang="en-US"/>
              <a:t>Regional: NYHOPS, ESPreSSO, UMassHOPS. COAWST  </a:t>
            </a:r>
          </a:p>
        </p:txBody>
      </p:sp>
      <p:pic>
        <p:nvPicPr>
          <p:cNvPr id="17414" name="Picture 11" descr="temp-TargetD-AllModels-glider-20100319.png"/>
          <p:cNvPicPr>
            <a:picLocks noChangeAspect="1"/>
          </p:cNvPicPr>
          <p:nvPr/>
        </p:nvPicPr>
        <p:blipFill>
          <a:blip r:embed="rId3"/>
          <a:srcRect l="17859"/>
          <a:stretch>
            <a:fillRect/>
          </a:stretch>
        </p:blipFill>
        <p:spPr bwMode="auto">
          <a:xfrm>
            <a:off x="2286000" y="198438"/>
            <a:ext cx="4205288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0" descr="temp-TargetD-AllModels-glider-20100101.png"/>
          <p:cNvPicPr>
            <a:picLocks noChangeAspect="1"/>
          </p:cNvPicPr>
          <p:nvPr/>
        </p:nvPicPr>
        <p:blipFill>
          <a:blip r:embed="rId4"/>
          <a:srcRect l="17610" r="15421"/>
          <a:stretch>
            <a:fillRect/>
          </a:stretch>
        </p:blipFill>
        <p:spPr bwMode="auto">
          <a:xfrm>
            <a:off x="5715000" y="198438"/>
            <a:ext cx="3429000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EO-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7736" y="3312079"/>
            <a:ext cx="2810931" cy="248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0091111_OSSE_Reachability_Analysi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8092" y="3445933"/>
            <a:ext cx="2668461" cy="242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creen shot 2011-05-11 at 3.25.3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008" y="478967"/>
            <a:ext cx="3756658" cy="2492833"/>
          </a:xfrm>
          <a:prstGeom prst="rect">
            <a:avLst/>
          </a:prstGeom>
        </p:spPr>
      </p:pic>
      <p:pic>
        <p:nvPicPr>
          <p:cNvPr id="9" name="Picture 8" descr="Screen shot 2011-05-11 at 3.24.42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67" y="502177"/>
            <a:ext cx="3649133" cy="24878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Glider Adaptive Sampling based on Ensemble of Ocean Forecasts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45066" y="2971800"/>
            <a:ext cx="273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Ensemble of 4 Forecasts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49800" y="2963333"/>
            <a:ext cx="3520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Model-Data Profile Comparisons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3934" y="5867400"/>
            <a:ext cx="4585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Currents determine Glider Range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09066" y="5875867"/>
            <a:ext cx="411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Gliders </a:t>
            </a:r>
            <a:r>
              <a:rPr lang="en-US" dirty="0" err="1" smtClean="0"/>
              <a:t>Retasked</a:t>
            </a:r>
            <a:r>
              <a:rPr lang="en-US" dirty="0" smtClean="0"/>
              <a:t> based on Objectives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4925" y="0"/>
            <a:ext cx="9109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/>
              <a:t>Mid-Atlantic Regional Drivers</a:t>
            </a:r>
            <a:endParaRPr lang="en-US" sz="2400" b="1" i="1" dirty="0"/>
          </a:p>
        </p:txBody>
      </p:sp>
      <p:sp>
        <p:nvSpPr>
          <p:cNvPr id="23585" name="Rectangle 33"/>
          <p:cNvSpPr>
            <a:spLocks noChangeArrowheads="1"/>
          </p:cNvSpPr>
          <p:nvPr/>
        </p:nvSpPr>
        <p:spPr bwMode="auto">
          <a:xfrm>
            <a:off x="6858000" y="7086600"/>
            <a:ext cx="914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4808" t="4296" r="5195" b="4974"/>
          <a:stretch>
            <a:fillRect/>
          </a:stretch>
        </p:blipFill>
        <p:spPr>
          <a:xfrm>
            <a:off x="4069255" y="520672"/>
            <a:ext cx="2737946" cy="2066824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042" y="1930400"/>
            <a:ext cx="2957958" cy="1878496"/>
          </a:xfrm>
          <a:prstGeom prst="rect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TextBox 7"/>
          <p:cNvSpPr txBox="1"/>
          <p:nvPr/>
        </p:nvSpPr>
        <p:spPr>
          <a:xfrm>
            <a:off x="4072467" y="2252133"/>
            <a:ext cx="162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Tropical Storms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1" y="3386667"/>
            <a:ext cx="140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Northeasters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24384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Watersheds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76600" y="5486400"/>
            <a:ext cx="1297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Warm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Gulf Stream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72734" y="142240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Cold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Coastal Currents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8" name="Picture 17" descr="Screen shot 2011-05-10 at 4.48.08 PM.png"/>
          <p:cNvPicPr>
            <a:picLocks noChangeAspect="1"/>
          </p:cNvPicPr>
          <p:nvPr/>
        </p:nvPicPr>
        <p:blipFill>
          <a:blip r:embed="rId5"/>
          <a:srcRect l="8676" r="13583"/>
          <a:stretch>
            <a:fillRect/>
          </a:stretch>
        </p:blipFill>
        <p:spPr>
          <a:xfrm>
            <a:off x="135467" y="516468"/>
            <a:ext cx="3793066" cy="3093818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/>
          <a:srcRect l="2627" t="17556" r="2792"/>
          <a:stretch>
            <a:fillRect/>
          </a:stretch>
        </p:blipFill>
        <p:spPr bwMode="auto">
          <a:xfrm>
            <a:off x="152400" y="3765545"/>
            <a:ext cx="3716867" cy="245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Screen shot 2011-05-10 at 4.50.59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7403" y="4191000"/>
            <a:ext cx="2766597" cy="1996017"/>
          </a:xfrm>
          <a:prstGeom prst="rect">
            <a:avLst/>
          </a:prstGeom>
        </p:spPr>
      </p:pic>
      <p:grpSp>
        <p:nvGrpSpPr>
          <p:cNvPr id="25" name="Group 5"/>
          <p:cNvGrpSpPr/>
          <p:nvPr/>
        </p:nvGrpSpPr>
        <p:grpSpPr>
          <a:xfrm>
            <a:off x="4013200" y="3090334"/>
            <a:ext cx="2472267" cy="3073399"/>
            <a:chOff x="2971800" y="347663"/>
            <a:chExt cx="3657600" cy="4757737"/>
          </a:xfrm>
        </p:grpSpPr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 l="41237" t="15013" r="9278" b="18298"/>
            <a:stretch>
              <a:fillRect/>
            </a:stretch>
          </p:blipFill>
          <p:spPr bwMode="auto">
            <a:xfrm>
              <a:off x="2971800" y="347663"/>
              <a:ext cx="3657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 l="41752" t="10511" r="10309" b="15399"/>
            <a:stretch>
              <a:fillRect/>
            </a:stretch>
          </p:blipFill>
          <p:spPr bwMode="auto">
            <a:xfrm>
              <a:off x="3009900" y="2028825"/>
              <a:ext cx="3543300" cy="1947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10" cstate="print"/>
            <a:srcRect l="41237" t="14498" r="10309" b="18814"/>
            <a:stretch>
              <a:fillRect/>
            </a:stretch>
          </p:blipFill>
          <p:spPr bwMode="auto">
            <a:xfrm>
              <a:off x="2971800" y="3352800"/>
              <a:ext cx="35814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TextBox 22"/>
          <p:cNvSpPr txBox="1"/>
          <p:nvPr/>
        </p:nvSpPr>
        <p:spPr>
          <a:xfrm>
            <a:off x="2429934" y="3742266"/>
            <a:ext cx="127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Population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06333" y="3386666"/>
            <a:ext cx="973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Critical Habitat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824133" y="3987800"/>
            <a:ext cx="183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Climate Change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650067" y="2734733"/>
            <a:ext cx="132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Ocean Circulation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000000"/>
                </a:solidFill>
              </a:rPr>
              <a:t>Multiscale</a:t>
            </a:r>
            <a:r>
              <a:rPr lang="en-US" sz="2400" b="1" dirty="0" smtClean="0">
                <a:solidFill>
                  <a:srgbClr val="000000"/>
                </a:solidFill>
              </a:rPr>
              <a:t> Forecast Validation Glider data (t, s) assimilation</a:t>
            </a:r>
          </a:p>
        </p:txBody>
      </p:sp>
      <p:pic>
        <p:nvPicPr>
          <p:cNvPr id="5123" name="Picture 3" descr="Figure28_timeseries_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933" y="499533"/>
            <a:ext cx="8791575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160867" y="4131733"/>
            <a:ext cx="8763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Independent Glider (UD134) data at 25-m for (a) temperature and (</a:t>
            </a:r>
            <a:r>
              <a:rPr lang="en-US" dirty="0" err="1">
                <a:latin typeface="Calibri" charset="0"/>
              </a:rPr>
              <a:t>b</a:t>
            </a:r>
            <a:r>
              <a:rPr lang="en-US" dirty="0">
                <a:latin typeface="Calibri" charset="0"/>
              </a:rPr>
              <a:t>) salinity, compared to the SMAST-HOPS 02 Nov 2009 runs. Only RU05, RU21 and RU23 data were assimilated (UD134 was not) during the first week. Glider data are shown with </a:t>
            </a:r>
            <a:r>
              <a:rPr lang="en-US" dirty="0">
                <a:solidFill>
                  <a:schemeClr val="tx2"/>
                </a:solidFill>
                <a:latin typeface="Calibri" charset="0"/>
              </a:rPr>
              <a:t>blue</a:t>
            </a:r>
            <a:r>
              <a:rPr lang="en-US" dirty="0">
                <a:latin typeface="Calibri" charset="0"/>
              </a:rPr>
              <a:t> the model run with glider assimilation is shown with a 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red</a:t>
            </a:r>
            <a:r>
              <a:rPr lang="en-US" dirty="0">
                <a:latin typeface="Calibri" charset="0"/>
              </a:rPr>
              <a:t> solid line, and the model run with no glider assimilation is shown with a dashed 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red</a:t>
            </a:r>
            <a:r>
              <a:rPr lang="en-US" dirty="0">
                <a:latin typeface="Calibri" charset="0"/>
              </a:rPr>
              <a:t> line. Note the difference between assimilation and non-assimilation runs for temperature is about 2°C; while that for salinity is about 0.4 </a:t>
            </a:r>
            <a:r>
              <a:rPr lang="en-US" dirty="0" err="1">
                <a:latin typeface="Calibri" charset="0"/>
              </a:rPr>
              <a:t>psu</a:t>
            </a:r>
            <a:r>
              <a:rPr lang="en-US" dirty="0">
                <a:latin typeface="Calibri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overGliderImage.jpg"/>
          <p:cNvPicPr>
            <a:picLocks noChangeAspect="1"/>
          </p:cNvPicPr>
          <p:nvPr/>
        </p:nvPicPr>
        <p:blipFill>
          <a:blip r:embed="rId2"/>
          <a:srcRect t="5310" b="26447"/>
          <a:stretch>
            <a:fillRect/>
          </a:stretch>
        </p:blipFill>
        <p:spPr bwMode="auto">
          <a:xfrm>
            <a:off x="-11113" y="0"/>
            <a:ext cx="915511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110758" y="0"/>
            <a:ext cx="903324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u="sng" dirty="0" smtClean="0">
                <a:solidFill>
                  <a:schemeClr val="bg1"/>
                </a:solidFill>
              </a:rPr>
              <a:t>Conclusions: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Sustained Regional Observing Networks are Proven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Ensemble Ocean Forecast Models are a Useful Tool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Emphasis is Shifting toward support for Societal Goals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Workforce Development is Still Required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867" y="533400"/>
            <a:ext cx="28956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1990’s:</a:t>
            </a:r>
            <a:endParaRPr lang="en-US" dirty="0" smtClean="0"/>
          </a:p>
          <a:p>
            <a:r>
              <a:rPr lang="en-US" dirty="0" smtClean="0"/>
              <a:t>Technology Development for Science Experiments</a:t>
            </a:r>
          </a:p>
          <a:p>
            <a:endParaRPr lang="en-US" dirty="0" smtClean="0"/>
          </a:p>
          <a:p>
            <a:r>
              <a:rPr lang="en-US" b="1" dirty="0" smtClean="0"/>
              <a:t>Projects:</a:t>
            </a:r>
          </a:p>
          <a:p>
            <a:pPr>
              <a:buFont typeface="Arial"/>
              <a:buChar char="•"/>
            </a:pPr>
            <a:r>
              <a:rPr lang="en-US" dirty="0" smtClean="0"/>
              <a:t> NOAA Undersea Research $2 M / 5 Yr</a:t>
            </a:r>
          </a:p>
          <a:p>
            <a:pPr>
              <a:buFont typeface="Arial"/>
              <a:buChar char="•"/>
            </a:pPr>
            <a:r>
              <a:rPr lang="en-US" dirty="0" smtClean="0"/>
              <a:t> NSF Upwelling Exp </a:t>
            </a:r>
          </a:p>
          <a:p>
            <a:r>
              <a:rPr lang="en-US" dirty="0" smtClean="0"/>
              <a:t>$1 M / 3 Yr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21001" y="541868"/>
            <a:ext cx="2895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2000’s:</a:t>
            </a:r>
            <a:endParaRPr lang="en-US" dirty="0" smtClean="0"/>
          </a:p>
          <a:p>
            <a:r>
              <a:rPr lang="en-US" dirty="0" smtClean="0"/>
              <a:t>Observation Network &amp; Forecast Model Development for </a:t>
            </a:r>
          </a:p>
          <a:p>
            <a:r>
              <a:rPr lang="en-US" dirty="0" smtClean="0"/>
              <a:t>Science &amp; Society</a:t>
            </a:r>
          </a:p>
          <a:p>
            <a:endParaRPr lang="en-US" dirty="0" smtClean="0"/>
          </a:p>
          <a:p>
            <a:r>
              <a:rPr lang="en-US" b="1" dirty="0" smtClean="0"/>
              <a:t>Projects:</a:t>
            </a:r>
          </a:p>
          <a:p>
            <a:pPr>
              <a:buFont typeface="Arial"/>
              <a:buChar char="•"/>
            </a:pPr>
            <a:r>
              <a:rPr lang="en-US" dirty="0" smtClean="0"/>
              <a:t> NOPP/ONR Coastal Predictive Skill Experiments $5 M / 4 Yr</a:t>
            </a:r>
          </a:p>
          <a:p>
            <a:pPr>
              <a:buFont typeface="Arial"/>
              <a:buChar char="•"/>
            </a:pPr>
            <a:r>
              <a:rPr lang="en-US" dirty="0" smtClean="0"/>
              <a:t> NSF Hudson River Plume Exp $5 M / 3 Yr</a:t>
            </a:r>
          </a:p>
          <a:p>
            <a:pPr>
              <a:buFont typeface="Arial"/>
              <a:buChar char="•"/>
            </a:pPr>
            <a:r>
              <a:rPr lang="en-US" dirty="0" smtClean="0"/>
              <a:t> NOAA IOOS MARCOOS $8 M / 4 Yr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12932" y="567267"/>
            <a:ext cx="30310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2010’s:</a:t>
            </a:r>
            <a:endParaRPr lang="en-US" dirty="0" smtClean="0"/>
          </a:p>
          <a:p>
            <a:r>
              <a:rPr lang="en-US" dirty="0" smtClean="0"/>
              <a:t>Observation Network Operations &amp; Forecasting Ensemble Development for Society &amp; Education</a:t>
            </a:r>
          </a:p>
          <a:p>
            <a:endParaRPr lang="en-US" dirty="0" smtClean="0"/>
          </a:p>
          <a:p>
            <a:r>
              <a:rPr lang="en-US" b="1" dirty="0" smtClean="0"/>
              <a:t>Projects:</a:t>
            </a:r>
          </a:p>
          <a:p>
            <a:pPr>
              <a:buFont typeface="Arial"/>
              <a:buChar char="•"/>
            </a:pPr>
            <a:r>
              <a:rPr lang="en-US" dirty="0" smtClean="0"/>
              <a:t> NOAA IOOS MARACOOS $20 M / 5 Yr</a:t>
            </a:r>
          </a:p>
          <a:p>
            <a:pPr>
              <a:buFont typeface="Arial"/>
              <a:buChar char="•"/>
            </a:pPr>
            <a:r>
              <a:rPr lang="en-US" dirty="0" smtClean="0"/>
              <a:t> DHS CSR $12 M / 5 Yr</a:t>
            </a:r>
          </a:p>
          <a:p>
            <a:pPr>
              <a:buFont typeface="Arial"/>
              <a:buChar char="•"/>
            </a:pPr>
            <a:r>
              <a:rPr lang="en-US" dirty="0" smtClean="0"/>
              <a:t> NJ BPU $2 M / 2 Yr</a:t>
            </a:r>
          </a:p>
          <a:p>
            <a:pPr>
              <a:buFont typeface="Arial"/>
              <a:buChar char="•"/>
            </a:pPr>
            <a:r>
              <a:rPr lang="en-US" dirty="0" smtClean="0"/>
              <a:t> NSF OOI </a:t>
            </a:r>
            <a:r>
              <a:rPr lang="en-US" dirty="0" err="1" smtClean="0"/>
              <a:t>Edu</a:t>
            </a:r>
            <a:r>
              <a:rPr lang="en-US" dirty="0" smtClean="0"/>
              <a:t> $5 M / 4 Yr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01599" y="0"/>
            <a:ext cx="9381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Evolution of Rutgers Major Coastal Ocean Observing Projects</a:t>
            </a:r>
            <a:endParaRPr lang="en-US" sz="2400" b="1" dirty="0"/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3042078" y="4418516"/>
            <a:ext cx="2475516" cy="2130636"/>
            <a:chOff x="17653" y="18553"/>
            <a:chExt cx="2709" cy="1931"/>
          </a:xfrm>
        </p:grpSpPr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18193" y="19756"/>
              <a:ext cx="56" cy="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endParaRPr lang="en-US" sz="1800"/>
            </a:p>
          </p:txBody>
        </p:sp>
        <p:sp>
          <p:nvSpPr>
            <p:cNvPr id="9" name="Line 4"/>
            <p:cNvSpPr>
              <a:spLocks noChangeShapeType="1"/>
            </p:cNvSpPr>
            <p:nvPr/>
          </p:nvSpPr>
          <p:spPr bwMode="auto">
            <a:xfrm>
              <a:off x="17779" y="18834"/>
              <a:ext cx="664" cy="607"/>
            </a:xfrm>
            <a:prstGeom prst="line">
              <a:avLst/>
            </a:prstGeom>
            <a:noFill/>
            <a:ln w="28575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0" name="Group 5"/>
            <p:cNvGrpSpPr>
              <a:grpSpLocks/>
            </p:cNvGrpSpPr>
            <p:nvPr/>
          </p:nvGrpSpPr>
          <p:grpSpPr bwMode="auto">
            <a:xfrm>
              <a:off x="17653" y="18553"/>
              <a:ext cx="2709" cy="1931"/>
              <a:chOff x="15281" y="18724"/>
              <a:chExt cx="2143" cy="1811"/>
            </a:xfrm>
          </p:grpSpPr>
          <p:grpSp>
            <p:nvGrpSpPr>
              <p:cNvPr id="11" name="Group 6"/>
              <p:cNvGrpSpPr>
                <a:grpSpLocks/>
              </p:cNvGrpSpPr>
              <p:nvPr/>
            </p:nvGrpSpPr>
            <p:grpSpPr bwMode="auto">
              <a:xfrm>
                <a:off x="15300" y="18724"/>
                <a:ext cx="2124" cy="1811"/>
                <a:chOff x="15300" y="18724"/>
                <a:chExt cx="2124" cy="1811"/>
              </a:xfrm>
            </p:grpSpPr>
            <p:pic>
              <p:nvPicPr>
                <p:cNvPr id="15" name="Picture 7" descr="leo5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l="305" t="134" r="356" b="601"/>
                <a:stretch>
                  <a:fillRect/>
                </a:stretch>
              </p:blipFill>
              <p:spPr bwMode="auto">
                <a:xfrm>
                  <a:off x="15300" y="18725"/>
                  <a:ext cx="2042" cy="15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" name="AutoShape 8"/>
                <p:cNvSpPr>
                  <a:spLocks noChangeArrowheads="1"/>
                </p:cNvSpPr>
                <p:nvPr/>
              </p:nvSpPr>
              <p:spPr bwMode="auto">
                <a:xfrm flipV="1">
                  <a:off x="15300" y="18724"/>
                  <a:ext cx="897" cy="474"/>
                </a:xfrm>
                <a:prstGeom prst="rtTriangle">
                  <a:avLst/>
                </a:prstGeom>
                <a:solidFill>
                  <a:schemeClr val="tx1"/>
                </a:solidFill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AutoShape 9"/>
                <p:cNvSpPr>
                  <a:spLocks noChangeArrowheads="1"/>
                </p:cNvSpPr>
                <p:nvPr/>
              </p:nvSpPr>
              <p:spPr bwMode="auto">
                <a:xfrm flipH="1">
                  <a:off x="16471" y="19806"/>
                  <a:ext cx="872" cy="464"/>
                </a:xfrm>
                <a:prstGeom prst="rtTriangle">
                  <a:avLst/>
                </a:prstGeom>
                <a:solidFill>
                  <a:schemeClr val="tx1"/>
                </a:solidFill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6857" y="19632"/>
                  <a:ext cx="567" cy="903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1400" b="1" dirty="0">
                      <a:solidFill>
                        <a:srgbClr val="FFFF00"/>
                      </a:solidFill>
                    </a:rPr>
                    <a:t>                           </a:t>
                  </a:r>
                  <a:r>
                    <a:rPr lang="en-US" sz="1400" b="1" dirty="0" smtClean="0">
                      <a:solidFill>
                        <a:srgbClr val="FFFF00"/>
                      </a:solidFill>
                    </a:rPr>
                    <a:t> </a:t>
                  </a:r>
                  <a:r>
                    <a:rPr lang="en-US" sz="1000" b="1" dirty="0" smtClean="0">
                      <a:solidFill>
                        <a:srgbClr val="FFFF00"/>
                      </a:solidFill>
                    </a:rPr>
                    <a:t>New Jersey Shelf</a:t>
                  </a:r>
                </a:p>
                <a:p>
                  <a:pPr algn="ctr" eaLnBrk="0" hangingPunct="0"/>
                  <a:r>
                    <a:rPr lang="en-US" sz="1900" b="1" dirty="0">
                      <a:solidFill>
                        <a:srgbClr val="FFFF00"/>
                      </a:solidFill>
                    </a:rPr>
                    <a:t> </a:t>
                  </a:r>
                  <a:endParaRPr lang="en-US" sz="1900" dirty="0"/>
                </a:p>
              </p:txBody>
            </p:sp>
            <p:pic>
              <p:nvPicPr>
                <p:cNvPr id="19" name="Picture 11" descr="leoams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b="635"/>
                <a:stretch>
                  <a:fillRect/>
                </a:stretch>
              </p:blipFill>
              <p:spPr bwMode="auto">
                <a:xfrm>
                  <a:off x="15328" y="18734"/>
                  <a:ext cx="361" cy="246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2" name="Text Box 12"/>
              <p:cNvSpPr txBox="1">
                <a:spLocks noChangeArrowheads="1"/>
              </p:cNvSpPr>
              <p:nvPr/>
            </p:nvSpPr>
            <p:spPr bwMode="auto">
              <a:xfrm>
                <a:off x="15281" y="18917"/>
                <a:ext cx="82" cy="131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400" b="1">
                    <a:solidFill>
                      <a:srgbClr val="FFFF00"/>
                    </a:solidFill>
                    <a:latin typeface="Arial" charset="0"/>
                  </a:rPr>
                  <a:t>LEO15</a:t>
                </a:r>
              </a:p>
            </p:txBody>
          </p:sp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>
                <a:off x="15312" y="18960"/>
                <a:ext cx="576" cy="57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>
                <a:off x="15690" y="18991"/>
                <a:ext cx="363" cy="461"/>
              </a:xfrm>
              <a:prstGeom prst="line">
                <a:avLst/>
              </a:prstGeom>
              <a:noFill/>
              <a:ln w="2857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40" name="Picture 39" descr="Screen shot 2011-05-11 at 1.16.16 AM.png"/>
          <p:cNvPicPr>
            <a:picLocks noChangeAspect="1"/>
          </p:cNvPicPr>
          <p:nvPr/>
        </p:nvPicPr>
        <p:blipFill>
          <a:blip r:embed="rId4"/>
          <a:srcRect l="1004" t="1310" r="1563" b="2486"/>
          <a:stretch>
            <a:fillRect/>
          </a:stretch>
        </p:blipFill>
        <p:spPr>
          <a:xfrm>
            <a:off x="6028267" y="4055262"/>
            <a:ext cx="2929466" cy="2167738"/>
          </a:xfrm>
          <a:prstGeom prst="rect">
            <a:avLst/>
          </a:prstGeom>
        </p:spPr>
      </p:pic>
      <p:sp>
        <p:nvSpPr>
          <p:cNvPr id="41" name="Right Arrow 40"/>
          <p:cNvSpPr/>
          <p:nvPr/>
        </p:nvSpPr>
        <p:spPr>
          <a:xfrm>
            <a:off x="2641599" y="5012267"/>
            <a:ext cx="38946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5562599" y="5071534"/>
            <a:ext cx="38946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5" descr="leo"/>
          <p:cNvPicPr>
            <a:picLocks noChangeAspect="1" noChangeArrowheads="1"/>
          </p:cNvPicPr>
          <p:nvPr/>
        </p:nvPicPr>
        <p:blipFill>
          <a:blip r:embed="rId5"/>
          <a:srcRect t="4179"/>
          <a:stretch>
            <a:fillRect/>
          </a:stretch>
        </p:blipFill>
        <p:spPr bwMode="auto">
          <a:xfrm>
            <a:off x="143935" y="4097866"/>
            <a:ext cx="2342000" cy="210343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RUCool\Desktop\MARCOOS Years 5-9 Sept 2010\Figures\Subsystem Flow Chart Sept 26 wmf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933" y="416982"/>
            <a:ext cx="7763933" cy="582294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591" y="0"/>
            <a:ext cx="904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Evolution of the Mid Atlantic Observation &amp; Modeling System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MARACOOS Regional Themes</a:t>
            </a:r>
            <a:endParaRPr lang="en-US" sz="2800" b="1" dirty="0"/>
          </a:p>
        </p:txBody>
      </p:sp>
      <p:pic>
        <p:nvPicPr>
          <p:cNvPr id="28" name="Picture 27" descr="Screen shot 2011-02-14 at 9.58.3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3920067"/>
            <a:ext cx="3268775" cy="2321057"/>
          </a:xfrm>
          <a:prstGeom prst="rect">
            <a:avLst/>
          </a:prstGeom>
        </p:spPr>
      </p:pic>
      <p:pic>
        <p:nvPicPr>
          <p:cNvPr id="29" name="Picture 28" descr="050409"/>
          <p:cNvPicPr>
            <a:picLocks noChangeAspect="1" noChangeArrowheads="1"/>
          </p:cNvPicPr>
          <p:nvPr/>
        </p:nvPicPr>
        <p:blipFill>
          <a:blip r:embed="rId3"/>
          <a:srcRect l="18108" r="18518"/>
          <a:stretch>
            <a:fillRect/>
          </a:stretch>
        </p:blipFill>
        <p:spPr bwMode="auto">
          <a:xfrm>
            <a:off x="4315566" y="872067"/>
            <a:ext cx="1681206" cy="2556933"/>
          </a:xfrm>
          <a:prstGeom prst="rect">
            <a:avLst/>
          </a:prstGeom>
          <a:noFill/>
        </p:spPr>
      </p:pic>
      <p:pic>
        <p:nvPicPr>
          <p:cNvPr id="30" name="Picture 2" descr="050406"/>
          <p:cNvPicPr>
            <a:picLocks noChangeAspect="1" noChangeArrowheads="1"/>
          </p:cNvPicPr>
          <p:nvPr/>
        </p:nvPicPr>
        <p:blipFill>
          <a:blip r:embed="rId4"/>
          <a:srcRect l="36857" t="19934" r="23127" b="31541"/>
          <a:stretch>
            <a:fillRect/>
          </a:stretch>
        </p:blipFill>
        <p:spPr bwMode="auto">
          <a:xfrm>
            <a:off x="6172200" y="838200"/>
            <a:ext cx="2461260" cy="2590800"/>
          </a:xfrm>
          <a:prstGeom prst="rect">
            <a:avLst/>
          </a:prstGeom>
          <a:noFill/>
        </p:spPr>
      </p:pic>
      <p:pic>
        <p:nvPicPr>
          <p:cNvPr id="33" name="Picture 32" descr="Screen shot 2011-02-14 at 10.29.0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4114800"/>
            <a:ext cx="2930235" cy="1790700"/>
          </a:xfrm>
          <a:prstGeom prst="rect">
            <a:avLst/>
          </a:prstGeom>
        </p:spPr>
      </p:pic>
      <p:pic>
        <p:nvPicPr>
          <p:cNvPr id="10" name="Picture 8" descr="Screen shot 2010-11-12 at 4.44.53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7867" y="795867"/>
            <a:ext cx="347713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Areas-Under-Consideration-for-Wind-Energy-Area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781800" y="3657600"/>
            <a:ext cx="1981200" cy="25639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457200"/>
            <a:ext cx="3916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1) Maritime Operations – Safety at Sea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2399" y="3352800"/>
            <a:ext cx="34713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2) Ecosystem Decision Support - Fisheries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191000" y="457200"/>
            <a:ext cx="4908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3) Water Quality – Floatables, Hypoxia, Nutrients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479800" y="3776133"/>
            <a:ext cx="3319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4) Coastal Inundation - Flooding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157771" y="3412067"/>
            <a:ext cx="2759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5) Energy – Offshore Wind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56" name="Picture 40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4775" y="774700"/>
            <a:ext cx="8905875" cy="227330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52400" y="4495800"/>
            <a:ext cx="1828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/>
              <a:t>CODAR Network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391400" y="4495800"/>
            <a:ext cx="1441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/>
              <a:t>Glider Fleet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133600" y="4495800"/>
            <a:ext cx="2933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/>
              <a:t>L-Band &amp; X-Band Satellite Receivers</a:t>
            </a: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8277225" y="46863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1624" name="Picture 8" descr="SideBySideGliders1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248525" y="3214688"/>
            <a:ext cx="1739900" cy="1312862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4344" name="Text Box 10"/>
          <p:cNvSpPr txBox="1">
            <a:spLocks noChangeArrowheads="1"/>
          </p:cNvSpPr>
          <p:nvPr/>
        </p:nvSpPr>
        <p:spPr bwMode="auto">
          <a:xfrm>
            <a:off x="5257800" y="4495800"/>
            <a:ext cx="1876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/>
              <a:t>3-D Nowcasts</a:t>
            </a:r>
          </a:p>
          <a:p>
            <a:pPr algn="ctr"/>
            <a:r>
              <a:rPr lang="en-US" sz="1600" b="1"/>
              <a:t>&amp; Forecasts</a:t>
            </a:r>
          </a:p>
        </p:txBody>
      </p:sp>
      <p:sp>
        <p:nvSpPr>
          <p:cNvPr id="14345" name="Line 12"/>
          <p:cNvSpPr>
            <a:spLocks noChangeShapeType="1"/>
          </p:cNvSpPr>
          <p:nvPr/>
        </p:nvSpPr>
        <p:spPr bwMode="auto">
          <a:xfrm flipH="1" flipV="1">
            <a:off x="846138" y="2620963"/>
            <a:ext cx="220662" cy="57943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6" name="Line 13"/>
          <p:cNvSpPr>
            <a:spLocks noChangeShapeType="1"/>
          </p:cNvSpPr>
          <p:nvPr/>
        </p:nvSpPr>
        <p:spPr bwMode="auto">
          <a:xfrm flipH="1" flipV="1">
            <a:off x="1665288" y="2132013"/>
            <a:ext cx="1687512" cy="10683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7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/>
              <a:t>Rutgers University - Coastal Ocean Observation Lab</a:t>
            </a:r>
          </a:p>
          <a:p>
            <a:pPr algn="ctr"/>
            <a:r>
              <a:rPr lang="en-US" sz="2000" b="1" dirty="0" smtClean="0"/>
              <a:t>Observatory Operations &amp; Education Center</a:t>
            </a:r>
            <a:endParaRPr lang="en-US" sz="2000" b="1" dirty="0"/>
          </a:p>
        </p:txBody>
      </p:sp>
      <p:sp>
        <p:nvSpPr>
          <p:cNvPr id="14348" name="Line 19"/>
          <p:cNvSpPr>
            <a:spLocks noChangeShapeType="1"/>
          </p:cNvSpPr>
          <p:nvPr/>
        </p:nvSpPr>
        <p:spPr bwMode="auto">
          <a:xfrm flipH="1" flipV="1">
            <a:off x="5562600" y="1981200"/>
            <a:ext cx="2590800" cy="1295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9" name="Line 20"/>
          <p:cNvSpPr>
            <a:spLocks noChangeShapeType="1"/>
          </p:cNvSpPr>
          <p:nvPr/>
        </p:nvSpPr>
        <p:spPr bwMode="auto">
          <a:xfrm flipH="1" flipV="1">
            <a:off x="5257800" y="2209800"/>
            <a:ext cx="990600" cy="990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1650" name="Picture 34" descr="XBand_SatelliteDish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355975" y="3214688"/>
            <a:ext cx="17653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1" name="Picture 35" descr="1468414560_d638cdb7d2_o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57163" y="3217863"/>
            <a:ext cx="1746250" cy="13096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2" name="Picture 36" descr="20070928 09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305425" y="3214688"/>
            <a:ext cx="1755775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22" name="Picture 6" descr="jen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092325" y="3214688"/>
            <a:ext cx="10795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35" name="Picture 34" descr="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60713" y="5667375"/>
            <a:ext cx="506412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</p:pic>
      <p:pic>
        <p:nvPicPr>
          <p:cNvPr id="36" name="Picture 35" descr="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71600" y="5124450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</p:pic>
      <p:pic>
        <p:nvPicPr>
          <p:cNvPr id="37" name="Picture 36" descr="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78325" y="514350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</p:pic>
      <p:pic>
        <p:nvPicPr>
          <p:cNvPr id="38" name="Picture 37" descr="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64125" y="5638800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60813" y="5703888"/>
            <a:ext cx="1068387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40" name="Picture 39" descr="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711450" y="5105400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</p:pic>
      <p:pic>
        <p:nvPicPr>
          <p:cNvPr id="41" name="Picture 40" descr="7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141913" y="5113338"/>
            <a:ext cx="614362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</p:pic>
      <p:pic>
        <p:nvPicPr>
          <p:cNvPr id="42" name="Picture 41" descr="8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563938" y="51244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</p:pic>
      <p:pic>
        <p:nvPicPr>
          <p:cNvPr id="43" name="Picture 42" descr="11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334125" y="5667375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</p:pic>
      <p:pic>
        <p:nvPicPr>
          <p:cNvPr id="44" name="Picture 43" descr="1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976938" y="51244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</p:pic>
      <p:pic>
        <p:nvPicPr>
          <p:cNvPr id="14364" name="Picture 44" descr="2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365375" y="5668963"/>
            <a:ext cx="539750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827838" y="5187950"/>
            <a:ext cx="11144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cxnSp>
        <p:nvCxnSpPr>
          <p:cNvPr id="31" name="Straight Connector 30"/>
          <p:cNvCxnSpPr>
            <a:cxnSpLocks noChangeShapeType="1"/>
          </p:cNvCxnSpPr>
          <p:nvPr/>
        </p:nvCxnSpPr>
        <p:spPr bwMode="auto">
          <a:xfrm>
            <a:off x="0" y="5029200"/>
            <a:ext cx="91440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532" y="4563530"/>
            <a:ext cx="2663468" cy="1619797"/>
          </a:xfrm>
          <a:prstGeom prst="rect">
            <a:avLst/>
          </a:prstGeom>
          <a:noFill/>
        </p:spPr>
      </p:pic>
      <p:pic>
        <p:nvPicPr>
          <p:cNvPr id="2" name="Picture 1" descr="Screen shot 2011-05-10 at 6.03.3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439590"/>
            <a:ext cx="6553200" cy="397896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79074"/>
            <a:ext cx="3386667" cy="169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7336" y="4474826"/>
            <a:ext cx="3496732" cy="174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69667" y="76200"/>
            <a:ext cx="1744133" cy="14767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03534" y="1583883"/>
            <a:ext cx="1727199" cy="14641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12000" y="2980267"/>
            <a:ext cx="1732690" cy="15036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97933" y="0"/>
            <a:ext cx="6312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Direct Acquisition Satellite Data Evolution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1-04-08 at 6.23.11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249" r="-2249"/>
          <a:stretch>
            <a:fillRect/>
          </a:stretch>
        </p:blipFill>
        <p:spPr>
          <a:xfrm>
            <a:off x="474133" y="374203"/>
            <a:ext cx="8144933" cy="5862027"/>
          </a:xfr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3"/>
          <a:srcRect l="30280"/>
          <a:stretch>
            <a:fillRect/>
          </a:stretch>
        </p:blipFill>
        <p:spPr bwMode="auto">
          <a:xfrm>
            <a:off x="6663267" y="2939462"/>
            <a:ext cx="1650999" cy="1302338"/>
          </a:xfrm>
          <a:prstGeom prst="rect">
            <a:avLst/>
          </a:prstGeom>
          <a:noFill/>
          <a:ln w="28575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646334" y="28956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E)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CODAR HF Radar Network Evolution in the Mid-Atlantic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95867" y="508000"/>
            <a:ext cx="3886200" cy="37592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80534" y="550333"/>
            <a:ext cx="3369734" cy="3691467"/>
            <a:chOff x="420214" y="0"/>
            <a:chExt cx="6794358" cy="6684264"/>
          </a:xfrm>
        </p:grpSpPr>
        <p:pic>
          <p:nvPicPr>
            <p:cNvPr id="9" name="Picture 8" descr="maracoos_hfradar_network.png"/>
            <p:cNvPicPr>
              <a:picLocks noChangeAspect="1"/>
            </p:cNvPicPr>
            <p:nvPr/>
          </p:nvPicPr>
          <p:blipFill>
            <a:blip r:embed="rId4" cstate="print"/>
            <a:srcRect l="7553" t="16267" r="6690" b="17467"/>
            <a:stretch>
              <a:fillRect/>
            </a:stretch>
          </p:blipFill>
          <p:spPr>
            <a:xfrm>
              <a:off x="530308" y="0"/>
              <a:ext cx="6684264" cy="6684264"/>
            </a:xfrm>
            <a:prstGeom prst="rect">
              <a:avLst/>
            </a:prstGeom>
          </p:spPr>
        </p:pic>
        <p:grpSp>
          <p:nvGrpSpPr>
            <p:cNvPr id="10" name="Group 108"/>
            <p:cNvGrpSpPr>
              <a:grpSpLocks noChangeAspect="1"/>
            </p:cNvGrpSpPr>
            <p:nvPr/>
          </p:nvGrpSpPr>
          <p:grpSpPr bwMode="auto">
            <a:xfrm>
              <a:off x="420214" y="102144"/>
              <a:ext cx="2172167" cy="424298"/>
              <a:chOff x="16230600" y="14911387"/>
              <a:chExt cx="11430000" cy="218122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6309975" y="15014873"/>
                <a:ext cx="11199815" cy="20538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12" name="Picture 106" descr="MARACOOS_logo_300dpi_transparent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6230600" y="14911387"/>
                <a:ext cx="11430000" cy="2181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7" name="TextBox 16"/>
          <p:cNvSpPr txBox="1"/>
          <p:nvPr/>
        </p:nvSpPr>
        <p:spPr>
          <a:xfrm>
            <a:off x="2218267" y="1735666"/>
            <a:ext cx="19303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chemeClr val="bg1"/>
                </a:solidFill>
              </a:rPr>
              <a:t>&gt;35 CODAR Sites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i="1" dirty="0" smtClean="0">
                <a:solidFill>
                  <a:schemeClr val="bg1"/>
                </a:solidFill>
              </a:rPr>
              <a:t>Current Mapping</a:t>
            </a:r>
          </a:p>
          <a:p>
            <a:pPr>
              <a:buFont typeface="Arial"/>
              <a:buChar char="•"/>
            </a:pPr>
            <a:r>
              <a:rPr lang="en-US" sz="1600" i="1" dirty="0" smtClean="0">
                <a:solidFill>
                  <a:schemeClr val="bg1"/>
                </a:solidFill>
              </a:rPr>
              <a:t> </a:t>
            </a:r>
            <a:r>
              <a:rPr lang="en-US" sz="1600" i="1" dirty="0" err="1" smtClean="0">
                <a:solidFill>
                  <a:schemeClr val="bg1"/>
                </a:solidFill>
              </a:rPr>
              <a:t>Nearshore</a:t>
            </a:r>
            <a:r>
              <a:rPr lang="en-US" sz="1600" i="1" dirty="0" smtClean="0">
                <a:solidFill>
                  <a:schemeClr val="bg1"/>
                </a:solidFill>
              </a:rPr>
              <a:t> Waves   </a:t>
            </a:r>
          </a:p>
          <a:p>
            <a:r>
              <a:rPr lang="en-US" sz="1600" i="1" dirty="0" smtClean="0">
                <a:solidFill>
                  <a:schemeClr val="bg1"/>
                </a:solidFill>
              </a:rPr>
              <a:t>  &amp; Currents </a:t>
            </a:r>
          </a:p>
          <a:p>
            <a:pPr>
              <a:buFont typeface="Arial"/>
              <a:buChar char="•"/>
            </a:pPr>
            <a:r>
              <a:rPr lang="en-US" sz="1600" i="1" dirty="0" smtClean="0">
                <a:solidFill>
                  <a:schemeClr val="bg1"/>
                </a:solidFill>
              </a:rPr>
              <a:t> Vessel Tracking</a:t>
            </a:r>
          </a:p>
          <a:p>
            <a:pPr>
              <a:buFont typeface="Arial"/>
              <a:buChar char="•"/>
            </a:pPr>
            <a:r>
              <a:rPr lang="en-US" sz="1600" i="1" dirty="0" smtClean="0">
                <a:solidFill>
                  <a:schemeClr val="bg1"/>
                </a:solidFill>
              </a:rPr>
              <a:t> National Network </a:t>
            </a:r>
          </a:p>
          <a:p>
            <a:r>
              <a:rPr lang="en-US" sz="1600" i="1" dirty="0" smtClean="0">
                <a:solidFill>
                  <a:schemeClr val="bg1"/>
                </a:solidFill>
              </a:rPr>
              <a:t>  East Coast Hub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99533" y="1811866"/>
            <a:ext cx="5274734" cy="2819400"/>
            <a:chOff x="1855960" y="1901228"/>
            <a:chExt cx="5685577" cy="2842788"/>
          </a:xfrm>
        </p:grpSpPr>
        <p:pic>
          <p:nvPicPr>
            <p:cNvPr id="5" name="Picture 3" descr="slocum_world_map_20091119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5960" y="1901228"/>
              <a:ext cx="5685577" cy="2842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397264" y="4472789"/>
              <a:ext cx="45687" cy="4486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7440546" y="4435062"/>
              <a:ext cx="45687" cy="4486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020969" y="4451376"/>
              <a:ext cx="45687" cy="4588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429000" y="406399"/>
            <a:ext cx="2751667" cy="1477328"/>
          </a:xfrm>
          <a:prstGeom prst="rect">
            <a:avLst/>
          </a:prstGeom>
          <a:solidFill>
            <a:srgbClr val="FCD5B5">
              <a:alpha val="21961"/>
            </a:srgb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pitchFamily="-65" charset="-128"/>
              </a:defRPr>
            </a:lvl9pPr>
          </a:lstStyle>
          <a:p>
            <a:pPr eaLnBrk="1" hangingPunct="1"/>
            <a:r>
              <a:rPr lang="en-US" u="sng" dirty="0" smtClean="0">
                <a:latin typeface="Arial" pitchFamily="34" charset="0"/>
                <a:cs typeface="Arial" pitchFamily="34" charset="0"/>
              </a:rPr>
              <a:t>Global Flight Statistics</a:t>
            </a:r>
            <a:r>
              <a:rPr lang="en-US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261 </a:t>
            </a:r>
            <a:r>
              <a:rPr lang="en-US" dirty="0">
                <a:latin typeface="Arial" pitchFamily="34" charset="0"/>
                <a:cs typeface="Arial" pitchFamily="34" charset="0"/>
              </a:rPr>
              <a:t>Deployments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4,037 </a:t>
            </a:r>
            <a:r>
              <a:rPr lang="en-US" dirty="0">
                <a:latin typeface="Arial" pitchFamily="34" charset="0"/>
                <a:cs typeface="Arial" pitchFamily="34" charset="0"/>
              </a:rPr>
              <a:t>In-water days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94,000 km flown</a:t>
            </a:r>
          </a:p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2.3 laps around the Earth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9"/>
          <p:cNvGrpSpPr/>
          <p:nvPr/>
        </p:nvGrpSpPr>
        <p:grpSpPr>
          <a:xfrm>
            <a:off x="76200" y="4953000"/>
            <a:ext cx="8997371" cy="1282000"/>
            <a:chOff x="35650" y="5577840"/>
            <a:chExt cx="8997371" cy="1282000"/>
          </a:xfrm>
        </p:grpSpPr>
        <p:pic>
          <p:nvPicPr>
            <p:cNvPr id="1026" name="Picture 2" descr="O:\coolgroup\Gliders\Pictures &amp; Video\2006_11_06 Glider Fin Rev A v Rev B, Gliders on Van for Testing\11-12-06 Black Nikon Dump 70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30653" r="30345" b="18667"/>
            <a:stretch/>
          </p:blipFill>
          <p:spPr bwMode="auto">
            <a:xfrm>
              <a:off x="35650" y="5577840"/>
              <a:ext cx="2308860" cy="125984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O:\coolgroup\Gliders\Pictures &amp; Video\2010_08_04 ru27 ru21 ru07 Glider Evolution 2 (stretch vs standard bay, digifin vs old fin) (for ru27 paper)\DSCN298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3222" t="5334" r="12666" b="2668"/>
            <a:stretch/>
          </p:blipFill>
          <p:spPr bwMode="auto">
            <a:xfrm>
              <a:off x="2382915" y="5577840"/>
              <a:ext cx="1359057" cy="126532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O:\coolgroup\Gliders\Pictures &amp; Video\2010_08_04 ru27 ru21 ru07 Glider Evolution 2 (stretch vs standard bay, digifin vs old fin) (for ru27 paper)\DSCN2977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9444" t="9778" r="10555" b="-1038"/>
            <a:stretch/>
          </p:blipFill>
          <p:spPr bwMode="auto">
            <a:xfrm>
              <a:off x="3800415" y="5579680"/>
              <a:ext cx="1309255" cy="128016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O:\coolgroup\Gliders\Pictures &amp; Video\2011_03_14 Li Ion vs Alkaline vs Lithium Primary\DSCN308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46916" t="34000" r="4334" b="17778"/>
            <a:stretch/>
          </p:blipFill>
          <p:spPr bwMode="auto">
            <a:xfrm>
              <a:off x="7337160" y="5579554"/>
              <a:ext cx="1695861" cy="125812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O:\coolgroup\Gliders\Pictures &amp; Video\2009_04_13 ru27 Pitch Tests &amp; Final Assembly &amp; Glider Disassembled in Lab (layed out all parts)\DSCN2173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9750" t="23888" r="10916" b="14334"/>
            <a:stretch/>
          </p:blipFill>
          <p:spPr bwMode="auto">
            <a:xfrm>
              <a:off x="5148075" y="5579555"/>
              <a:ext cx="2154201" cy="125812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28"/>
          <p:cNvGrpSpPr/>
          <p:nvPr/>
        </p:nvGrpSpPr>
        <p:grpSpPr>
          <a:xfrm>
            <a:off x="6265333" y="341660"/>
            <a:ext cx="2641600" cy="4238807"/>
            <a:chOff x="6252625" y="417860"/>
            <a:chExt cx="2851165" cy="474160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4092" t="14122" r="3152"/>
            <a:stretch/>
          </p:blipFill>
          <p:spPr bwMode="auto">
            <a:xfrm>
              <a:off x="6252625" y="417860"/>
              <a:ext cx="1174869" cy="914400"/>
            </a:xfrm>
            <a:prstGeom prst="rect">
              <a:avLst/>
            </a:prstGeom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" name="Picture 3" descr="SAM_on_Glider_2 00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335" r="14013"/>
            <a:stretch/>
          </p:blipFill>
          <p:spPr bwMode="auto">
            <a:xfrm>
              <a:off x="7490780" y="422425"/>
              <a:ext cx="1025441" cy="9144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9" descr="BreveBuster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1820" y="1362450"/>
              <a:ext cx="1219200" cy="9144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6" descr="sensor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579710" y="2002785"/>
              <a:ext cx="914400" cy="1546660"/>
            </a:xfrm>
            <a:prstGeom prst="rect">
              <a:avLst/>
            </a:prstGeom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IMG_840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185" y="1362450"/>
              <a:ext cx="1267651" cy="914400"/>
            </a:xfrm>
            <a:prstGeom prst="rect">
              <a:avLst/>
            </a:prstGeom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3" descr="2965403542_248075ea0e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b="17721"/>
            <a:stretch/>
          </p:blipFill>
          <p:spPr bwMode="auto">
            <a:xfrm>
              <a:off x="8200862" y="3282700"/>
              <a:ext cx="902928" cy="914400"/>
            </a:xfrm>
            <a:prstGeom prst="rect">
              <a:avLst/>
            </a:prstGeom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IMG_8545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8402" r="21603" b="7666"/>
            <a:stretch/>
          </p:blipFill>
          <p:spPr bwMode="auto">
            <a:xfrm>
              <a:off x="6263580" y="3282700"/>
              <a:ext cx="1882467" cy="914400"/>
            </a:xfrm>
            <a:prstGeom prst="rect">
              <a:avLst/>
            </a:prstGeom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1820" y="4242825"/>
              <a:ext cx="1774236" cy="914400"/>
            </a:xfrm>
            <a:prstGeom prst="rect">
              <a:avLst/>
            </a:prstGeom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 descr="IMG_781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9790" y="2318915"/>
              <a:ext cx="1219200" cy="914400"/>
            </a:xfrm>
            <a:prstGeom prst="rect">
              <a:avLst/>
            </a:prstGeom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8560" y="422425"/>
              <a:ext cx="304800" cy="914400"/>
            </a:xfrm>
            <a:prstGeom prst="rect">
              <a:avLst/>
            </a:prstGeom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" name="Picture 22"/>
            <p:cNvPicPr>
              <a:picLocks noChangeAspect="1" noChangeArrowheads="1"/>
            </p:cNvPicPr>
            <p:nvPr/>
          </p:nvPicPr>
          <p:blipFill>
            <a:blip r:embed="rId18"/>
            <a:srcRect b="-1851"/>
            <a:stretch>
              <a:fillRect/>
            </a:stretch>
          </p:blipFill>
          <p:spPr bwMode="auto">
            <a:xfrm>
              <a:off x="8103632" y="4245065"/>
              <a:ext cx="1000158" cy="914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8" name="TextBox 27"/>
          <p:cNvSpPr txBox="1"/>
          <p:nvPr/>
        </p:nvSpPr>
        <p:spPr>
          <a:xfrm>
            <a:off x="6731000" y="0"/>
            <a:ext cx="1711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 Sensors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10067" y="4580468"/>
            <a:ext cx="903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Ruggedized Tail Fin, Modular Payload Bays, Lithium Primary &amp; Rechargeable Batteries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84200" y="0"/>
            <a:ext cx="432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Rutgers Slocum Glider Fleet</a:t>
            </a:r>
            <a:endParaRPr lang="en-US" sz="2400" b="1" dirty="0"/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19"/>
          <a:srcRect t="43533" b="3500"/>
          <a:stretch>
            <a:fillRect/>
          </a:stretch>
        </p:blipFill>
        <p:spPr bwMode="auto">
          <a:xfrm>
            <a:off x="138128" y="491067"/>
            <a:ext cx="3257005" cy="1307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5147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3917</TotalTime>
  <Words>945</Words>
  <Application>Microsoft Macintosh PowerPoint</Application>
  <PresentationFormat>On-screen Show (4:3)</PresentationFormat>
  <Paragraphs>162</Paragraphs>
  <Slides>21</Slides>
  <Notes>3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Default Design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Surface velocity forecast skill improves with assimilation of CODAR</vt:lpstr>
      <vt:lpstr>Slide 16</vt:lpstr>
      <vt:lpstr>Slide 17</vt:lpstr>
      <vt:lpstr>Slide 18</vt:lpstr>
      <vt:lpstr>Slide 19</vt:lpstr>
      <vt:lpstr>Multiscale Forecast Validation Glider data (t, s) assimilation</vt:lpstr>
      <vt:lpstr>Slide 21</vt:lpstr>
    </vt:vector>
  </TitlesOfParts>
  <Company>Rutgers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176</cp:revision>
  <cp:lastPrinted>2011-05-10T20:38:50Z</cp:lastPrinted>
  <dcterms:created xsi:type="dcterms:W3CDTF">2011-05-11T09:02:07Z</dcterms:created>
  <dcterms:modified xsi:type="dcterms:W3CDTF">2011-05-11T09:12:40Z</dcterms:modified>
</cp:coreProperties>
</file>