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2" r:id="rId1"/>
  </p:sldMasterIdLst>
  <p:notesMasterIdLst>
    <p:notesMasterId r:id="rId35"/>
  </p:notesMasterIdLst>
  <p:sldIdLst>
    <p:sldId id="429" r:id="rId2"/>
    <p:sldId id="430" r:id="rId3"/>
    <p:sldId id="456" r:id="rId4"/>
    <p:sldId id="450" r:id="rId5"/>
    <p:sldId id="460" r:id="rId6"/>
    <p:sldId id="451" r:id="rId7"/>
    <p:sldId id="449" r:id="rId8"/>
    <p:sldId id="452" r:id="rId9"/>
    <p:sldId id="458" r:id="rId10"/>
    <p:sldId id="453" r:id="rId11"/>
    <p:sldId id="463" r:id="rId12"/>
    <p:sldId id="448" r:id="rId13"/>
    <p:sldId id="459" r:id="rId14"/>
    <p:sldId id="433" r:id="rId15"/>
    <p:sldId id="434" r:id="rId16"/>
    <p:sldId id="454" r:id="rId17"/>
    <p:sldId id="455" r:id="rId18"/>
    <p:sldId id="435" r:id="rId19"/>
    <p:sldId id="436" r:id="rId20"/>
    <p:sldId id="437" r:id="rId21"/>
    <p:sldId id="438" r:id="rId22"/>
    <p:sldId id="464" r:id="rId23"/>
    <p:sldId id="469" r:id="rId24"/>
    <p:sldId id="465" r:id="rId25"/>
    <p:sldId id="466" r:id="rId26"/>
    <p:sldId id="467" r:id="rId27"/>
    <p:sldId id="462" r:id="rId28"/>
    <p:sldId id="471" r:id="rId29"/>
    <p:sldId id="468" r:id="rId30"/>
    <p:sldId id="443" r:id="rId31"/>
    <p:sldId id="446" r:id="rId32"/>
    <p:sldId id="447" r:id="rId33"/>
    <p:sldId id="445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FF99"/>
    <a:srgbClr val="66FF33"/>
    <a:srgbClr val="66FF66"/>
    <a:srgbClr val="FFFF00"/>
    <a:srgbClr val="FF00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8503" autoAdjust="0"/>
    <p:restoredTop sz="94660"/>
  </p:normalViewPr>
  <p:slideViewPr>
    <p:cSldViewPr snapToGrid="0">
      <p:cViewPr>
        <p:scale>
          <a:sx n="140" d="100"/>
          <a:sy n="140" d="100"/>
        </p:scale>
        <p:origin x="-8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710028-24A9-8E4B-82EC-7935091C0B1A}" type="slidenum"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4</a:t>
            </a:fld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 anchor="b">
            <a:prstTxWarp prst="textNoShape">
              <a:avLst/>
            </a:prstTxWarp>
          </a:bodyPr>
          <a:lstStyle/>
          <a:p>
            <a:pPr algn="r"/>
            <a:fld id="{33C59B7C-46F7-D841-ACEC-0FFCE3259384}" type="slidenum">
              <a:rPr lang="en-US" sz="1200">
                <a:latin typeface="Calibri" charset="0"/>
                <a:ea typeface="MS PGothic" pitchFamily="34" charset="-128"/>
                <a:cs typeface="MS PGothic" pitchFamily="34" charset="-128"/>
              </a:rPr>
              <a:pPr algn="r"/>
              <a:t>4</a:t>
            </a:fld>
            <a:endParaRPr lang="en-US" sz="120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 lIns="91423" tIns="45712" rIns="91423" bIns="45712"/>
          <a:lstStyle/>
          <a:p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0C1D8-34BD-0D44-880D-5B547616F6A8}" type="slidenum"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6</a:t>
            </a:fld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 anchor="b">
            <a:prstTxWarp prst="textNoShape">
              <a:avLst/>
            </a:prstTxWarp>
          </a:bodyPr>
          <a:lstStyle/>
          <a:p>
            <a:pPr algn="r"/>
            <a:fld id="{66835B52-7C0C-9842-BDCA-0B853CAAF8F8}" type="slidenum">
              <a:rPr lang="en-US" sz="1200">
                <a:latin typeface="Calibri" charset="0"/>
                <a:ea typeface="MS PGothic" pitchFamily="34" charset="-128"/>
                <a:cs typeface="MS PGothic" pitchFamily="34" charset="-128"/>
              </a:rPr>
              <a:pPr algn="r"/>
              <a:t>6</a:t>
            </a:fld>
            <a:endParaRPr lang="en-US" sz="120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 lIns="91423" tIns="45712" rIns="91423" bIns="45712"/>
          <a:lstStyle/>
          <a:p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wmf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7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jpeg"/><Relationship Id="rId12" Type="http://schemas.openxmlformats.org/officeDocument/2006/relationships/image" Target="../media/image86.jpeg"/><Relationship Id="rId13" Type="http://schemas.openxmlformats.org/officeDocument/2006/relationships/hyperlink" Target="http://marine.rutgers.edu/cool/glider/webpage/glider-surface.jpg" TargetMode="External"/><Relationship Id="rId14" Type="http://schemas.openxmlformats.org/officeDocument/2006/relationships/image" Target="../media/image87.jpeg"/><Relationship Id="rId15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jpeg"/><Relationship Id="rId4" Type="http://schemas.openxmlformats.org/officeDocument/2006/relationships/image" Target="../media/image78.wmf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image" Target="../media/image81.png"/><Relationship Id="rId8" Type="http://schemas.openxmlformats.org/officeDocument/2006/relationships/image" Target="../media/image82.jpeg"/><Relationship Id="rId9" Type="http://schemas.openxmlformats.org/officeDocument/2006/relationships/image" Target="../media/image83.jpeg"/><Relationship Id="rId10" Type="http://schemas.openxmlformats.org/officeDocument/2006/relationships/image" Target="../media/image8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Relationship Id="rId3" Type="http://schemas.openxmlformats.org/officeDocument/2006/relationships/image" Target="../media/image10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jpeg"/><Relationship Id="rId14" Type="http://schemas.openxmlformats.org/officeDocument/2006/relationships/image" Target="../media/image35.png"/><Relationship Id="rId15" Type="http://schemas.openxmlformats.org/officeDocument/2006/relationships/image" Target="../media/image36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8" Type="http://schemas.openxmlformats.org/officeDocument/2006/relationships/image" Target="../media/image29.jpe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9" Type="http://schemas.openxmlformats.org/officeDocument/2006/relationships/image" Target="../media/image44.png"/><Relationship Id="rId10" Type="http://schemas.openxmlformats.org/officeDocument/2006/relationships/image" Target="../media/image45.jpeg"/><Relationship Id="rId11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oogle_OilSpill.jpg"/>
          <p:cNvPicPr>
            <a:picLocks noChangeAspect="1"/>
          </p:cNvPicPr>
          <p:nvPr/>
        </p:nvPicPr>
        <p:blipFill>
          <a:blip r:embed="rId2"/>
          <a:srcRect b="6154"/>
          <a:stretch>
            <a:fillRect/>
          </a:stretch>
        </p:blipFill>
        <p:spPr>
          <a:xfrm>
            <a:off x="0" y="0"/>
            <a:ext cx="9144000" cy="6197600"/>
          </a:xfrm>
          <a:prstGeom prst="rect">
            <a:avLst/>
          </a:prstGeom>
        </p:spPr>
      </p:pic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7115628" y="2207985"/>
            <a:ext cx="9760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</a:rPr>
              <a:t>Madrid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143934" y="3285067"/>
            <a:ext cx="13525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CCFFCC"/>
                </a:solidFill>
              </a:rPr>
              <a:t>Deepwater</a:t>
            </a:r>
          </a:p>
          <a:p>
            <a:pPr algn="ctr"/>
            <a:r>
              <a:rPr lang="en-US" b="1" dirty="0">
                <a:solidFill>
                  <a:srgbClr val="CCFFCC"/>
                </a:solidFill>
              </a:rPr>
              <a:t>Horizon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 rot="19609408">
            <a:off x="490130" y="4653133"/>
            <a:ext cx="32224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CCFFCC"/>
                </a:solidFill>
              </a:rPr>
              <a:t>Loop Current -----&gt; Gulf Stream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1303866" y="2963333"/>
            <a:ext cx="1057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FFCC"/>
                </a:solidFill>
              </a:rPr>
              <a:t>Rutgers</a:t>
            </a:r>
          </a:p>
        </p:txBody>
      </p:sp>
      <p:sp>
        <p:nvSpPr>
          <p:cNvPr id="19472" name="TextBox 21"/>
          <p:cNvSpPr txBox="1">
            <a:spLocks noChangeArrowheads="1"/>
          </p:cNvSpPr>
          <p:nvPr/>
        </p:nvSpPr>
        <p:spPr bwMode="auto">
          <a:xfrm>
            <a:off x="136072" y="617463"/>
            <a:ext cx="4919132" cy="1969770"/>
          </a:xfrm>
          <a:prstGeom prst="rect">
            <a:avLst/>
          </a:prstGeom>
          <a:solidFill>
            <a:srgbClr val="3366FF">
              <a:alpha val="85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U.S. IOOS Response to the Gulf of Mexico Oil Spill:</a:t>
            </a:r>
          </a:p>
          <a:p>
            <a:pPr algn="ctr"/>
            <a:endParaRPr lang="en-US" sz="10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The Critical Role of Modern Ocean Observing Networks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6932386" y="391886"/>
            <a:ext cx="9736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err="1" smtClean="0">
                <a:solidFill>
                  <a:srgbClr val="CCFFCC"/>
                </a:solidFill>
              </a:rPr>
              <a:t>Sopot</a:t>
            </a:r>
            <a:endParaRPr lang="en-US" b="1" dirty="0" smtClean="0">
              <a:solidFill>
                <a:srgbClr val="CCFF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94944" y="4016223"/>
            <a:ext cx="3995058" cy="1200329"/>
          </a:xfrm>
          <a:prstGeom prst="rect">
            <a:avLst/>
          </a:prstGeom>
          <a:solidFill>
            <a:srgbClr val="3366FF">
              <a:alpha val="7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Scott Glenn,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Representing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Many IOOS &amp;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DHS Partners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18857" y="5261430"/>
            <a:ext cx="4980214" cy="923330"/>
          </a:xfrm>
          <a:prstGeom prst="rect">
            <a:avLst/>
          </a:prstGeom>
          <a:solidFill>
            <a:srgbClr val="3366FF">
              <a:alpha val="6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Many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Sponsors,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Including</a:t>
            </a:r>
          </a:p>
        </p:txBody>
      </p:sp>
      <p:pic>
        <p:nvPicPr>
          <p:cNvPr id="17" name="Picture 16" descr="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03609" y="5304024"/>
            <a:ext cx="85566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17" descr="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5642" y="5283386"/>
            <a:ext cx="9144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9" name="Picture 18" descr="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3257" y="5282593"/>
            <a:ext cx="9144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0" name="Picture 19" descr="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5323868"/>
            <a:ext cx="8318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7" descr="IOOSlogoWhiteRGB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2777" y="4002734"/>
            <a:ext cx="1539724" cy="61749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3" name="Group 22"/>
          <p:cNvGrpSpPr/>
          <p:nvPr/>
        </p:nvGrpSpPr>
        <p:grpSpPr>
          <a:xfrm>
            <a:off x="6604001" y="4653037"/>
            <a:ext cx="2181981" cy="555328"/>
            <a:chOff x="6555619" y="4326467"/>
            <a:chExt cx="2181981" cy="555328"/>
          </a:xfrm>
        </p:grpSpPr>
        <p:sp>
          <p:nvSpPr>
            <p:cNvPr id="19466" name="TextBox 15"/>
            <p:cNvSpPr txBox="1">
              <a:spLocks noChangeArrowheads="1"/>
            </p:cNvSpPr>
            <p:nvPr/>
          </p:nvSpPr>
          <p:spPr bwMode="auto">
            <a:xfrm>
              <a:off x="7124700" y="4326467"/>
              <a:ext cx="1612900" cy="5539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 dirty="0" smtClean="0">
                  <a:solidFill>
                    <a:srgbClr val="0A073E"/>
                  </a:solidFill>
                </a:rPr>
                <a:t>National </a:t>
              </a:r>
              <a:r>
                <a:rPr lang="en-US" sz="1000" dirty="0">
                  <a:solidFill>
                    <a:srgbClr val="0A073E"/>
                  </a:solidFill>
                </a:rPr>
                <a:t>Center for</a:t>
              </a:r>
            </a:p>
            <a:p>
              <a:r>
                <a:rPr lang="en-US" sz="1000" dirty="0">
                  <a:solidFill>
                    <a:srgbClr val="0A073E"/>
                  </a:solidFill>
                </a:rPr>
                <a:t>Secure and Resilient </a:t>
              </a:r>
            </a:p>
            <a:p>
              <a:r>
                <a:rPr lang="en-US" sz="1000" dirty="0">
                  <a:solidFill>
                    <a:srgbClr val="0A073E"/>
                  </a:solidFill>
                </a:rPr>
                <a:t>Maritime Commerce</a:t>
              </a:r>
            </a:p>
          </p:txBody>
        </p:sp>
        <p:pic>
          <p:nvPicPr>
            <p:cNvPr id="19471" name="Picture 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55619" y="4326467"/>
              <a:ext cx="562201" cy="55532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7229930" y="3120571"/>
            <a:ext cx="77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RU27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32714" y="246742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Silbo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207" y="760186"/>
            <a:ext cx="3543300" cy="2616200"/>
          </a:xfrm>
          <a:prstGeom prst="rect">
            <a:avLst/>
          </a:prstGeom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2286000" y="1206500"/>
            <a:ext cx="4905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alibri" charset="0"/>
                <a:ea typeface="MS PGothic" pitchFamily="34" charset="-128"/>
                <a:cs typeface="MS PGothic" pitchFamily="34" charset="-128"/>
              </a:rPr>
              <a:t>+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5632450" y="1201738"/>
            <a:ext cx="4905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alibri" charset="0"/>
                <a:ea typeface="MS PGothic" pitchFamily="34" charset="-128"/>
                <a:cs typeface="MS PGothic" pitchFamily="34" charset="-128"/>
              </a:rPr>
              <a:t>=</a:t>
            </a:r>
          </a:p>
        </p:txBody>
      </p:sp>
      <p:pic>
        <p:nvPicPr>
          <p:cNvPr id="26631" name="Picture 8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929"/>
          <a:stretch>
            <a:fillRect/>
          </a:stretch>
        </p:blipFill>
        <p:spPr bwMode="auto">
          <a:xfrm>
            <a:off x="5715000" y="3201988"/>
            <a:ext cx="4038600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4525" y="3859213"/>
            <a:ext cx="266541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2781300" y="4449763"/>
            <a:ext cx="4905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alibri" charset="0"/>
                <a:ea typeface="MS PGothic" pitchFamily="34" charset="-128"/>
                <a:cs typeface="MS PGothic" pitchFamily="34" charset="-128"/>
              </a:rPr>
              <a:t>+</a:t>
            </a:r>
          </a:p>
        </p:txBody>
      </p:sp>
      <p:sp>
        <p:nvSpPr>
          <p:cNvPr id="26634" name="Text Box 11"/>
          <p:cNvSpPr txBox="1">
            <a:spLocks noChangeArrowheads="1"/>
          </p:cNvSpPr>
          <p:nvPr/>
        </p:nvSpPr>
        <p:spPr bwMode="auto">
          <a:xfrm>
            <a:off x="5810250" y="4421188"/>
            <a:ext cx="4905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alibri" charset="0"/>
                <a:ea typeface="MS PGothic" pitchFamily="34" charset="-128"/>
                <a:cs typeface="MS PGothic" pitchFamily="34" charset="-128"/>
              </a:rPr>
              <a:t>=</a:t>
            </a:r>
          </a:p>
        </p:txBody>
      </p:sp>
      <p:sp>
        <p:nvSpPr>
          <p:cNvPr id="26635" name="Text Box 13"/>
          <p:cNvSpPr txBox="1">
            <a:spLocks noChangeArrowheads="1"/>
          </p:cNvSpPr>
          <p:nvPr/>
        </p:nvSpPr>
        <p:spPr bwMode="auto">
          <a:xfrm>
            <a:off x="3567113" y="5788478"/>
            <a:ext cx="153828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latin typeface="Times New Roman" charset="0"/>
                <a:ea typeface="MS PGothic" pitchFamily="34" charset="-128"/>
                <a:cs typeface="MS PGothic" pitchFamily="34" charset="-128"/>
              </a:rPr>
              <a:t>Nested Models </a:t>
            </a:r>
          </a:p>
        </p:txBody>
      </p:sp>
      <p:sp>
        <p:nvSpPr>
          <p:cNvPr id="26636" name="Text Box 15"/>
          <p:cNvSpPr txBox="1">
            <a:spLocks noChangeArrowheads="1"/>
          </p:cNvSpPr>
          <p:nvPr/>
        </p:nvSpPr>
        <p:spPr bwMode="auto">
          <a:xfrm>
            <a:off x="6252256" y="5851978"/>
            <a:ext cx="231578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latin typeface="Times New Roman" charset="0"/>
                <a:ea typeface="MS PGothic" pitchFamily="34" charset="-128"/>
                <a:cs typeface="MS PGothic" pitchFamily="34" charset="-128"/>
              </a:rPr>
              <a:t>4-D </a:t>
            </a:r>
            <a:r>
              <a:rPr lang="en-US" sz="1700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Forecast Ensembles </a:t>
            </a:r>
            <a:endParaRPr lang="en-US" sz="1700" dirty="0"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6637" name="Text Box 16"/>
          <p:cNvSpPr txBox="1">
            <a:spLocks noChangeArrowheads="1"/>
          </p:cNvSpPr>
          <p:nvPr/>
        </p:nvSpPr>
        <p:spPr bwMode="auto">
          <a:xfrm>
            <a:off x="6015038" y="3371850"/>
            <a:ext cx="14255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3-D Nowcasts</a:t>
            </a:r>
          </a:p>
        </p:txBody>
      </p:sp>
      <p:sp>
        <p:nvSpPr>
          <p:cNvPr id="26638" name="Text Box 17"/>
          <p:cNvSpPr txBox="1">
            <a:spLocks noChangeArrowheads="1"/>
          </p:cNvSpPr>
          <p:nvPr/>
        </p:nvSpPr>
        <p:spPr bwMode="auto">
          <a:xfrm>
            <a:off x="333375" y="3341688"/>
            <a:ext cx="16478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Remote Sensing </a:t>
            </a:r>
          </a:p>
        </p:txBody>
      </p:sp>
      <p:sp>
        <p:nvSpPr>
          <p:cNvPr id="26639" name="Text Box 18"/>
          <p:cNvSpPr txBox="1">
            <a:spLocks noChangeArrowheads="1"/>
          </p:cNvSpPr>
          <p:nvPr/>
        </p:nvSpPr>
        <p:spPr bwMode="auto">
          <a:xfrm>
            <a:off x="3643313" y="3341688"/>
            <a:ext cx="82708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Gliders </a:t>
            </a:r>
          </a:p>
        </p:txBody>
      </p:sp>
      <p:pic>
        <p:nvPicPr>
          <p:cNvPr id="26640" name="Picture 7" descr="marcoos_composite_newcodar_070416_01"/>
          <p:cNvPicPr preferRelativeResize="0"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0" t="6944" r="12500" b="6944"/>
          <a:stretch>
            <a:fillRect/>
          </a:stretch>
        </p:blipFill>
        <p:spPr bwMode="auto">
          <a:xfrm>
            <a:off x="284163" y="3859213"/>
            <a:ext cx="2497137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1" name="Text Box 16"/>
          <p:cNvSpPr txBox="1">
            <a:spLocks noChangeArrowheads="1"/>
          </p:cNvSpPr>
          <p:nvPr/>
        </p:nvSpPr>
        <p:spPr bwMode="auto">
          <a:xfrm>
            <a:off x="547688" y="5773738"/>
            <a:ext cx="1738312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3-D Nowcasts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21" y="610507"/>
            <a:ext cx="2120900" cy="2679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400" y="541565"/>
            <a:ext cx="3149600" cy="2908300"/>
          </a:xfrm>
          <a:prstGeom prst="rect">
            <a:avLst/>
          </a:prstGeom>
        </p:spPr>
      </p:pic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8663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MARACOOS - Composite </a:t>
            </a:r>
            <a:r>
              <a:rPr lang="en-US" sz="3200" dirty="0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Data &amp; Forecast Products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32000" contrast="35000"/>
          </a:blip>
          <a:stretch>
            <a:fillRect/>
          </a:stretch>
        </p:blipFill>
        <p:spPr>
          <a:xfrm>
            <a:off x="0" y="894442"/>
            <a:ext cx="5359399" cy="4412264"/>
          </a:xfrm>
          <a:prstGeom prst="rect">
            <a:avLst/>
          </a:prstGeom>
        </p:spPr>
      </p:pic>
      <p:pic>
        <p:nvPicPr>
          <p:cNvPr id="6" name="Picture 5" descr="Screen shot 2011-10-05 at 4.39.48 AM.png"/>
          <p:cNvPicPr>
            <a:picLocks noChangeAspect="1"/>
          </p:cNvPicPr>
          <p:nvPr/>
        </p:nvPicPr>
        <p:blipFill>
          <a:blip r:embed="rId3"/>
          <a:srcRect t="29032" b="23548"/>
          <a:stretch>
            <a:fillRect/>
          </a:stretch>
        </p:blipFill>
        <p:spPr>
          <a:xfrm>
            <a:off x="0" y="0"/>
            <a:ext cx="9144000" cy="88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72" y="5433791"/>
            <a:ext cx="1418102" cy="694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644" y="5439850"/>
            <a:ext cx="870857" cy="682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1072" y="5343077"/>
            <a:ext cx="1564818" cy="876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002" y="2679096"/>
            <a:ext cx="3773714" cy="31919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60786" y="5814785"/>
            <a:ext cx="3340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Cyberinfrastructure</a:t>
            </a:r>
            <a:r>
              <a:rPr lang="en-US" dirty="0" smtClean="0"/>
              <a:t> Dashboard</a:t>
            </a:r>
            <a:endParaRPr lang="en-US" dirty="0"/>
          </a:p>
        </p:txBody>
      </p:sp>
      <p:pic>
        <p:nvPicPr>
          <p:cNvPr id="12" name="Picture 11" descr="Screen shot 2011-10-05 at 4.51.19 AM.png"/>
          <p:cNvPicPr>
            <a:picLocks noChangeAspect="1"/>
          </p:cNvPicPr>
          <p:nvPr/>
        </p:nvPicPr>
        <p:blipFill>
          <a:blip r:embed="rId8"/>
          <a:srcRect l="16421" t="24065" r="10370" b="25340"/>
          <a:stretch>
            <a:fillRect/>
          </a:stretch>
        </p:blipFill>
        <p:spPr>
          <a:xfrm>
            <a:off x="4598151" y="977129"/>
            <a:ext cx="2622706" cy="15175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94954" y="843642"/>
            <a:ext cx="1949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&gt;80 Investigators</a:t>
            </a:r>
          </a:p>
          <a:p>
            <a:r>
              <a:rPr lang="en-US" dirty="0" smtClean="0"/>
              <a:t>&gt;40 Institutions</a:t>
            </a:r>
          </a:p>
          <a:p>
            <a:endParaRPr lang="en-US" dirty="0"/>
          </a:p>
        </p:txBody>
      </p:sp>
      <p:pic>
        <p:nvPicPr>
          <p:cNvPr id="14" name="Picture 13" descr="Screen shot 2011-10-05 at 4.55.00 A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5594" y="1450083"/>
            <a:ext cx="1134835" cy="10554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/>
          <p:cNvSpPr txBox="1">
            <a:spLocks noChangeArrowheads="1"/>
          </p:cNvSpPr>
          <p:nvPr/>
        </p:nvSpPr>
        <p:spPr bwMode="auto">
          <a:xfrm>
            <a:off x="5308597" y="2505605"/>
            <a:ext cx="990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Vessels - </a:t>
            </a:r>
          </a:p>
          <a:p>
            <a:endParaRPr lang="en-US" sz="1400">
              <a:solidFill>
                <a:schemeClr val="bg1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r>
              <a:rPr lang="en-US" sz="14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Satellite</a:t>
            </a:r>
          </a:p>
        </p:txBody>
      </p:sp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6002335" y="3161242"/>
            <a:ext cx="14922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Satellite</a:t>
            </a:r>
          </a:p>
        </p:txBody>
      </p:sp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6002335" y="3480330"/>
            <a:ext cx="11779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Ships/ Vessels</a:t>
            </a:r>
          </a:p>
        </p:txBody>
      </p:sp>
      <p:sp>
        <p:nvSpPr>
          <p:cNvPr id="20484" name="TextBox 9"/>
          <p:cNvSpPr txBox="1">
            <a:spLocks noChangeArrowheads="1"/>
          </p:cNvSpPr>
          <p:nvPr/>
        </p:nvSpPr>
        <p:spPr bwMode="auto">
          <a:xfrm>
            <a:off x="5951535" y="4193117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REMUS</a:t>
            </a:r>
          </a:p>
        </p:txBody>
      </p:sp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5951535" y="4512205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Modeling</a:t>
            </a:r>
          </a:p>
        </p:txBody>
      </p:sp>
      <p:sp>
        <p:nvSpPr>
          <p:cNvPr id="20486" name="TextBox 11"/>
          <p:cNvSpPr txBox="1">
            <a:spLocks noChangeArrowheads="1"/>
          </p:cNvSpPr>
          <p:nvPr/>
        </p:nvSpPr>
        <p:spPr bwMode="auto">
          <a:xfrm>
            <a:off x="5951535" y="4831292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Leadership</a:t>
            </a:r>
          </a:p>
        </p:txBody>
      </p:sp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7415210" y="3161242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CODAR</a:t>
            </a:r>
          </a:p>
        </p:txBody>
      </p:sp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7415210" y="3480330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Glider</a:t>
            </a:r>
          </a:p>
        </p:txBody>
      </p:sp>
      <p:sp>
        <p:nvSpPr>
          <p:cNvPr id="20489" name="TextBox 14"/>
          <p:cNvSpPr txBox="1">
            <a:spLocks noChangeArrowheads="1"/>
          </p:cNvSpPr>
          <p:nvPr/>
        </p:nvSpPr>
        <p:spPr bwMode="auto">
          <a:xfrm>
            <a:off x="7364410" y="4193117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Data Vis.</a:t>
            </a:r>
          </a:p>
        </p:txBody>
      </p:sp>
      <p:sp>
        <p:nvSpPr>
          <p:cNvPr id="20490" name="TextBox 15"/>
          <p:cNvSpPr txBox="1">
            <a:spLocks noChangeArrowheads="1"/>
          </p:cNvSpPr>
          <p:nvPr/>
        </p:nvSpPr>
        <p:spPr bwMode="auto">
          <a:xfrm>
            <a:off x="7364410" y="4512205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Security</a:t>
            </a:r>
          </a:p>
        </p:txBody>
      </p:sp>
      <p:sp>
        <p:nvSpPr>
          <p:cNvPr id="20491" name="TextBox 16"/>
          <p:cNvSpPr txBox="1">
            <a:spLocks noChangeArrowheads="1"/>
          </p:cNvSpPr>
          <p:nvPr/>
        </p:nvSpPr>
        <p:spPr bwMode="auto">
          <a:xfrm>
            <a:off x="7364410" y="4831292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65797" y="3002492"/>
            <a:ext cx="2436813" cy="18335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93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210" y="984780"/>
            <a:ext cx="8132762" cy="2874962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</p:pic>
      <p:sp>
        <p:nvSpPr>
          <p:cNvPr id="20494" name="Text Box 3"/>
          <p:cNvSpPr txBox="1">
            <a:spLocks noChangeArrowheads="1"/>
          </p:cNvSpPr>
          <p:nvPr/>
        </p:nvSpPr>
        <p:spPr bwMode="auto">
          <a:xfrm>
            <a:off x="76197" y="5618692"/>
            <a:ext cx="1828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CODAR Network</a:t>
            </a:r>
          </a:p>
        </p:txBody>
      </p:sp>
      <p:sp>
        <p:nvSpPr>
          <p:cNvPr id="20495" name="Text Box 4"/>
          <p:cNvSpPr txBox="1">
            <a:spLocks noChangeArrowheads="1"/>
          </p:cNvSpPr>
          <p:nvPr/>
        </p:nvSpPr>
        <p:spPr bwMode="auto">
          <a:xfrm>
            <a:off x="5380035" y="5594880"/>
            <a:ext cx="1441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charset="0"/>
                <a:ea typeface="MS PGothic" pitchFamily="34" charset="-128"/>
                <a:cs typeface="MS PGothic" pitchFamily="34" charset="-128"/>
              </a:rPr>
              <a:t>Glider Fleet</a:t>
            </a:r>
          </a:p>
        </p:txBody>
      </p:sp>
      <p:sp>
        <p:nvSpPr>
          <p:cNvPr id="20496" name="Text Box 5"/>
          <p:cNvSpPr txBox="1">
            <a:spLocks noChangeArrowheads="1"/>
          </p:cNvSpPr>
          <p:nvPr/>
        </p:nvSpPr>
        <p:spPr bwMode="auto">
          <a:xfrm>
            <a:off x="2057397" y="5618692"/>
            <a:ext cx="2933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L-Band &amp; X-Band Satellite Receivers</a:t>
            </a:r>
          </a:p>
        </p:txBody>
      </p:sp>
      <p:pic>
        <p:nvPicPr>
          <p:cNvPr id="21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37160" y="4313767"/>
            <a:ext cx="1739900" cy="131286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0498" name="Text Box 10"/>
          <p:cNvSpPr txBox="1">
            <a:spLocks noChangeArrowheads="1"/>
          </p:cNvSpPr>
          <p:nvPr/>
        </p:nvSpPr>
        <p:spPr bwMode="auto">
          <a:xfrm>
            <a:off x="7191372" y="5618692"/>
            <a:ext cx="1876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3-D Nowcasts</a:t>
            </a:r>
          </a:p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&amp; Forecasts</a:t>
            </a:r>
          </a:p>
        </p:txBody>
      </p:sp>
      <p:sp>
        <p:nvSpPr>
          <p:cNvPr id="20499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Calibri" charset="0"/>
                <a:ea typeface="MS PGothic" pitchFamily="34" charset="-128"/>
                <a:cs typeface="MS PGothic" pitchFamily="34" charset="-128"/>
              </a:rPr>
              <a:t>Rutgers University - Coastal Ocean Observation </a:t>
            </a:r>
            <a:r>
              <a:rPr lang="en-US" sz="3200" b="1" dirty="0" smtClean="0">
                <a:latin typeface="Calibri" charset="0"/>
                <a:ea typeface="MS PGothic" pitchFamily="34" charset="-128"/>
                <a:cs typeface="MS PGothic" pitchFamily="34" charset="-128"/>
              </a:rPr>
              <a:t>Lab</a:t>
            </a:r>
          </a:p>
          <a:p>
            <a:pPr algn="ctr"/>
            <a:r>
              <a:rPr lang="en-US" sz="2800" b="1" dirty="0" smtClean="0">
                <a:latin typeface="Calibri" charset="0"/>
                <a:ea typeface="MS PGothic" pitchFamily="34" charset="-128"/>
                <a:cs typeface="MS PGothic" pitchFamily="34" charset="-128"/>
              </a:rPr>
              <a:t>MARACOOS Operations Center </a:t>
            </a:r>
            <a:endParaRPr lang="en-US" sz="2800" b="1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24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79772" y="4337580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5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0960" y="4340755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6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238997" y="4337580"/>
            <a:ext cx="1755775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7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016122" y="4337580"/>
            <a:ext cx="10795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9144000" cy="29935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1606" t="5229" b="18102"/>
          <a:stretch>
            <a:fillRect/>
          </a:stretch>
        </p:blipFill>
        <p:spPr bwMode="auto">
          <a:xfrm>
            <a:off x="0" y="175753"/>
            <a:ext cx="9144000" cy="5980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Science and Technology Ocean Battlespace Sensing (Code 32) "/>
          <p:cNvPicPr>
            <a:picLocks noChangeAspect="1" noChangeArrowheads="1"/>
          </p:cNvPicPr>
          <p:nvPr/>
        </p:nvPicPr>
        <p:blipFill>
          <a:blip r:embed="rId3"/>
          <a:srcRect t="-3102" r="8000"/>
          <a:stretch>
            <a:fillRect/>
          </a:stretch>
        </p:blipFill>
        <p:spPr bwMode="auto">
          <a:xfrm>
            <a:off x="0" y="498928"/>
            <a:ext cx="1981200" cy="388938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71800" y="3336465"/>
            <a:ext cx="304800" cy="3048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 l="7339" t="6221" r="34557" b="9349"/>
          <a:stretch>
            <a:fillRect/>
          </a:stretch>
        </p:blipFill>
        <p:spPr bwMode="auto">
          <a:xfrm>
            <a:off x="5791200" y="3326940"/>
            <a:ext cx="33528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3276600" y="3336465"/>
            <a:ext cx="2514600" cy="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276600" y="3641265"/>
            <a:ext cx="2438400" cy="251460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gor1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8529" y="391880"/>
            <a:ext cx="1143000" cy="692150"/>
          </a:xfrm>
          <a:prstGeom prst="rect">
            <a:avLst/>
          </a:prstGeom>
          <a:noFill/>
        </p:spPr>
      </p:pic>
      <p:pic>
        <p:nvPicPr>
          <p:cNvPr id="11" name="Picture 10" descr="Knorr_550_642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400951"/>
            <a:ext cx="1524000" cy="850900"/>
          </a:xfrm>
          <a:prstGeom prst="rect">
            <a:avLst/>
          </a:prstGeom>
          <a:noFill/>
        </p:spPr>
      </p:pic>
      <p:pic>
        <p:nvPicPr>
          <p:cNvPr id="12" name="Picture 11" descr="oceanu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7800" y="1279065"/>
            <a:ext cx="914400" cy="600075"/>
          </a:xfrm>
          <a:prstGeom prst="rect">
            <a:avLst/>
          </a:prstGeom>
          <a:noFill/>
        </p:spPr>
      </p:pic>
      <p:pic>
        <p:nvPicPr>
          <p:cNvPr id="13" name="Picture 12" descr="Endeavor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964865"/>
            <a:ext cx="1219200" cy="765175"/>
          </a:xfrm>
          <a:prstGeom prst="rect">
            <a:avLst/>
          </a:prstGeom>
          <a:noFill/>
        </p:spPr>
      </p:pic>
      <p:pic>
        <p:nvPicPr>
          <p:cNvPr id="14" name="Picture 13" descr="Hugh%20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3946065"/>
            <a:ext cx="1219200" cy="914400"/>
          </a:xfrm>
          <a:prstGeom prst="rect">
            <a:avLst/>
          </a:prstGeom>
          <a:noFill/>
        </p:spPr>
      </p:pic>
      <p:pic>
        <p:nvPicPr>
          <p:cNvPr id="15" name="Picture 14" descr="Tiog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38400" y="1279065"/>
            <a:ext cx="838200" cy="603250"/>
          </a:xfrm>
          <a:prstGeom prst="rect">
            <a:avLst/>
          </a:prstGeom>
          <a:noFill/>
        </p:spPr>
      </p:pic>
      <p:pic>
        <p:nvPicPr>
          <p:cNvPr id="16" name="Picture 15" descr="twin_ott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800" y="5395453"/>
            <a:ext cx="1266825" cy="760412"/>
          </a:xfrm>
          <a:prstGeom prst="rect">
            <a:avLst/>
          </a:prstGeom>
          <a:noFill/>
        </p:spPr>
      </p:pic>
      <p:pic>
        <p:nvPicPr>
          <p:cNvPr id="17" name="Picture 16" descr="radarsa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86688" y="517065"/>
            <a:ext cx="1357312" cy="1174750"/>
          </a:xfrm>
          <a:prstGeom prst="rect">
            <a:avLst/>
          </a:prstGeom>
          <a:noFill/>
        </p:spPr>
      </p:pic>
      <p:pic>
        <p:nvPicPr>
          <p:cNvPr id="18" name="Picture 17" descr="glider-surface_sm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2803065"/>
            <a:ext cx="1295400" cy="1008063"/>
          </a:xfrm>
          <a:prstGeom prst="rect">
            <a:avLst/>
          </a:prstGeom>
          <a:noFill/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003925" y="558277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62 Moorings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52400" y="1571165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Ships 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52400" y="5012865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 Aircraft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0" y="2422065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 Gliders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7518400" y="13606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&gt;12 Satellites 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7848600" y="1736265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3 Ground- stations 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0" y="825494"/>
            <a:ext cx="135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48 Senior</a:t>
            </a:r>
          </a:p>
          <a:p>
            <a:r>
              <a:rPr lang="en-US" dirty="0" err="1">
                <a:solidFill>
                  <a:schemeClr val="bg1"/>
                </a:solidFill>
              </a:rPr>
              <a:t>PI’s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PM’s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25" descr="satmex5_hirez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867400" y="517065"/>
            <a:ext cx="1062038" cy="1371600"/>
          </a:xfrm>
          <a:prstGeom prst="rect">
            <a:avLst/>
          </a:prstGeom>
          <a:noFill/>
        </p:spPr>
      </p:pic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6400800" y="89806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5715000" y="136065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HiSeasNet</a:t>
            </a: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 flipV="1">
            <a:off x="2514600" y="3488865"/>
            <a:ext cx="381000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 flipH="1">
            <a:off x="3352800" y="1279065"/>
            <a:ext cx="990600" cy="1981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>
            <a:off x="3048000" y="2498265"/>
            <a:ext cx="0" cy="762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H="1">
            <a:off x="3200400" y="2345865"/>
            <a:ext cx="152400" cy="914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V="1">
            <a:off x="2286000" y="3717465"/>
            <a:ext cx="60960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 flipV="1">
            <a:off x="2362200" y="3717465"/>
            <a:ext cx="762000" cy="1524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3352800" y="1736265"/>
            <a:ext cx="4267200" cy="1752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3352800" y="1202865"/>
            <a:ext cx="2895600" cy="1143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H="1">
            <a:off x="3124200" y="1431465"/>
            <a:ext cx="3200400" cy="2057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H="1">
            <a:off x="2057400" y="1355265"/>
            <a:ext cx="4191000" cy="1981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H="1">
            <a:off x="4953000" y="1431465"/>
            <a:ext cx="1447800" cy="4724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 rot="20380711">
            <a:off x="4060371" y="1239150"/>
            <a:ext cx="191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Communication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0"/>
            <a:ext cx="536311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ONR Shallow Water 2006 Joint Experiment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57800" cy="457200"/>
          </a:xfrm>
        </p:spPr>
        <p:txBody>
          <a:bodyPr>
            <a:normAutofit fontScale="90000"/>
          </a:bodyPr>
          <a:lstStyle/>
          <a:p>
            <a:r>
              <a:rPr lang="en-US" sz="2800" smtClean="0">
                <a:solidFill>
                  <a:schemeClr val="tx1"/>
                </a:solidFill>
                <a:ea typeface="Geneva" charset="0"/>
                <a:cs typeface="Geneva" charset="0"/>
              </a:rPr>
              <a:t>Trans-Atlantic Education</a:t>
            </a:r>
          </a:p>
        </p:txBody>
      </p:sp>
      <p:sp>
        <p:nvSpPr>
          <p:cNvPr id="23555" name="TextBox 9"/>
          <p:cNvSpPr txBox="1">
            <a:spLocks noChangeArrowheads="1"/>
          </p:cNvSpPr>
          <p:nvPr/>
        </p:nvSpPr>
        <p:spPr bwMode="auto">
          <a:xfrm>
            <a:off x="762000" y="5791200"/>
            <a:ext cx="1322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Web Portal</a:t>
            </a:r>
          </a:p>
        </p:txBody>
      </p:sp>
      <p:sp>
        <p:nvSpPr>
          <p:cNvPr id="23556" name="TextBox 10"/>
          <p:cNvSpPr txBox="1">
            <a:spLocks noChangeArrowheads="1"/>
          </p:cNvSpPr>
          <p:nvPr/>
        </p:nvSpPr>
        <p:spPr bwMode="auto">
          <a:xfrm>
            <a:off x="3581400" y="5181600"/>
            <a:ext cx="2211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Google Earth </a:t>
            </a:r>
          </a:p>
          <a:p>
            <a:r>
              <a:rPr lang="en-US"/>
              <a:t>Interactive Interface</a:t>
            </a:r>
          </a:p>
        </p:txBody>
      </p:sp>
      <p:sp>
        <p:nvSpPr>
          <p:cNvPr id="23557" name="TextBox 11"/>
          <p:cNvSpPr txBox="1">
            <a:spLocks noChangeArrowheads="1"/>
          </p:cNvSpPr>
          <p:nvPr/>
        </p:nvSpPr>
        <p:spPr bwMode="auto">
          <a:xfrm>
            <a:off x="7182757" y="5776686"/>
            <a:ext cx="1493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Briefing Blog</a:t>
            </a:r>
          </a:p>
        </p:txBody>
      </p:sp>
      <p:pic>
        <p:nvPicPr>
          <p:cNvPr id="23558" name="Picture 8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5253038" y="0"/>
            <a:ext cx="3890962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3" descr="090829_danny_cloud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895600"/>
            <a:ext cx="3352800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4" descr="Screen shot 2011-03-17 at 11.30.55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05000"/>
            <a:ext cx="2989263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5" descr="Screen shot 2011-03-17 at 11.35.37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2895600"/>
            <a:ext cx="2362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10"/>
          <p:cNvSpPr txBox="1">
            <a:spLocks noChangeArrowheads="1"/>
          </p:cNvSpPr>
          <p:nvPr/>
        </p:nvSpPr>
        <p:spPr bwMode="auto">
          <a:xfrm>
            <a:off x="76200" y="457200"/>
            <a:ext cx="5105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Social networking tools developed to enable collaboration between scientists and students in the U.S., Canada, Spain and Portugal</a:t>
            </a:r>
          </a:p>
          <a:p>
            <a:pPr>
              <a:buFont typeface="Arial" charset="0"/>
              <a:buChar char="•"/>
            </a:pPr>
            <a:r>
              <a:rPr lang="en-US"/>
              <a:t>    PLOCAN </a:t>
            </a:r>
          </a:p>
          <a:p>
            <a:pPr>
              <a:buFont typeface="Arial" charset="0"/>
              <a:buChar char="•"/>
            </a:pPr>
            <a:r>
              <a:rPr lang="en-US"/>
              <a:t>    Universidad de Las Palmas de Gran Canaria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Screen shot 2010-10-29 at 7.35.15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38400"/>
            <a:ext cx="31019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Screen shot 2011-03-16 at 3.58.3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514600"/>
            <a:ext cx="209708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153400" cy="457200"/>
          </a:xfrm>
        </p:spPr>
        <p:txBody>
          <a:bodyPr>
            <a:normAutofit fontScale="90000"/>
          </a:bodyPr>
          <a:lstStyle/>
          <a:p>
            <a:r>
              <a:rPr lang="en-US" sz="2800">
                <a:solidFill>
                  <a:schemeClr val="tx1"/>
                </a:solidFill>
                <a:ea typeface="Geneva" charset="0"/>
                <a:cs typeface="Geneva" charset="0"/>
              </a:rPr>
              <a:t>Deepwater Horizon Information Flow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883920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Tools developed for education during the trans-Atlantic mission of RU27 adapted to coordinate response to the oil spill: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dirty="0"/>
              <a:t>Collaborative web portal established as an aggregation center for information</a:t>
            </a:r>
          </a:p>
          <a:p>
            <a:pPr marL="342900" indent="-342900">
              <a:buFont typeface="Arial"/>
              <a:buAutoNum type="arabicParenR"/>
              <a:defRPr/>
            </a:pPr>
            <a:r>
              <a:rPr lang="en-US" dirty="0"/>
              <a:t>Google Earth data/model interactive interface used for environmental analysis &amp; glider path planning</a:t>
            </a:r>
          </a:p>
          <a:p>
            <a:pPr marL="342900" indent="-342900">
              <a:buFont typeface="Arial"/>
              <a:buAutoNum type="arabicParenR"/>
              <a:defRPr/>
            </a:pPr>
            <a:r>
              <a:rPr lang="en-US" dirty="0"/>
              <a:t>Blog established to share analyses and provide comments – 127 briefs posted</a:t>
            </a:r>
          </a:p>
          <a:p>
            <a:pPr>
              <a:buFont typeface="Arial"/>
              <a:buChar char="•"/>
              <a:defRPr/>
            </a:pPr>
            <a:endParaRPr lang="en-US" dirty="0"/>
          </a:p>
        </p:txBody>
      </p:sp>
      <p:pic>
        <p:nvPicPr>
          <p:cNvPr id="24582" name="Picture 1" descr="100602_spill_ioo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2971800"/>
            <a:ext cx="3300413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9"/>
          <p:cNvSpPr txBox="1">
            <a:spLocks noChangeArrowheads="1"/>
          </p:cNvSpPr>
          <p:nvPr/>
        </p:nvSpPr>
        <p:spPr bwMode="auto">
          <a:xfrm>
            <a:off x="762000" y="5791200"/>
            <a:ext cx="1322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Web Portal</a:t>
            </a:r>
          </a:p>
        </p:txBody>
      </p:sp>
      <p:sp>
        <p:nvSpPr>
          <p:cNvPr id="24584" name="TextBox 10"/>
          <p:cNvSpPr txBox="1">
            <a:spLocks noChangeArrowheads="1"/>
          </p:cNvSpPr>
          <p:nvPr/>
        </p:nvSpPr>
        <p:spPr bwMode="auto">
          <a:xfrm>
            <a:off x="3581400" y="5181600"/>
            <a:ext cx="2211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Google Earth </a:t>
            </a:r>
          </a:p>
          <a:p>
            <a:r>
              <a:rPr lang="en-US"/>
              <a:t>Interactive Interface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182757" y="5776686"/>
            <a:ext cx="1493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Briefing Blog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100725_bonn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2163" y="854075"/>
            <a:ext cx="705326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0" y="1524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Deepwater Horizon Oil Spill: Coordinated Rapid Response</a:t>
            </a:r>
          </a:p>
        </p:txBody>
      </p:sp>
      <p:pic>
        <p:nvPicPr>
          <p:cNvPr id="21508" name="Picture 4" descr="100722_slick_sabgom_csta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581400"/>
            <a:ext cx="3887788" cy="2595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52399" y="609600"/>
            <a:ext cx="2024743" cy="387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u="sng" dirty="0">
                <a:solidFill>
                  <a:srgbClr val="000000"/>
                </a:solidFill>
              </a:rPr>
              <a:t>Contributed Assets</a:t>
            </a:r>
            <a:r>
              <a:rPr lang="en-US" sz="1400" b="1" dirty="0">
                <a:solidFill>
                  <a:srgbClr val="000000"/>
                </a:solidFill>
              </a:rPr>
              <a:t>:</a:t>
            </a:r>
          </a:p>
          <a:p>
            <a:r>
              <a:rPr lang="en-US" sz="800" dirty="0"/>
              <a:t> </a:t>
            </a:r>
          </a:p>
          <a:p>
            <a:r>
              <a:rPr lang="en-US" sz="1200" b="1" dirty="0"/>
              <a:t>HF Radar Networks</a:t>
            </a:r>
          </a:p>
          <a:p>
            <a:r>
              <a:rPr lang="en-US" sz="1200" dirty="0"/>
              <a:t> </a:t>
            </a:r>
            <a:r>
              <a:rPr lang="en-US" sz="1200" i="1" dirty="0"/>
              <a:t>   USF, USM</a:t>
            </a:r>
          </a:p>
          <a:p>
            <a:r>
              <a:rPr lang="en-US" sz="1200" b="1" dirty="0"/>
              <a:t>Gliders</a:t>
            </a:r>
          </a:p>
          <a:p>
            <a:r>
              <a:rPr lang="en-US" sz="1200" dirty="0"/>
              <a:t> </a:t>
            </a:r>
            <a:r>
              <a:rPr lang="en-US" sz="1200" i="1" dirty="0"/>
              <a:t>   </a:t>
            </a:r>
            <a:r>
              <a:rPr lang="en-US" sz="1200" i="1" dirty="0" err="1"/>
              <a:t>iRobot</a:t>
            </a:r>
            <a:r>
              <a:rPr lang="en-US" sz="1200" i="1" dirty="0"/>
              <a:t>, Mote, Rutgers,</a:t>
            </a:r>
          </a:p>
          <a:p>
            <a:r>
              <a:rPr lang="en-US" sz="1200" i="1" dirty="0"/>
              <a:t>    SIO, </a:t>
            </a:r>
            <a:r>
              <a:rPr lang="en-US" sz="1200" i="1" dirty="0" err="1"/>
              <a:t>UDel</a:t>
            </a:r>
            <a:r>
              <a:rPr lang="en-US" sz="1200" i="1" dirty="0"/>
              <a:t>, USF, Navy                 </a:t>
            </a:r>
          </a:p>
          <a:p>
            <a:r>
              <a:rPr lang="en-US" sz="1200" b="1" dirty="0"/>
              <a:t>Drifters &amp; Profilers</a:t>
            </a:r>
          </a:p>
          <a:p>
            <a:r>
              <a:rPr lang="en-US" sz="1200" dirty="0"/>
              <a:t>    </a:t>
            </a:r>
            <a:r>
              <a:rPr lang="en-US" sz="1200" i="1" dirty="0"/>
              <a:t>Horizon Marine, Navy</a:t>
            </a:r>
          </a:p>
          <a:p>
            <a:r>
              <a:rPr lang="en-US" sz="1200" b="1" dirty="0"/>
              <a:t>Satellite Imagery</a:t>
            </a:r>
          </a:p>
          <a:p>
            <a:r>
              <a:rPr lang="en-US" sz="1200" dirty="0"/>
              <a:t>    </a:t>
            </a:r>
            <a:r>
              <a:rPr lang="en-US" sz="1200" i="1" dirty="0"/>
              <a:t>CSTARS, </a:t>
            </a:r>
            <a:r>
              <a:rPr lang="en-US" sz="1200" i="1" dirty="0" err="1" smtClean="0"/>
              <a:t>UDel</a:t>
            </a:r>
            <a:r>
              <a:rPr lang="en-US" sz="1200" i="1" dirty="0" smtClean="0"/>
              <a:t>, Rutgers</a:t>
            </a:r>
          </a:p>
          <a:p>
            <a:r>
              <a:rPr lang="en-US" sz="1200" b="1" dirty="0"/>
              <a:t>Ocean Forecasts</a:t>
            </a:r>
          </a:p>
          <a:p>
            <a:r>
              <a:rPr lang="en-US" sz="1200" dirty="0"/>
              <a:t>    </a:t>
            </a:r>
            <a:r>
              <a:rPr lang="en-US" sz="1200" i="1" dirty="0"/>
              <a:t>Navy, NCSU</a:t>
            </a:r>
          </a:p>
          <a:p>
            <a:r>
              <a:rPr lang="en-US" sz="1200" b="1" dirty="0"/>
              <a:t>Data/Web Services</a:t>
            </a:r>
          </a:p>
          <a:p>
            <a:r>
              <a:rPr lang="en-US" sz="1200" dirty="0"/>
              <a:t>   </a:t>
            </a:r>
            <a:r>
              <a:rPr lang="en-US" sz="1200" i="1" dirty="0"/>
              <a:t> ASA, Rutgers, SIO</a:t>
            </a:r>
          </a:p>
          <a:p>
            <a:endParaRPr lang="en-US" sz="12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3124200" y="889000"/>
            <a:ext cx="5041900" cy="33813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Tropical Storm Bonnie crosses the Gulf of Mexico</a:t>
            </a:r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6096000" y="1676400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USM HFR</a:t>
            </a:r>
          </a:p>
        </p:txBody>
      </p:sp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7620000" y="3124200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USF HFR</a:t>
            </a:r>
          </a:p>
        </p:txBody>
      </p:sp>
      <p:sp>
        <p:nvSpPr>
          <p:cNvPr id="21513" name="TextBox 8"/>
          <p:cNvSpPr txBox="1">
            <a:spLocks noChangeArrowheads="1"/>
          </p:cNvSpPr>
          <p:nvPr/>
        </p:nvSpPr>
        <p:spPr bwMode="auto">
          <a:xfrm>
            <a:off x="3124200" y="2133600"/>
            <a:ext cx="1071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TS Bonnie</a:t>
            </a:r>
          </a:p>
        </p:txBody>
      </p:sp>
      <p:sp>
        <p:nvSpPr>
          <p:cNvPr id="21514" name="TextBox 10"/>
          <p:cNvSpPr txBox="1">
            <a:spLocks noChangeArrowheads="1"/>
          </p:cNvSpPr>
          <p:nvPr/>
        </p:nvSpPr>
        <p:spPr bwMode="auto">
          <a:xfrm>
            <a:off x="79375" y="5638800"/>
            <a:ext cx="3883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1"/>
              <a:t>USM HFR validation of SABGOM Forecast</a:t>
            </a:r>
          </a:p>
          <a:p>
            <a:pPr algn="r"/>
            <a:r>
              <a:rPr lang="en-US" sz="1400" b="1"/>
              <a:t> in region with satellite detected oil slicks</a:t>
            </a: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4352925" y="2244725"/>
            <a:ext cx="457200" cy="457200"/>
          </a:xfrm>
          <a:prstGeom prst="ellipse">
            <a:avLst/>
          </a:prstGeom>
          <a:noFill/>
          <a:ln w="38100">
            <a:solidFill>
              <a:srgbClr val="D1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6" name="TextBox 12"/>
          <p:cNvSpPr txBox="1">
            <a:spLocks noChangeArrowheads="1"/>
          </p:cNvSpPr>
          <p:nvPr/>
        </p:nvSpPr>
        <p:spPr bwMode="auto">
          <a:xfrm>
            <a:off x="5715000" y="5638800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/>
              <a:t>HFR used for Oil Slick Forecasts by NOAA/NOS/OR&amp;R</a:t>
            </a:r>
          </a:p>
        </p:txBody>
      </p:sp>
      <p:pic>
        <p:nvPicPr>
          <p:cNvPr id="215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4191000"/>
            <a:ext cx="15240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Screen shot 2011-03-17 at 1.11.44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0"/>
            <a:ext cx="44799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21"/>
          <p:cNvSpPr txBox="1">
            <a:spLocks noChangeArrowheads="1"/>
          </p:cNvSpPr>
          <p:nvPr/>
        </p:nvSpPr>
        <p:spPr bwMode="auto">
          <a:xfrm>
            <a:off x="457200" y="685800"/>
            <a:ext cx="87382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Individual glider operators provided, at minimum, </a:t>
            </a:r>
            <a:r>
              <a:rPr lang="en-US" u="sng" dirty="0"/>
              <a:t>Time, Lat &amp; </a:t>
            </a:r>
            <a:r>
              <a:rPr lang="en-US" u="sng" dirty="0" err="1"/>
              <a:t>Lng</a:t>
            </a:r>
            <a:r>
              <a:rPr lang="en-US" dirty="0"/>
              <a:t> time series.</a:t>
            </a:r>
          </a:p>
          <a:p>
            <a:pPr>
              <a:buFont typeface="Arial" charset="0"/>
              <a:buChar char="•"/>
            </a:pPr>
            <a:r>
              <a:rPr lang="en-US" dirty="0"/>
              <a:t> Available CTD data forwarded to NOAA National Data Buoy Center.</a:t>
            </a:r>
          </a:p>
          <a:p>
            <a:pPr>
              <a:buFont typeface="Arial" charset="0"/>
              <a:buChar char="•"/>
            </a:pPr>
            <a:r>
              <a:rPr lang="en-US" dirty="0"/>
              <a:t> Transmitted over the Global Telecommunication System for</a:t>
            </a:r>
            <a:r>
              <a:rPr lang="en-US" dirty="0" smtClean="0"/>
              <a:t> assimilation by models</a:t>
            </a:r>
            <a:r>
              <a:rPr lang="en-US" dirty="0"/>
              <a:t>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81000" y="152400"/>
            <a:ext cx="815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800" kern="0" dirty="0">
                <a:latin typeface="+mj-lt"/>
              </a:rPr>
              <a:t>Deepwater Horizon Glider Data Flow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0" y="1752600"/>
          <a:ext cx="4571999" cy="4479216"/>
        </p:xfrm>
        <a:graphic>
          <a:graphicData uri="http://schemas.openxmlformats.org/drawingml/2006/table">
            <a:tbl>
              <a:tblPr/>
              <a:tblGrid>
                <a:gridCol w="914400"/>
                <a:gridCol w="990600"/>
                <a:gridCol w="887608"/>
                <a:gridCol w="762596"/>
                <a:gridCol w="1016795"/>
              </a:tblGrid>
              <a:tr h="299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Glider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Owner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Deployed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 Days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 Dist (km)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RU21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Rutgers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RU23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Rutgers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 134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 of Delaware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1111.5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 of South Florida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Waldo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Mote Marine Lab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of South Florida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SG135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NAVOCEANO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SG137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NAVOCEANO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SG515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iRobot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/U of Washington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Spray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0040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SIO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TOTALS: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6005.5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612" name="TextBox 5"/>
          <p:cNvSpPr txBox="1">
            <a:spLocks noChangeArrowheads="1"/>
          </p:cNvSpPr>
          <p:nvPr/>
        </p:nvSpPr>
        <p:spPr bwMode="auto">
          <a:xfrm>
            <a:off x="762000" y="4876800"/>
            <a:ext cx="2981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Rutgers aggregation center</a:t>
            </a:r>
          </a:p>
          <a:p>
            <a:r>
              <a:rPr lang="en-US"/>
              <a:t>NOAA distribution center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00629_zoom_north_hfrada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39243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100703_zoom_hf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1635" y="609600"/>
            <a:ext cx="38862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100704_slick_hf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50" y="3459843"/>
            <a:ext cx="38100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8"/>
          <p:cNvSpPr txBox="1">
            <a:spLocks noChangeArrowheads="1"/>
          </p:cNvSpPr>
          <p:nvPr/>
        </p:nvSpPr>
        <p:spPr bwMode="auto">
          <a:xfrm>
            <a:off x="266700" y="0"/>
            <a:ext cx="8423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Deepwater Horizon Oil Spill Response:  Near Field Environmental Analyses</a:t>
            </a:r>
          </a:p>
        </p:txBody>
      </p:sp>
      <p:pic>
        <p:nvPicPr>
          <p:cNvPr id="2560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2564" y="3424649"/>
            <a:ext cx="3904343" cy="275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47357" y="2403929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29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92357" y="2013858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3329" y="5105400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8872" y="4985657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4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100604_ioos_assets_v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445294"/>
            <a:ext cx="3884613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" descr="100604_ioos_assets_v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3" y="3405188"/>
            <a:ext cx="37909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 descr="100604_nav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8" y="428625"/>
            <a:ext cx="406082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100606_hycom_temp_v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359150"/>
            <a:ext cx="3983038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266700" y="0"/>
            <a:ext cx="8269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Deepwater Horizon Oil Spill Response:  Far Field Environmental Analyses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856" y="2258785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184" y="5005616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June 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7228" y="5393872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20986" y="2286000"/>
            <a:ext cx="92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tatesOilSpill.jpg"/>
          <p:cNvPicPr>
            <a:picLocks noChangeAspect="1"/>
          </p:cNvPicPr>
          <p:nvPr/>
        </p:nvPicPr>
        <p:blipFill>
          <a:blip r:embed="rId2"/>
          <a:srcRect b="1521"/>
          <a:stretch>
            <a:fillRect/>
          </a:stretch>
        </p:blipFill>
        <p:spPr bwMode="auto">
          <a:xfrm>
            <a:off x="0" y="-685800"/>
            <a:ext cx="9144000" cy="687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0" y="0"/>
            <a:ext cx="5638800" cy="2985433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CCFFCC"/>
                </a:solidFill>
              </a:rPr>
              <a:t> </a:t>
            </a:r>
            <a:r>
              <a:rPr lang="en-US" sz="2400" u="sng" dirty="0">
                <a:solidFill>
                  <a:srgbClr val="CCFFCC"/>
                </a:solidFill>
              </a:rPr>
              <a:t>Oil Transport Questions:</a:t>
            </a:r>
            <a:r>
              <a:rPr lang="en-US" sz="2400" dirty="0">
                <a:solidFill>
                  <a:srgbClr val="CCFFCC"/>
                </a:solidFill>
              </a:rPr>
              <a:t> Will the oil….</a:t>
            </a:r>
            <a:endParaRPr lang="en-US" dirty="0">
              <a:solidFill>
                <a:srgbClr val="CCFFCC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CCFFCC"/>
                </a:solidFill>
              </a:rPr>
              <a:t> </a:t>
            </a:r>
            <a:r>
              <a:rPr lang="en-US" sz="1600" dirty="0">
                <a:solidFill>
                  <a:srgbClr val="CCFFCC"/>
                </a:solidFill>
              </a:rPr>
              <a:t>Come ashore in Louisiana?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Spread east to Texas or west to </a:t>
            </a:r>
            <a:r>
              <a:rPr lang="en-US" sz="1600" dirty="0" smtClean="0">
                <a:solidFill>
                  <a:srgbClr val="CCFFCC"/>
                </a:solidFill>
              </a:rPr>
              <a:t>Mississippi, Alabama and         Florida pan handle </a:t>
            </a:r>
            <a:r>
              <a:rPr lang="en-US" sz="1600" dirty="0">
                <a:solidFill>
                  <a:srgbClr val="CCFFCC"/>
                </a:solidFill>
              </a:rPr>
              <a:t>in the wind-driven coastal currents?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Enter the Loop Current and be transported downstream?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Hit the Florida Shelf and be driven shoreward by winds?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Ride the Loop Current south and hit the Florida Keys?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Be transported out of the Gulf of Mexico by the Gulf Stream and impact the East Coast</a:t>
            </a:r>
            <a:r>
              <a:rPr lang="en-US" sz="1600" dirty="0" smtClean="0">
                <a:solidFill>
                  <a:srgbClr val="CCFFCC"/>
                </a:solidFill>
              </a:rPr>
              <a:t>?</a:t>
            </a:r>
          </a:p>
          <a:p>
            <a:endParaRPr lang="en-US" sz="1400" dirty="0" smtClean="0">
              <a:solidFill>
                <a:srgbClr val="CCFFCC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rgbClr val="CCFFCC"/>
                </a:solidFill>
              </a:rPr>
              <a:t> Is there oil below </a:t>
            </a:r>
            <a:r>
              <a:rPr lang="en-US" sz="1600" dirty="0">
                <a:solidFill>
                  <a:srgbClr val="CCFFCC"/>
                </a:solidFill>
              </a:rPr>
              <a:t>the surface</a:t>
            </a:r>
            <a:r>
              <a:rPr lang="en-US" sz="1600" dirty="0" smtClean="0">
                <a:solidFill>
                  <a:srgbClr val="CCFFCC"/>
                </a:solidFill>
              </a:rPr>
              <a:t>? Where? How much?</a:t>
            </a:r>
            <a:r>
              <a:rPr lang="en-US" sz="2000" dirty="0" smtClean="0">
                <a:solidFill>
                  <a:srgbClr val="CCFFCC"/>
                </a:solidFill>
              </a:rPr>
              <a:t> </a:t>
            </a:r>
            <a:endParaRPr lang="en-US" sz="2000" dirty="0">
              <a:solidFill>
                <a:srgbClr val="CCFFCC"/>
              </a:solidFill>
            </a:endParaRP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1842104" y="4485520"/>
            <a:ext cx="10244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FFCC"/>
                </a:solidFill>
              </a:rPr>
              <a:t>Gulf of Mexico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100604_ioos_assets_v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533400"/>
            <a:ext cx="5006975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100604_slick_hfr_wfs_v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6027738" cy="40052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266700" y="0"/>
            <a:ext cx="8277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Deepwater Horizon Oil Spill Response:  Approach to West Florida Shelf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9214" y="3365500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643" y="4871357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4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100625_sabg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06613" y="1576388"/>
            <a:ext cx="6313488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codar_MAB_v9_rf_drifterSB2_20090910T00_20090920T00"/>
          <p:cNvPicPr>
            <a:picLocks noChangeAspect="1" noChangeArrowheads="1"/>
          </p:cNvPicPr>
          <p:nvPr/>
        </p:nvPicPr>
        <p:blipFill>
          <a:blip r:embed="rId3"/>
          <a:srcRect l="14465" t="7292" r="10992" b="11198"/>
          <a:stretch>
            <a:fillRect/>
          </a:stretch>
        </p:blipFill>
        <p:spPr bwMode="auto">
          <a:xfrm>
            <a:off x="3038475" y="0"/>
            <a:ext cx="2882900" cy="350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6" name="Picture 5" descr="codar_MAB_v9_rf_drifterSB2_20090810T00_20090820T00"/>
          <p:cNvPicPr>
            <a:picLocks noChangeAspect="1" noChangeArrowheads="1"/>
          </p:cNvPicPr>
          <p:nvPr/>
        </p:nvPicPr>
        <p:blipFill>
          <a:blip r:embed="rId4"/>
          <a:srcRect l="14917" t="7176" r="11317" b="11111"/>
          <a:stretch>
            <a:fillRect/>
          </a:stretch>
        </p:blipFill>
        <p:spPr bwMode="auto">
          <a:xfrm>
            <a:off x="4515077" y="1899331"/>
            <a:ext cx="3043237" cy="374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7" name="Picture 6" descr="codar_MAB_v9_rf_drifterSB2_20090710T00_20090720T00"/>
          <p:cNvPicPr>
            <a:picLocks noChangeAspect="1" noChangeArrowheads="1"/>
          </p:cNvPicPr>
          <p:nvPr/>
        </p:nvPicPr>
        <p:blipFill>
          <a:blip r:embed="rId5"/>
          <a:srcRect l="14844" t="7542" r="11014" b="10991"/>
          <a:stretch>
            <a:fillRect/>
          </a:stretch>
        </p:blipFill>
        <p:spPr bwMode="auto">
          <a:xfrm>
            <a:off x="6211888" y="3406775"/>
            <a:ext cx="2932112" cy="357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068185" y="0"/>
            <a:ext cx="127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 charset="0"/>
              </a:rPr>
              <a:t>July, 2009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4517571" y="1901145"/>
            <a:ext cx="1566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 charset="0"/>
              </a:rPr>
              <a:t>August, 2009</a:t>
            </a: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6195332" y="3385911"/>
            <a:ext cx="1917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 charset="0"/>
              </a:rPr>
              <a:t>September, 2009</a:t>
            </a:r>
          </a:p>
        </p:txBody>
      </p:sp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0" y="210004"/>
            <a:ext cx="28813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/>
              <a:t>Deepwater Horizon </a:t>
            </a:r>
          </a:p>
          <a:p>
            <a:r>
              <a:rPr lang="en-US" b="1" dirty="0"/>
              <a:t>Response: East Coast</a:t>
            </a:r>
            <a:r>
              <a:rPr lang="en-US" b="1" dirty="0" smtClean="0"/>
              <a:t> Assessments of Risk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234" y="0"/>
            <a:ext cx="2934766" cy="18777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387929" y="5315857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4429" y="217714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io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459995"/>
            <a:ext cx="8272579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hyc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72579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sabg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72578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4" name="Picture 3" descr="100718_sli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72578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fla_slick_sabg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5808"/>
            <a:ext cx="8272578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6" name="Picture 5" descr="100718_fla_ssh_sabg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72578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fla_ssh_sabgom_hyc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71" y="457200"/>
            <a:ext cx="8272578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fla_zo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72579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513134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832221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151309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470396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789484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513134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832221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151309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470396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789484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354384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71" name="TextBox 5"/>
          <p:cNvSpPr txBox="1">
            <a:spLocks noChangeArrowheads="1"/>
          </p:cNvSpPr>
          <p:nvPr/>
        </p:nvSpPr>
        <p:spPr bwMode="auto">
          <a:xfrm>
            <a:off x="5257800" y="465673"/>
            <a:ext cx="3762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News Gothic MT" charset="0"/>
              </a:rPr>
              <a:t>IOOS Relationships</a:t>
            </a:r>
          </a:p>
        </p:txBody>
      </p:sp>
      <p:pic>
        <p:nvPicPr>
          <p:cNvPr id="1947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2943221"/>
            <a:ext cx="3500437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0588" y="536571"/>
            <a:ext cx="429101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pic>
        <p:nvPicPr>
          <p:cNvPr id="19475" name="Picture 24" descr="Screen shot 2011-09-26 at 6.39.10 AM.png"/>
          <p:cNvPicPr>
            <a:picLocks noChangeAspect="1"/>
          </p:cNvPicPr>
          <p:nvPr/>
        </p:nvPicPr>
        <p:blipFill>
          <a:blip r:embed="rId5"/>
          <a:srcRect r="74925"/>
          <a:stretch>
            <a:fillRect/>
          </a:stretch>
        </p:blipFill>
        <p:spPr bwMode="auto">
          <a:xfrm>
            <a:off x="5235575" y="3155946"/>
            <a:ext cx="32575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6" name="Picture 25" descr="Screen shot 2011-09-26 at 6.39.10 AM.png"/>
          <p:cNvPicPr>
            <a:picLocks noChangeAspect="1"/>
          </p:cNvPicPr>
          <p:nvPr/>
        </p:nvPicPr>
        <p:blipFill>
          <a:blip r:embed="rId5"/>
          <a:srcRect l="24930" r="53403"/>
          <a:stretch>
            <a:fillRect/>
          </a:stretch>
        </p:blipFill>
        <p:spPr bwMode="auto">
          <a:xfrm>
            <a:off x="5453063" y="3874556"/>
            <a:ext cx="27749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7" name="Picture 26" descr="Screen shot 2011-09-26 at 6.39.10 AM.png"/>
          <p:cNvPicPr>
            <a:picLocks noChangeAspect="1"/>
          </p:cNvPicPr>
          <p:nvPr/>
        </p:nvPicPr>
        <p:blipFill>
          <a:blip r:embed="rId5"/>
          <a:srcRect l="46544" r="25549"/>
          <a:stretch>
            <a:fillRect/>
          </a:stretch>
        </p:blipFill>
        <p:spPr bwMode="auto">
          <a:xfrm>
            <a:off x="5257800" y="4605334"/>
            <a:ext cx="32670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27" descr="Screen shot 2011-09-26 at 6.39.10 AM.png"/>
          <p:cNvPicPr>
            <a:picLocks noChangeAspect="1"/>
          </p:cNvPicPr>
          <p:nvPr/>
        </p:nvPicPr>
        <p:blipFill>
          <a:blip r:embed="rId5"/>
          <a:srcRect l="74097"/>
          <a:stretch>
            <a:fillRect/>
          </a:stretch>
        </p:blipFill>
        <p:spPr bwMode="auto">
          <a:xfrm>
            <a:off x="5626100" y="5218109"/>
            <a:ext cx="27114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906459"/>
            <a:ext cx="1660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Global </a:t>
            </a:r>
            <a:r>
              <a:rPr lang="en-US" dirty="0"/>
              <a:t>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62225" y="1948993"/>
            <a:ext cx="1660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Coastal  Component</a:t>
            </a:r>
          </a:p>
          <a:p>
            <a:r>
              <a:rPr lang="en-US" dirty="0" smtClean="0"/>
              <a:t>Federal</a:t>
            </a:r>
            <a:endParaRPr lang="en-US" dirty="0"/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41546"/>
            <a:ext cx="16621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Coastal Component</a:t>
            </a:r>
          </a:p>
          <a:p>
            <a:r>
              <a:rPr lang="en-US" dirty="0" smtClean="0"/>
              <a:t>Regional</a:t>
            </a:r>
            <a:endParaRPr lang="en-US" dirty="0"/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System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6" name="TextBox 37"/>
          <p:cNvSpPr txBox="1">
            <a:spLocks noChangeArrowheads="1"/>
          </p:cNvSpPr>
          <p:nvPr/>
        </p:nvSpPr>
        <p:spPr bwMode="auto">
          <a:xfrm>
            <a:off x="5365750" y="2508246"/>
            <a:ext cx="3159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Global Ocean Observing System</a:t>
            </a: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5528733" y="5789619"/>
            <a:ext cx="28022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18</a:t>
            </a:r>
            <a:r>
              <a:rPr lang="en-US" dirty="0" smtClean="0"/>
              <a:t> U.S. Federal </a:t>
            </a:r>
            <a:r>
              <a:rPr lang="en-US" dirty="0"/>
              <a:t>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0" y="5707063"/>
            <a:ext cx="2486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11 Regional Associations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“…Thanks to everyone for all of your efforts to support the Response and the very professional and competent manner in which you have executed your efforts.  IOOS has played a huge role in informing the modeling teams and the Unified Command through your extraordinary service. “</a:t>
            </a:r>
          </a:p>
          <a:p>
            <a:r>
              <a:rPr lang="en-US" sz="1400"/>
              <a:t>	</a:t>
            </a:r>
            <a:r>
              <a:rPr lang="en-US" sz="1200" i="1"/>
              <a:t>- Sam Walker (IOOS representative to Deepwater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“… AWESOME JOB - that call that we had last week was a very good thing.  You are taking a huge burden off of the team here who is trying to simply capture the deluge of assets now being deployed. “</a:t>
            </a:r>
          </a:p>
          <a:p>
            <a:r>
              <a:rPr lang="en-US" sz="1400"/>
              <a:t>	</a:t>
            </a:r>
            <a:r>
              <a:rPr lang="en-US" sz="1200" i="1"/>
              <a:t>- Sam Walker (IOOS representative to Deepwater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“All - Greetings from Unified Area Command in New Orleans.  I couldn't agree more - the IOOS community has acquitted itself very well during this  entire incident.  Not only has everyone provided valuable information - you have done it without getting in the way of the ongoing operations. It's been a pleasure to represent IOOS here and see all the great contributions from the larger IOOS community. “</a:t>
            </a:r>
          </a:p>
          <a:p>
            <a:r>
              <a:rPr lang="en-US" sz="1200"/>
              <a:t>	</a:t>
            </a:r>
            <a:r>
              <a:rPr lang="en-US" sz="1200" i="1"/>
              <a:t>- Sam Walker (IOOS representative to Deepwater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Composite of Satellite Observed Oil Spill Locations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“…Thanks to everyone for all of your efforts to support the Response and the very professional and competent manner in which you have executed your efforts.  IOOS has played a huge role in informing the modeling teams and the Unified Command through your extraordinary service. “</a:t>
            </a:r>
          </a:p>
          <a:p>
            <a:r>
              <a:rPr lang="en-US" sz="1400"/>
              <a:t>	</a:t>
            </a:r>
            <a:r>
              <a:rPr lang="en-US" sz="1200" i="1"/>
              <a:t>- Sam Walker (IOOS representative to Deepwater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“… AWESOME JOB - that call that we had last week was a very good thing.  You are taking a huge burden off of the team here who is trying to simply capture the deluge of assets now being deployed. “</a:t>
            </a:r>
          </a:p>
          <a:p>
            <a:r>
              <a:rPr lang="en-US" sz="1400"/>
              <a:t>	</a:t>
            </a:r>
            <a:r>
              <a:rPr lang="en-US" sz="1200" i="1"/>
              <a:t>- Sam Walker (IOOS representative to Deepwater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“All - Greetings from Unified Area Command in New Orleans.  I couldn't agree more - the IOOS community has acquitted itself very well during this  entire incident.  Not only has everyone provided valuable information - you have </a:t>
            </a:r>
            <a:r>
              <a:rPr lang="en-US" sz="1400" dirty="0" smtClean="0"/>
              <a:t>done </a:t>
            </a:r>
            <a:r>
              <a:rPr lang="en-US" sz="1400" dirty="0"/>
              <a:t>it without getting in the way of the ongoing operations. It's been a pleasure to represent IOOS here and see all the great contributions from the larger IOOS community. “</a:t>
            </a:r>
          </a:p>
          <a:p>
            <a:r>
              <a:rPr lang="en-US" sz="1200" dirty="0"/>
              <a:t>	</a:t>
            </a:r>
            <a:r>
              <a:rPr lang="en-US" sz="1200" i="1" dirty="0"/>
              <a:t>- Sam Walker (IOOS representative to Deepwater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Composite of Satellite Observed Oil Spill Locations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5830" y="3311072"/>
            <a:ext cx="3634980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did not get in the way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665455" y="4497613"/>
            <a:ext cx="3395731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reduced the burden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374161" y="5275943"/>
            <a:ext cx="5978319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informed modeling teams &amp; leadership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285" t="23155" r="11247" b="13432"/>
          <a:stretch>
            <a:fillRect/>
          </a:stretch>
        </p:blipFill>
        <p:spPr bwMode="auto">
          <a:xfrm>
            <a:off x="1062038" y="0"/>
            <a:ext cx="7018337" cy="37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1" y="5754687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>
                <a:ea typeface="ＭＳ Ｐゴシック" charset="0"/>
                <a:cs typeface="Geneva" charset="0"/>
              </a:rPr>
              <a:t>www.legislative.</a:t>
            </a:r>
            <a:r>
              <a:rPr lang="en-US" b="1" i="1" dirty="0">
                <a:ea typeface="ＭＳ Ｐゴシック" charset="0"/>
                <a:cs typeface="Geneva" charset="0"/>
              </a:rPr>
              <a:t>noaa</a:t>
            </a:r>
            <a:r>
              <a:rPr lang="en-US" i="1" dirty="0">
                <a:ea typeface="ＭＳ Ｐゴシック" charset="0"/>
                <a:cs typeface="Geneva" charset="0"/>
              </a:rPr>
              <a:t>.gov/Testimony/Lubchenco033111.pdf</a:t>
            </a:r>
            <a:r>
              <a:rPr lang="en-US" dirty="0">
                <a:ea typeface="ＭＳ Ｐゴシック" charset="0"/>
                <a:cs typeface="Geneva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001" y="3649134"/>
            <a:ext cx="85428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/>
              <a:t>From Page 10:</a:t>
            </a:r>
          </a:p>
          <a:p>
            <a:r>
              <a:rPr lang="en-US" dirty="0" smtClean="0"/>
              <a:t>Also </a:t>
            </a:r>
            <a:r>
              <a:rPr lang="en-US" dirty="0"/>
              <a:t>in support of oil spill response, NOAA requests a </a:t>
            </a:r>
            <a:r>
              <a:rPr lang="en-US" dirty="0">
                <a:solidFill>
                  <a:srgbClr val="FF0000"/>
                </a:solidFill>
              </a:rPr>
              <a:t>$5.0 million</a:t>
            </a:r>
            <a:r>
              <a:rPr lang="en-US" dirty="0"/>
              <a:t> increase to implement the U.S. Integrated Ocean Observing System (</a:t>
            </a:r>
            <a:r>
              <a:rPr lang="en-US" dirty="0">
                <a:solidFill>
                  <a:srgbClr val="FF0000"/>
                </a:solidFill>
              </a:rPr>
              <a:t>IOOS</a:t>
            </a:r>
            <a:r>
              <a:rPr lang="en-US" dirty="0"/>
              <a:t>®) </a:t>
            </a:r>
            <a:r>
              <a:rPr lang="en-US" dirty="0">
                <a:solidFill>
                  <a:srgbClr val="FF0000"/>
                </a:solidFill>
              </a:rPr>
              <a:t>Surface Current Mapping Plan</a:t>
            </a:r>
            <a:r>
              <a:rPr lang="en-US" dirty="0"/>
              <a:t> using high frequency (HF) radar surface current measurements.</a:t>
            </a:r>
            <a:r>
              <a:rPr lang="en-US" dirty="0" smtClean="0"/>
              <a:t>   HF </a:t>
            </a:r>
            <a:r>
              <a:rPr lang="en-US" dirty="0"/>
              <a:t>radar provides information vital to oil spill response, national defense, homeland security, search and rescue operations, safe marine transportation, water quality and pollutant tracking, and harmful algal bloom forecasting.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74571" y="598714"/>
            <a:ext cx="224971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00828" y="3256643"/>
            <a:ext cx="3040743" cy="163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47357" y="2249714"/>
            <a:ext cx="2358572" cy="18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505276"/>
            <a:ext cx="11938001" cy="67096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0" y="0"/>
            <a:ext cx="5188859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1200"/>
              </a:spcAft>
            </a:pPr>
            <a:r>
              <a:rPr lang="en-US" sz="2800" b="1" u="sng" dirty="0" smtClean="0">
                <a:solidFill>
                  <a:srgbClr val="FFFF00"/>
                </a:solidFill>
              </a:rPr>
              <a:t>Transformations</a:t>
            </a:r>
            <a:r>
              <a:rPr lang="en-US" sz="2800" b="1" dirty="0" smtClean="0">
                <a:solidFill>
                  <a:srgbClr val="FFFF00"/>
                </a:solidFill>
              </a:rPr>
              <a:t>:</a:t>
            </a:r>
          </a:p>
          <a:p>
            <a:pPr marL="342900" indent="-342900">
              <a:spcAft>
                <a:spcPts val="1200"/>
              </a:spcAft>
              <a:buAutoNum type="arabicParenR"/>
            </a:pPr>
            <a:r>
              <a:rPr lang="en-US" sz="2000" b="1" dirty="0" smtClean="0">
                <a:solidFill>
                  <a:srgbClr val="FFFF00"/>
                </a:solidFill>
              </a:rPr>
              <a:t>U.S. Gliding Observatories Initiated      EGO + USGO + Others = GGO </a:t>
            </a:r>
          </a:p>
          <a:p>
            <a:pPr marL="342900" indent="-342900">
              <a:spcAft>
                <a:spcPts val="1200"/>
              </a:spcAft>
            </a:pPr>
            <a:r>
              <a:rPr lang="en-US" sz="2000" b="1" dirty="0" smtClean="0">
                <a:solidFill>
                  <a:srgbClr val="FFFF00"/>
                </a:solidFill>
              </a:rPr>
              <a:t>2) National HF Radar Network in Budget Global HF Radar Network Initiated</a:t>
            </a:r>
          </a:p>
          <a:p>
            <a:pPr marL="342900" indent="-342900">
              <a:spcAft>
                <a:spcPts val="1200"/>
              </a:spcAft>
            </a:pPr>
            <a:r>
              <a:rPr lang="en-US" sz="2000" b="1" dirty="0" smtClean="0">
                <a:solidFill>
                  <a:srgbClr val="FFFF00"/>
                </a:solidFill>
              </a:rPr>
              <a:t>3) Competitive Science to        Collaborative Societal Impact</a:t>
            </a:r>
          </a:p>
          <a:p>
            <a:pPr marL="342900" indent="-342900">
              <a:spcAft>
                <a:spcPts val="1200"/>
              </a:spcAft>
            </a:pPr>
            <a:r>
              <a:rPr lang="en-US" sz="2000" b="1" dirty="0" smtClean="0">
                <a:solidFill>
                  <a:srgbClr val="FFFF00"/>
                </a:solidFill>
              </a:rPr>
              <a:t>4) Education to Applications</a:t>
            </a:r>
            <a:endParaRPr lang="en-US" sz="2000" b="1" dirty="0" smtClean="0"/>
          </a:p>
        </p:txBody>
      </p:sp>
      <p:pic>
        <p:nvPicPr>
          <p:cNvPr id="3584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4527946"/>
            <a:ext cx="3528785" cy="168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5625" y="4549667"/>
            <a:ext cx="3421017" cy="165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310514" y="4145643"/>
            <a:ext cx="2725957" cy="37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HMS Challenger Voyage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3592287" y="4161971"/>
            <a:ext cx="35197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World Ocean Circulation Experiment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1813"/>
            <a:ext cx="5276850" cy="4189412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64195" name="Picture 3" descr="XBand_SatelliteDis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6425" y="531811"/>
            <a:ext cx="2044700" cy="17049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</a:ln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MARACOOS - International </a:t>
            </a:r>
            <a:r>
              <a:rPr lang="en-US" sz="2400" b="1" dirty="0">
                <a:solidFill>
                  <a:schemeClr val="accent2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Constellation of Satellites – Since 1992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6934200" y="501648"/>
            <a:ext cx="998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X-Band </a:t>
            </a:r>
          </a:p>
          <a:p>
            <a:r>
              <a:rPr lang="en-US" sz="10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(installed 2003)</a:t>
            </a:r>
          </a:p>
        </p:txBody>
      </p:sp>
      <p:pic>
        <p:nvPicPr>
          <p:cNvPr id="264198" name="Picture 6" descr="JenandDis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2913" y="531811"/>
            <a:ext cx="1285875" cy="17160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</a:ln>
        </p:spPr>
      </p:pic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5495925" y="492123"/>
            <a:ext cx="998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L-Band </a:t>
            </a:r>
          </a:p>
          <a:p>
            <a:r>
              <a:rPr lang="en-US" sz="10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(installed 1992)</a:t>
            </a:r>
          </a:p>
        </p:txBody>
      </p:sp>
      <p:pic>
        <p:nvPicPr>
          <p:cNvPr id="264200" name="Picture 8"/>
          <p:cNvPicPr>
            <a:picLocks noChangeAspect="1" noChangeArrowheads="1"/>
          </p:cNvPicPr>
          <p:nvPr/>
        </p:nvPicPr>
        <p:blipFill>
          <a:blip r:embed="rId6"/>
          <a:srcRect l="6667"/>
          <a:stretch>
            <a:fillRect/>
          </a:stretch>
        </p:blipFill>
        <p:spPr bwMode="auto">
          <a:xfrm>
            <a:off x="0" y="3678324"/>
            <a:ext cx="1896532" cy="248964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1512" name="Picture 18" descr="grad_32DA_A2009051175500"/>
          <p:cNvPicPr>
            <a:picLocks noChangeAspect="1" noChangeArrowheads="1"/>
          </p:cNvPicPr>
          <p:nvPr/>
        </p:nvPicPr>
        <p:blipFill>
          <a:blip r:embed="rId7"/>
          <a:srcRect t="6713" b="3125"/>
          <a:stretch>
            <a:fillRect/>
          </a:stretch>
        </p:blipFill>
        <p:spPr bwMode="auto">
          <a:xfrm>
            <a:off x="5486400" y="2523069"/>
            <a:ext cx="3657600" cy="329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 Box 19"/>
          <p:cNvSpPr txBox="1">
            <a:spLocks noChangeArrowheads="1"/>
          </p:cNvSpPr>
          <p:nvPr/>
        </p:nvSpPr>
        <p:spPr bwMode="auto">
          <a:xfrm>
            <a:off x="122767" y="484185"/>
            <a:ext cx="3279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Sea Surface </a:t>
            </a:r>
            <a:r>
              <a:rPr lang="en-US" b="1" dirty="0" smtClean="0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Temperature - SST</a:t>
            </a:r>
            <a:endParaRPr lang="en-US" b="1" dirty="0">
              <a:solidFill>
                <a:schemeClr val="bg1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1514" name="Text Box 20"/>
          <p:cNvSpPr txBox="1">
            <a:spLocks noChangeArrowheads="1"/>
          </p:cNvSpPr>
          <p:nvPr/>
        </p:nvSpPr>
        <p:spPr bwMode="auto">
          <a:xfrm>
            <a:off x="1888067" y="4852988"/>
            <a:ext cx="152399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Ocean </a:t>
            </a:r>
            <a:r>
              <a:rPr lang="en-US" b="1" dirty="0" smtClean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Color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&lt;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River Plumes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Ocean Blooms</a:t>
            </a:r>
            <a:r>
              <a:rPr lang="en-US" sz="1600" b="1" dirty="0" smtClean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&gt;</a:t>
            </a:r>
            <a:endParaRPr lang="en-US" sz="1600" b="1" dirty="0">
              <a:solidFill>
                <a:srgbClr val="000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21516" name="Picture 25" descr="g_cold_squi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77100" y="4347633"/>
            <a:ext cx="1295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1515" name="Text Box 21"/>
          <p:cNvSpPr txBox="1">
            <a:spLocks noChangeArrowheads="1"/>
          </p:cNvSpPr>
          <p:nvPr/>
        </p:nvSpPr>
        <p:spPr bwMode="auto">
          <a:xfrm>
            <a:off x="6027667" y="5630336"/>
            <a:ext cx="26279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Combined SST &amp; Color</a:t>
            </a:r>
            <a:r>
              <a:rPr lang="en-US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 </a:t>
            </a:r>
          </a:p>
          <a:p>
            <a:pPr algn="ctr"/>
            <a:r>
              <a:rPr lang="en-US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Water </a:t>
            </a:r>
            <a:r>
              <a:rPr lang="en-US" dirty="0">
                <a:latin typeface="Times New Roman" charset="0"/>
                <a:ea typeface="MS PGothic" pitchFamily="34" charset="-128"/>
                <a:cs typeface="MS PGothic" pitchFamily="34" charset="-128"/>
              </a:rPr>
              <a:t>Mass Boundaries</a:t>
            </a:r>
          </a:p>
        </p:txBody>
      </p:sp>
      <p:pic>
        <p:nvPicPr>
          <p:cNvPr id="21517" name="Picture 2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15200" y="4423836"/>
            <a:ext cx="914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rcRect l="20601" t="14710" r="15084" b="32240"/>
          <a:stretch>
            <a:fillRect/>
          </a:stretch>
        </p:blipFill>
        <p:spPr>
          <a:xfrm>
            <a:off x="3369730" y="3776133"/>
            <a:ext cx="2272024" cy="2412999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494867" y="2252133"/>
            <a:ext cx="354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Corporate Partner: </a:t>
            </a:r>
            <a:r>
              <a:rPr lang="en-US" b="1" dirty="0" err="1" smtClean="0"/>
              <a:t>SeaSpace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re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0663"/>
            <a:ext cx="3528786" cy="470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National Center for Secure and Resilient Maritime Commerce</a:t>
            </a:r>
          </a:p>
          <a:p>
            <a:pPr algn="ctr"/>
            <a:r>
              <a:rPr lang="en-US" sz="2000" b="1" dirty="0" smtClean="0"/>
              <a:t>A U.S. Department of Homeland Security Center of Excellence</a:t>
            </a:r>
            <a:endParaRPr lang="en-US" sz="2000" b="1" dirty="0"/>
          </a:p>
        </p:txBody>
      </p:sp>
      <p:pic>
        <p:nvPicPr>
          <p:cNvPr id="4" name="Picture 15" descr="cstars_campus04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0862" y="834571"/>
            <a:ext cx="4859700" cy="1464129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0" y="5610452"/>
            <a:ext cx="9144000" cy="576262"/>
            <a:chOff x="0" y="983673"/>
            <a:chExt cx="9144000" cy="576840"/>
          </a:xfrm>
        </p:grpSpPr>
        <p:pic>
          <p:nvPicPr>
            <p:cNvPr id="6" name="Picture 7" descr="UPR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27159" y="996950"/>
              <a:ext cx="753743" cy="469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stevenslog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025236"/>
              <a:ext cx="897316" cy="459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 descr="Miami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23558" y="1022828"/>
              <a:ext cx="724377" cy="453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9" descr="MI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48746" y="1265672"/>
              <a:ext cx="3591892" cy="294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5" descr="USMM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135029" y="1033648"/>
              <a:ext cx="446613" cy="442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6" descr="NERSC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721319" y="1030995"/>
              <a:ext cx="529560" cy="269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7" descr="PANYNJ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201604" y="1019062"/>
              <a:ext cx="1307749" cy="255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1" descr="PBDCLOGO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665296" y="1008677"/>
              <a:ext cx="488172" cy="497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4"/>
            <p:cNvPicPr>
              <a:picLocks noChangeAspect="1" noChangeArrowheads="1"/>
            </p:cNvPicPr>
            <p:nvPr/>
          </p:nvPicPr>
          <p:blipFill>
            <a:blip r:embed="rId12"/>
            <a:srcRect l="-87" t="14272" r="83420" b="73502"/>
            <a:stretch>
              <a:fillRect/>
            </a:stretch>
          </p:blipFill>
          <p:spPr bwMode="auto">
            <a:xfrm>
              <a:off x="896838" y="983673"/>
              <a:ext cx="925911" cy="49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5" descr="Monmouth 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567147" y="1033598"/>
              <a:ext cx="1350657" cy="42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3" descr="Lockheed New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591244" y="1036291"/>
              <a:ext cx="1147852" cy="277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2" descr="MG Group - Logo.JP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15961" y="1034831"/>
              <a:ext cx="1028039" cy="325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10" descr="Miam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5171" y="1767765"/>
            <a:ext cx="836186" cy="52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Screen shot 2011-10-05 at 3.25.11 AM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5005" y="2476802"/>
            <a:ext cx="4132354" cy="31021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0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867" y="812271"/>
            <a:ext cx="4583113" cy="440055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3554" name="Picture 13" descr="0701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5313" y="3001963"/>
            <a:ext cx="938212" cy="690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5" name="Picture 14" descr="fig1_delawa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6425" y="3757613"/>
            <a:ext cx="938213" cy="719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6" name="Picture 15" descr="fig1_blockislan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6425" y="1187450"/>
            <a:ext cx="931863" cy="93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7" name="Picture 16" descr="fig1_lis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5313" y="2189163"/>
            <a:ext cx="935037" cy="747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8" name="Picture 17" descr="fig1_chesapeak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55950" y="4541838"/>
            <a:ext cx="936625" cy="63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559" name="Rectangle 18"/>
          <p:cNvSpPr>
            <a:spLocks noChangeArrowheads="1"/>
          </p:cNvSpPr>
          <p:nvPr/>
        </p:nvSpPr>
        <p:spPr bwMode="auto">
          <a:xfrm>
            <a:off x="2095500" y="1617663"/>
            <a:ext cx="360363" cy="3603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0" name="Rectangle 19"/>
          <p:cNvSpPr>
            <a:spLocks noChangeArrowheads="1"/>
          </p:cNvSpPr>
          <p:nvPr/>
        </p:nvSpPr>
        <p:spPr bwMode="auto">
          <a:xfrm>
            <a:off x="1647825" y="1876425"/>
            <a:ext cx="360363" cy="217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1" name="Rectangle 20"/>
          <p:cNvSpPr>
            <a:spLocks noChangeArrowheads="1"/>
          </p:cNvSpPr>
          <p:nvPr/>
        </p:nvSpPr>
        <p:spPr bwMode="auto">
          <a:xfrm>
            <a:off x="1235075" y="2124075"/>
            <a:ext cx="360363" cy="217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2" name="Rectangle 21"/>
          <p:cNvSpPr>
            <a:spLocks noChangeArrowheads="1"/>
          </p:cNvSpPr>
          <p:nvPr/>
        </p:nvSpPr>
        <p:spPr bwMode="auto">
          <a:xfrm>
            <a:off x="727075" y="2911475"/>
            <a:ext cx="360363" cy="217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3" name="Line 24"/>
          <p:cNvSpPr>
            <a:spLocks noChangeShapeType="1"/>
          </p:cNvSpPr>
          <p:nvPr/>
        </p:nvSpPr>
        <p:spPr bwMode="auto">
          <a:xfrm>
            <a:off x="989013" y="3024188"/>
            <a:ext cx="2292350" cy="113665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4" name="Line 25"/>
          <p:cNvSpPr>
            <a:spLocks noChangeShapeType="1"/>
          </p:cNvSpPr>
          <p:nvPr/>
        </p:nvSpPr>
        <p:spPr bwMode="auto">
          <a:xfrm>
            <a:off x="1431925" y="2236788"/>
            <a:ext cx="1801813" cy="1109662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5" name="Line 26"/>
          <p:cNvSpPr>
            <a:spLocks noChangeShapeType="1"/>
          </p:cNvSpPr>
          <p:nvPr/>
        </p:nvSpPr>
        <p:spPr bwMode="auto">
          <a:xfrm>
            <a:off x="1801813" y="1978025"/>
            <a:ext cx="1425575" cy="541338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6" name="Line 27"/>
          <p:cNvSpPr>
            <a:spLocks noChangeShapeType="1"/>
          </p:cNvSpPr>
          <p:nvPr/>
        </p:nvSpPr>
        <p:spPr bwMode="auto">
          <a:xfrm flipV="1">
            <a:off x="2455863" y="1833563"/>
            <a:ext cx="431800" cy="144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7" name="Line 26"/>
          <p:cNvSpPr>
            <a:spLocks noChangeShapeType="1"/>
          </p:cNvSpPr>
          <p:nvPr/>
        </p:nvSpPr>
        <p:spPr bwMode="auto">
          <a:xfrm flipV="1">
            <a:off x="2324100" y="1719263"/>
            <a:ext cx="936625" cy="10953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8" name="Text Box 38"/>
          <p:cNvSpPr txBox="1">
            <a:spLocks noChangeArrowheads="1"/>
          </p:cNvSpPr>
          <p:nvPr/>
        </p:nvSpPr>
        <p:spPr bwMode="auto">
          <a:xfrm>
            <a:off x="154517" y="5263621"/>
            <a:ext cx="4658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Nested Grids of Hourly </a:t>
            </a:r>
            <a:r>
              <a:rPr lang="en-US" dirty="0">
                <a:latin typeface="Times New Roman" charset="0"/>
                <a:ea typeface="MS PGothic" pitchFamily="34" charset="-128"/>
                <a:cs typeface="MS PGothic" pitchFamily="34" charset="-128"/>
              </a:rPr>
              <a:t>Surface Current </a:t>
            </a:r>
            <a:r>
              <a:rPr lang="en-US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Maps </a:t>
            </a:r>
            <a:r>
              <a:rPr lang="en-US" b="1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^</a:t>
            </a:r>
            <a:r>
              <a:rPr lang="en-US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 </a:t>
            </a:r>
            <a:endParaRPr lang="en-US" dirty="0"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3569" name="Text Box 39"/>
          <p:cNvSpPr txBox="1">
            <a:spLocks noChangeArrowheads="1"/>
          </p:cNvSpPr>
          <p:nvPr/>
        </p:nvSpPr>
        <p:spPr bwMode="auto">
          <a:xfrm>
            <a:off x="0" y="-36284"/>
            <a:ext cx="49183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MARACOOS </a:t>
            </a:r>
          </a:p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High </a:t>
            </a:r>
            <a:r>
              <a:rPr lang="en-US" sz="2400" b="1" dirty="0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Frequency 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Radar – Since 1996</a:t>
            </a:r>
            <a:endParaRPr lang="en-US" sz="2400" b="1" dirty="0">
              <a:solidFill>
                <a:schemeClr val="accent2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3570" name="Rectangle 21"/>
          <p:cNvSpPr>
            <a:spLocks noChangeArrowheads="1"/>
          </p:cNvSpPr>
          <p:nvPr/>
        </p:nvSpPr>
        <p:spPr bwMode="auto">
          <a:xfrm>
            <a:off x="609600" y="3962400"/>
            <a:ext cx="152400" cy="304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1" name="Line 24"/>
          <p:cNvSpPr>
            <a:spLocks noChangeShapeType="1"/>
          </p:cNvSpPr>
          <p:nvPr/>
        </p:nvSpPr>
        <p:spPr bwMode="auto">
          <a:xfrm>
            <a:off x="708025" y="4157663"/>
            <a:ext cx="2555875" cy="67468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72" name="Picture 3" descr="maracoos-overlay_20110404T010000_25hroverlay.png"/>
          <p:cNvPicPr>
            <a:picLocks noChangeAspect="1"/>
          </p:cNvPicPr>
          <p:nvPr/>
        </p:nvPicPr>
        <p:blipFill>
          <a:blip r:embed="rId9"/>
          <a:srcRect t="2657"/>
          <a:stretch>
            <a:fillRect/>
          </a:stretch>
        </p:blipFill>
        <p:spPr bwMode="auto">
          <a:xfrm>
            <a:off x="4969933" y="2751668"/>
            <a:ext cx="4064000" cy="345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7" name="Picture 9" descr="standardcoda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71772" y="0"/>
            <a:ext cx="1639660" cy="227753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4698" name="Picture 10" descr="love_tran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26922" y="0"/>
            <a:ext cx="1701461" cy="226906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26532" y="5765799"/>
            <a:ext cx="441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 CODAR &amp; Satellite Products </a:t>
            </a:r>
            <a:r>
              <a:rPr lang="en-US" b="1" dirty="0" smtClean="0"/>
              <a:t>&gt;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105400" y="2192867"/>
            <a:ext cx="368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Corporate Partner: </a:t>
            </a:r>
          </a:p>
          <a:p>
            <a:r>
              <a:rPr lang="en-US" b="1" dirty="0" smtClean="0"/>
              <a:t>              CODAR Ocean Sensors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Screen shot 2011-10-01 at 10.28.09 AM.png"/>
          <p:cNvPicPr>
            <a:picLocks noChangeAspect="1"/>
          </p:cNvPicPr>
          <p:nvPr/>
        </p:nvPicPr>
        <p:blipFill>
          <a:blip r:embed="rId2"/>
          <a:srcRect b="7936"/>
          <a:stretch>
            <a:fillRect/>
          </a:stretch>
        </p:blipFill>
        <p:spPr bwMode="auto">
          <a:xfrm>
            <a:off x="0" y="0"/>
            <a:ext cx="91440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5" descr="US_CoastGuard_USMap_Apr2010"/>
          <p:cNvPicPr>
            <a:picLocks noChangeAspect="1" noChangeArrowheads="1"/>
          </p:cNvPicPr>
          <p:nvPr/>
        </p:nvPicPr>
        <p:blipFill>
          <a:blip r:embed="rId3"/>
          <a:srcRect t="4121" b="6107"/>
          <a:stretch>
            <a:fillRect/>
          </a:stretch>
        </p:blipFill>
        <p:spPr bwMode="auto">
          <a:xfrm>
            <a:off x="3412067" y="605366"/>
            <a:ext cx="5731933" cy="2527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6802" name="TextBox 2"/>
          <p:cNvSpPr txBox="1">
            <a:spLocks noChangeArrowheads="1"/>
          </p:cNvSpPr>
          <p:nvPr/>
        </p:nvSpPr>
        <p:spPr bwMode="auto">
          <a:xfrm>
            <a:off x="2099733" y="0"/>
            <a:ext cx="5301451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U.S. National HF Radar Network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5467" y="2446867"/>
            <a:ext cx="138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Data Flow Since 2007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3133" y="5198534"/>
            <a:ext cx="1430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Today’s Coverage</a:t>
            </a:r>
          </a:p>
          <a:p>
            <a:pPr algn="ctr"/>
            <a:r>
              <a:rPr lang="en-US" dirty="0" smtClean="0"/>
              <a:t>131 Radars</a:t>
            </a:r>
            <a:endParaRPr lang="en-US" dirty="0"/>
          </a:p>
        </p:txBody>
      </p:sp>
      <p:pic>
        <p:nvPicPr>
          <p:cNvPr id="10" name="Picture 9" descr="Screen shot 2011-10-04 at 6.40.4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59" y="3320339"/>
            <a:ext cx="2681007" cy="22948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0224" y="3335262"/>
            <a:ext cx="122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2004 Plan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6"/>
          <p:cNvSpPr>
            <a:spLocks noChangeArrowheads="1"/>
          </p:cNvSpPr>
          <p:nvPr/>
        </p:nvSpPr>
        <p:spPr bwMode="auto">
          <a:xfrm>
            <a:off x="0" y="76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</a:rPr>
              <a:t>MARACOOS - Autonomous Underwater Gliders – Since 1998</a:t>
            </a:r>
            <a:endParaRPr lang="en-US" sz="2400" b="1" dirty="0">
              <a:solidFill>
                <a:schemeClr val="accent2"/>
              </a:solidFill>
              <a:latin typeface="Times New Roman" charset="0"/>
            </a:endParaRPr>
          </a:p>
        </p:txBody>
      </p:sp>
      <p:pic>
        <p:nvPicPr>
          <p:cNvPr id="25602" name="Picture 5" descr="marcoos_glider_sst_chl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3" t="5562"/>
          <a:stretch>
            <a:fillRect/>
          </a:stretch>
        </p:blipFill>
        <p:spPr bwMode="auto">
          <a:xfrm>
            <a:off x="152400" y="828146"/>
            <a:ext cx="4267200" cy="37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9243" y="618067"/>
            <a:ext cx="4730146" cy="2658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4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1723" y="3375029"/>
            <a:ext cx="4716078" cy="278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2"/>
          <p:cNvPicPr>
            <a:picLocks noChangeAspect="1" noChangeArrowheads="1"/>
          </p:cNvPicPr>
          <p:nvPr/>
        </p:nvPicPr>
        <p:blipFill>
          <a:blip r:embed="rId5"/>
          <a:srcRect l="10814" t="5260" r="12453" b="-1753"/>
          <a:stretch>
            <a:fillRect/>
          </a:stretch>
        </p:blipFill>
        <p:spPr bwMode="auto">
          <a:xfrm>
            <a:off x="143933" y="4538133"/>
            <a:ext cx="1843279" cy="16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35000"/>
            <a:ext cx="2123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Satellite Ocean Color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634066"/>
            <a:ext cx="1366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Satellite SST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480732"/>
            <a:ext cx="122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Subsurface </a:t>
            </a:r>
          </a:p>
          <a:p>
            <a:r>
              <a:rPr lang="en-US" sz="1600" dirty="0" smtClean="0"/>
              <a:t>Glider </a:t>
            </a:r>
          </a:p>
          <a:p>
            <a:r>
              <a:rPr lang="en-US" sz="1600" dirty="0" smtClean="0"/>
              <a:t>Data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017200" y="4707467"/>
            <a:ext cx="2500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Glider Fleet</a:t>
            </a:r>
          </a:p>
          <a:p>
            <a:r>
              <a:rPr lang="en-US" dirty="0" smtClean="0"/>
              <a:t>   </a:t>
            </a:r>
          </a:p>
          <a:p>
            <a:r>
              <a:rPr lang="en-US" dirty="0" smtClean="0"/>
              <a:t>  With Global Reach &gt;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26467" y="2878671"/>
            <a:ext cx="481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Corporate Partner: Teledyne Webb Research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757162" y="0"/>
            <a:ext cx="7808297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U.S. National Glider Network Components (2010)</a:t>
            </a:r>
          </a:p>
        </p:txBody>
      </p:sp>
      <p:pic>
        <p:nvPicPr>
          <p:cNvPr id="3" name="Picture 3" descr="Screen shot 2011-03-18 at 2.25.54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144" y="1511013"/>
            <a:ext cx="4172858" cy="427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880429" y="1070429"/>
            <a:ext cx="3694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ONR Glider Technology Centers</a:t>
            </a:r>
          </a:p>
          <a:p>
            <a:r>
              <a:rPr lang="en-US" dirty="0" smtClean="0"/>
              <a:t>   Slocum Gliders – Rutgers</a:t>
            </a:r>
          </a:p>
          <a:p>
            <a:r>
              <a:rPr lang="en-US" dirty="0" smtClean="0"/>
              <a:t>   </a:t>
            </a:r>
            <a:r>
              <a:rPr lang="en-US" dirty="0" err="1" smtClean="0"/>
              <a:t>Seagliders</a:t>
            </a:r>
            <a:r>
              <a:rPr lang="en-US" dirty="0" smtClean="0"/>
              <a:t> – U. Washington</a:t>
            </a:r>
          </a:p>
          <a:p>
            <a:r>
              <a:rPr lang="en-US" dirty="0" smtClean="0"/>
              <a:t>   Spray Gliders – Scripps I.O.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5428" y="1070429"/>
            <a:ext cx="372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European Gliding Observatories </a:t>
            </a:r>
            <a:endParaRPr lang="en-US" b="1" dirty="0"/>
          </a:p>
        </p:txBody>
      </p:sp>
      <p:pic>
        <p:nvPicPr>
          <p:cNvPr id="6" name="Picture 5" descr="Screen shot 2011-10-05 at 3.32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942" y="2947090"/>
            <a:ext cx="4403271" cy="2826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0857" y="2331357"/>
            <a:ext cx="3982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U.S. Navy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Littoral </a:t>
            </a:r>
            <a:r>
              <a:rPr lang="en-US" dirty="0" err="1" smtClean="0"/>
              <a:t>Battlespace</a:t>
            </a:r>
            <a:r>
              <a:rPr lang="en-US" dirty="0" smtClean="0"/>
              <a:t> Sensing - Gliders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5071" y="689429"/>
            <a:ext cx="1322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Everyone’s</a:t>
            </a:r>
          </a:p>
        </p:txBody>
      </p:sp>
      <p:sp>
        <p:nvSpPr>
          <p:cNvPr id="9" name="TextBox 8"/>
          <p:cNvSpPr txBox="1"/>
          <p:nvPr/>
        </p:nvSpPr>
        <p:spPr>
          <a:xfrm rot="10800000">
            <a:off x="1442357" y="907142"/>
            <a:ext cx="31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^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5805</TotalTime>
  <Words>1700</Words>
  <Application>Microsoft Macintosh PowerPoint</Application>
  <PresentationFormat>On-screen Show (4:3)</PresentationFormat>
  <Paragraphs>313</Paragraphs>
  <Slides>33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MARACOOS - Composite Data &amp; Forecast Products</vt:lpstr>
      <vt:lpstr>Slide 11</vt:lpstr>
      <vt:lpstr>Slide 12</vt:lpstr>
      <vt:lpstr>Slide 13</vt:lpstr>
      <vt:lpstr>Trans-Atlantic Education</vt:lpstr>
      <vt:lpstr>Deepwater Horizon Information Flow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Feedback from the Deepwater Horizon  Incident Command Center</vt:lpstr>
      <vt:lpstr>Feedback from the Deepwater Horizon  Incident Command Center</vt:lpstr>
      <vt:lpstr>Slide 32</vt:lpstr>
      <vt:lpstr>Slide 33</vt:lpstr>
    </vt:vector>
  </TitlesOfParts>
  <Company>Rutgers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149</cp:revision>
  <dcterms:created xsi:type="dcterms:W3CDTF">2011-10-07T14:39:24Z</dcterms:created>
  <dcterms:modified xsi:type="dcterms:W3CDTF">2011-10-07T14:42:42Z</dcterms:modified>
</cp:coreProperties>
</file>