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Default Extension="tiff" ContentType="image/tiff"/>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Default Extension="wmf" ContentType="image/x-wmf"/>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24"/>
  </p:notesMasterIdLst>
  <p:handoutMasterIdLst>
    <p:handoutMasterId r:id="rId25"/>
  </p:handoutMasterIdLst>
  <p:sldIdLst>
    <p:sldId id="304" r:id="rId2"/>
    <p:sldId id="306" r:id="rId3"/>
    <p:sldId id="292" r:id="rId4"/>
    <p:sldId id="302" r:id="rId5"/>
    <p:sldId id="303" r:id="rId6"/>
    <p:sldId id="309" r:id="rId7"/>
    <p:sldId id="296" r:id="rId8"/>
    <p:sldId id="295" r:id="rId9"/>
    <p:sldId id="297" r:id="rId10"/>
    <p:sldId id="301" r:id="rId11"/>
    <p:sldId id="300" r:id="rId12"/>
    <p:sldId id="310" r:id="rId13"/>
    <p:sldId id="285" r:id="rId14"/>
    <p:sldId id="272" r:id="rId15"/>
    <p:sldId id="312" r:id="rId16"/>
    <p:sldId id="273" r:id="rId17"/>
    <p:sldId id="311" r:id="rId18"/>
    <p:sldId id="283" r:id="rId19"/>
    <p:sldId id="281" r:id="rId20"/>
    <p:sldId id="313" r:id="rId21"/>
    <p:sldId id="276" r:id="rId22"/>
    <p:sldId id="315" r:id="rId23"/>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9900CC"/>
    <a:srgbClr val="9900FF"/>
    <a:srgbClr val="6600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23821" autoAdjust="0"/>
    <p:restoredTop sz="94660"/>
  </p:normalViewPr>
  <p:slideViewPr>
    <p:cSldViewPr>
      <p:cViewPr varScale="1">
        <p:scale>
          <a:sx n="148" d="100"/>
          <a:sy n="148" d="100"/>
        </p:scale>
        <p:origin x="-984"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44" d="100"/>
          <a:sy n="44" d="100"/>
        </p:scale>
        <p:origin x="-1776" y="-102"/>
      </p:cViewPr>
      <p:guideLst>
        <p:guide orient="horz" pos="2928"/>
        <p:guide pos="2168"/>
      </p:guideLst>
    </p:cSldViewPr>
  </p:notes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B47DE60B-D59A-4B0F-940E-A747AF15FE76}" type="datetimeFigureOut">
              <a:rPr lang="en-US" smtClean="0"/>
              <a:pPr/>
              <a:t>2/15/11</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A4F781D4-0A6C-4448-983A-28A3A2314B0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77D45FB4-1E5C-45C2-A6B8-9D32E461AE51}" type="datetimeFigureOut">
              <a:rPr lang="en-US" smtClean="0"/>
              <a:pPr/>
              <a:t>2/15/11</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6D8553B8-44DF-41AA-89AF-69DC256B67B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9EC934A7-5528-7944-93BF-09C8DB40CAE6}" type="slidenum">
              <a:rPr lang="en-US"/>
              <a:pPr/>
              <a:t>1</a:t>
            </a:fld>
            <a:endParaRPr 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8553B8-44DF-41AA-89AF-69DC256B67BF}"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369B0B47-5E07-AD49-9796-10833DDACC7F}" type="slidenum">
              <a:rPr lang="en-US"/>
              <a:pPr/>
              <a:t>4</a:t>
            </a:fld>
            <a:endParaRPr lang="en-US"/>
          </a:p>
        </p:txBody>
      </p:sp>
      <p:sp>
        <p:nvSpPr>
          <p:cNvPr id="16387" name="Rectangle 7"/>
          <p:cNvSpPr txBox="1">
            <a:spLocks noGrp="1" noChangeArrowheads="1"/>
          </p:cNvSpPr>
          <p:nvPr/>
        </p:nvSpPr>
        <p:spPr bwMode="auto">
          <a:xfrm>
            <a:off x="3896508" y="8829967"/>
            <a:ext cx="2983712" cy="464820"/>
          </a:xfrm>
          <a:prstGeom prst="rect">
            <a:avLst/>
          </a:prstGeom>
          <a:noFill/>
          <a:ln w="9525">
            <a:noFill/>
            <a:miter lim="800000"/>
            <a:headEnd/>
            <a:tailEnd/>
          </a:ln>
        </p:spPr>
        <p:txBody>
          <a:bodyPr lIns="92429" tIns="46215" rIns="92429" bIns="46215" anchor="b">
            <a:prstTxWarp prst="textNoShape">
              <a:avLst/>
            </a:prstTxWarp>
          </a:bodyPr>
          <a:lstStyle/>
          <a:p>
            <a:pPr algn="r"/>
            <a:fld id="{9B7008EF-3002-4D45-9EEE-6E6C723A29AF}" type="slidenum">
              <a:rPr lang="en-US" sz="1200"/>
              <a:pPr algn="r"/>
              <a:t>4</a:t>
            </a:fld>
            <a:endParaRPr lang="en-US" sz="1200" dirty="0"/>
          </a:p>
        </p:txBody>
      </p:sp>
      <p:sp>
        <p:nvSpPr>
          <p:cNvPr id="16388" name="Rectangle 2"/>
          <p:cNvSpPr>
            <a:spLocks noGrp="1" noRot="1" noChangeAspect="1" noChangeArrowheads="1" noTextEdit="1"/>
          </p:cNvSpPr>
          <p:nvPr>
            <p:ph type="sldImg"/>
          </p:nvPr>
        </p:nvSpPr>
        <p:spPr>
          <a:ln/>
        </p:spPr>
      </p:sp>
      <p:sp>
        <p:nvSpPr>
          <p:cNvPr id="16389" name="Rectangle 3"/>
          <p:cNvSpPr>
            <a:spLocks noGrp="1" noChangeArrowheads="1"/>
          </p:cNvSpPr>
          <p:nvPr>
            <p:ph type="body" idx="1"/>
          </p:nvPr>
        </p:nvSpPr>
        <p:spPr>
          <a:xfrm>
            <a:off x="689776" y="4415790"/>
            <a:ext cx="5502264" cy="4183380"/>
          </a:xfrm>
          <a:noFill/>
          <a:ln/>
        </p:spPr>
        <p:txBody>
          <a:bodyPr lIns="92429" tIns="46215" rIns="92429" bIns="46215"/>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744A6E-AF67-410E-9642-D7849E54AB3F}" type="datetimeFigureOut">
              <a:rPr lang="en-US" smtClean="0"/>
              <a:pPr/>
              <a:t>2/15/11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F3A41-B647-4942-8DCF-9BAC172D731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44A6E-AF67-410E-9642-D7849E54AB3F}" type="datetimeFigureOut">
              <a:rPr lang="en-US" smtClean="0"/>
              <a:pPr/>
              <a:t>2/15/11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F3A41-B647-4942-8DCF-9BAC172D731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44A6E-AF67-410E-9642-D7849E54AB3F}" type="datetimeFigureOut">
              <a:rPr lang="en-US" smtClean="0"/>
              <a:pPr/>
              <a:t>2/15/11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F3A41-B647-4942-8DCF-9BAC172D731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44A6E-AF67-410E-9642-D7849E54AB3F}" type="datetimeFigureOut">
              <a:rPr lang="en-US" smtClean="0"/>
              <a:pPr/>
              <a:t>2/15/11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F3A41-B647-4942-8DCF-9BAC172D731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744A6E-AF67-410E-9642-D7849E54AB3F}" type="datetimeFigureOut">
              <a:rPr lang="en-US" smtClean="0"/>
              <a:pPr/>
              <a:t>2/15/11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3F3A41-B647-4942-8DCF-9BAC172D731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744A6E-AF67-410E-9642-D7849E54AB3F}" type="datetimeFigureOut">
              <a:rPr lang="en-US" smtClean="0"/>
              <a:pPr/>
              <a:t>2/15/11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3F3A41-B647-4942-8DCF-9BAC172D731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744A6E-AF67-410E-9642-D7849E54AB3F}" type="datetimeFigureOut">
              <a:rPr lang="en-US" smtClean="0"/>
              <a:pPr/>
              <a:t>2/15/11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3F3A41-B647-4942-8DCF-9BAC172D731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744A6E-AF67-410E-9642-D7849E54AB3F}" type="datetimeFigureOut">
              <a:rPr lang="en-US" smtClean="0"/>
              <a:pPr/>
              <a:t>2/15/11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3F3A41-B647-4942-8DCF-9BAC172D731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pic>
        <p:nvPicPr>
          <p:cNvPr id="6" name="Picture 4" descr="June 09 text white"/>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5" name="Slide Number Placeholder 1"/>
          <p:cNvSpPr txBox="1">
            <a:spLocks/>
          </p:cNvSpPr>
          <p:nvPr userDrawn="1"/>
        </p:nvSpPr>
        <p:spPr>
          <a:xfrm>
            <a:off x="8458200" y="6324600"/>
            <a:ext cx="609600" cy="45720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D1EF3B3D-BBE0-4880-BFBC-D65E6E64BC71}" type="slidenum">
              <a:rPr kumimoji="0" lang="en-US" sz="120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744A6E-AF67-410E-9642-D7849E54AB3F}" type="datetimeFigureOut">
              <a:rPr lang="en-US" smtClean="0"/>
              <a:pPr/>
              <a:t>2/15/11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3F3A41-B647-4942-8DCF-9BAC172D731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744A6E-AF67-410E-9642-D7849E54AB3F}" type="datetimeFigureOut">
              <a:rPr lang="en-US" smtClean="0"/>
              <a:pPr/>
              <a:t>2/15/11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3F3A41-B647-4942-8DCF-9BAC172D731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44A6E-AF67-410E-9642-D7849E54AB3F}" type="datetimeFigureOut">
              <a:rPr lang="en-US" smtClean="0"/>
              <a:pPr/>
              <a:t>2/15/11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F3A41-B647-4942-8DCF-9BAC172D731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image" Target="../media/image51.tiff"/></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hyperlink" Target="http://www.jcnerr.org/research/buildout-pdf/mullicabuildout.pdf" TargetMode="External"/><Relationship Id="rId6"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image" Target="../media/image60.gif"/></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 Id="rId3"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21.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wmf"/></Relationships>
</file>

<file path=ppt/slides/_rels/slide4.xml.rels><?xml version="1.0" encoding="UTF-8" standalone="yes"?>
<Relationships xmlns="http://schemas.openxmlformats.org/package/2006/relationships"><Relationship Id="rId9" Type="http://schemas.openxmlformats.org/officeDocument/2006/relationships/image" Target="../media/image15.png"/><Relationship Id="rId20" Type="http://schemas.openxmlformats.org/officeDocument/2006/relationships/image" Target="../media/image26.png"/><Relationship Id="rId10" Type="http://schemas.openxmlformats.org/officeDocument/2006/relationships/image" Target="../media/image16.png"/><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png"/><Relationship Id="rId17" Type="http://schemas.openxmlformats.org/officeDocument/2006/relationships/image" Target="../media/image23.png"/><Relationship Id="rId18" Type="http://schemas.openxmlformats.org/officeDocument/2006/relationships/image" Target="../media/image24.png"/><Relationship Id="rId19"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png"/><Relationship Id="rId6" Type="http://schemas.openxmlformats.org/officeDocument/2006/relationships/image" Target="../media/image31.jpeg"/><Relationship Id="rId7" Type="http://schemas.openxmlformats.org/officeDocument/2006/relationships/image" Target="../media/image3.png"/><Relationship Id="rId8" Type="http://schemas.openxmlformats.org/officeDocument/2006/relationships/image" Target="../media/image32.jpeg"/><Relationship Id="rId9" Type="http://schemas.openxmlformats.org/officeDocument/2006/relationships/image" Target="../media/image33.png"/><Relationship Id="rId10" Type="http://schemas.openxmlformats.org/officeDocument/2006/relationships/image" Target="../media/image34.gif"/><Relationship Id="rId11"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Rectangle 21"/>
          <p:cNvSpPr/>
          <p:nvPr/>
        </p:nvSpPr>
        <p:spPr>
          <a:xfrm>
            <a:off x="0" y="0"/>
            <a:ext cx="9144000" cy="624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0" y="0"/>
            <a:ext cx="9144000" cy="6248400"/>
            <a:chOff x="457200" y="0"/>
            <a:chExt cx="9144000" cy="6248400"/>
          </a:xfrm>
        </p:grpSpPr>
        <p:pic>
          <p:nvPicPr>
            <p:cNvPr id="14338" name="Picture 2" descr="mab_vue7c"/>
            <p:cNvPicPr>
              <a:picLocks noChangeAspect="1" noChangeArrowheads="1"/>
            </p:cNvPicPr>
            <p:nvPr/>
          </p:nvPicPr>
          <p:blipFill>
            <a:blip r:embed="rId3" cstate="print"/>
            <a:srcRect l="9773" t="6015" b="3760"/>
            <a:stretch>
              <a:fillRect/>
            </a:stretch>
          </p:blipFill>
          <p:spPr bwMode="auto">
            <a:xfrm>
              <a:off x="1270000" y="0"/>
              <a:ext cx="8331200" cy="6248400"/>
            </a:xfrm>
            <a:prstGeom prst="rect">
              <a:avLst/>
            </a:prstGeom>
            <a:noFill/>
            <a:ln w="9525">
              <a:noFill/>
              <a:miter lim="800000"/>
              <a:headEnd/>
              <a:tailEnd/>
            </a:ln>
          </p:spPr>
        </p:pic>
        <p:sp>
          <p:nvSpPr>
            <p:cNvPr id="14343" name="Text Box 7"/>
            <p:cNvSpPr txBox="1">
              <a:spLocks noChangeArrowheads="1"/>
            </p:cNvSpPr>
            <p:nvPr/>
          </p:nvSpPr>
          <p:spPr bwMode="auto">
            <a:xfrm>
              <a:off x="7772400" y="0"/>
              <a:ext cx="659155" cy="646331"/>
            </a:xfrm>
            <a:prstGeom prst="rect">
              <a:avLst/>
            </a:prstGeom>
            <a:noFill/>
            <a:ln w="9525">
              <a:noFill/>
              <a:miter lim="800000"/>
              <a:headEnd/>
              <a:tailEnd/>
            </a:ln>
          </p:spPr>
          <p:txBody>
            <a:bodyPr wrap="none">
              <a:prstTxWarp prst="textNoShape">
                <a:avLst/>
              </a:prstTxWarp>
              <a:spAutoFit/>
            </a:bodyPr>
            <a:lstStyle/>
            <a:p>
              <a:pPr algn="ctr"/>
              <a:r>
                <a:rPr lang="en-US" b="1" dirty="0">
                  <a:solidFill>
                    <a:schemeClr val="bg1"/>
                  </a:solidFill>
                </a:rPr>
                <a:t>Cape</a:t>
              </a:r>
            </a:p>
            <a:p>
              <a:pPr algn="ctr"/>
              <a:r>
                <a:rPr lang="en-US" b="1" dirty="0">
                  <a:solidFill>
                    <a:schemeClr val="bg1"/>
                  </a:solidFill>
                </a:rPr>
                <a:t>Cod</a:t>
              </a:r>
            </a:p>
          </p:txBody>
        </p:sp>
        <p:sp>
          <p:nvSpPr>
            <p:cNvPr id="14344" name="Text Box 8"/>
            <p:cNvSpPr txBox="1">
              <a:spLocks noChangeArrowheads="1"/>
            </p:cNvSpPr>
            <p:nvPr/>
          </p:nvSpPr>
          <p:spPr bwMode="auto">
            <a:xfrm>
              <a:off x="1981200" y="5410200"/>
              <a:ext cx="904287" cy="584775"/>
            </a:xfrm>
            <a:prstGeom prst="rect">
              <a:avLst/>
            </a:prstGeom>
            <a:noFill/>
            <a:ln w="9525">
              <a:noFill/>
              <a:miter lim="800000"/>
              <a:headEnd/>
              <a:tailEnd/>
            </a:ln>
          </p:spPr>
          <p:txBody>
            <a:bodyPr wrap="none">
              <a:prstTxWarp prst="textNoShape">
                <a:avLst/>
              </a:prstTxWarp>
              <a:spAutoFit/>
            </a:bodyPr>
            <a:lstStyle/>
            <a:p>
              <a:pPr algn="ctr"/>
              <a:r>
                <a:rPr lang="en-US" sz="1600" b="1" dirty="0">
                  <a:solidFill>
                    <a:schemeClr val="bg1"/>
                  </a:solidFill>
                </a:rPr>
                <a:t>Cape</a:t>
              </a:r>
            </a:p>
            <a:p>
              <a:pPr algn="ctr"/>
              <a:r>
                <a:rPr lang="en-US" sz="1600" b="1" dirty="0">
                  <a:solidFill>
                    <a:schemeClr val="bg1"/>
                  </a:solidFill>
                </a:rPr>
                <a:t>Hatteras</a:t>
              </a:r>
            </a:p>
          </p:txBody>
        </p:sp>
        <p:sp>
          <p:nvSpPr>
            <p:cNvPr id="14345" name="Text Box 9"/>
            <p:cNvSpPr txBox="1">
              <a:spLocks noChangeArrowheads="1"/>
            </p:cNvSpPr>
            <p:nvPr/>
          </p:nvSpPr>
          <p:spPr bwMode="auto">
            <a:xfrm>
              <a:off x="4035394" y="1219200"/>
              <a:ext cx="413896" cy="369332"/>
            </a:xfrm>
            <a:prstGeom prst="rect">
              <a:avLst/>
            </a:prstGeom>
            <a:noFill/>
            <a:ln w="9525">
              <a:noFill/>
              <a:miter lim="800000"/>
              <a:headEnd/>
              <a:tailEnd/>
            </a:ln>
          </p:spPr>
          <p:txBody>
            <a:bodyPr wrap="none">
              <a:prstTxWarp prst="textNoShape">
                <a:avLst/>
              </a:prstTxWarp>
              <a:spAutoFit/>
            </a:bodyPr>
            <a:lstStyle/>
            <a:p>
              <a:pPr algn="ctr"/>
              <a:r>
                <a:rPr lang="en-US" b="1" dirty="0" smtClean="0">
                  <a:solidFill>
                    <a:schemeClr val="bg1"/>
                  </a:solidFill>
                </a:rPr>
                <a:t>NJ</a:t>
              </a:r>
              <a:endParaRPr lang="en-US" b="1" dirty="0">
                <a:solidFill>
                  <a:schemeClr val="bg1"/>
                </a:solidFill>
              </a:endParaRPr>
            </a:p>
          </p:txBody>
        </p:sp>
        <p:cxnSp>
          <p:nvCxnSpPr>
            <p:cNvPr id="14" name="Straight Connector 13"/>
            <p:cNvCxnSpPr/>
            <p:nvPr/>
          </p:nvCxnSpPr>
          <p:spPr>
            <a:xfrm rot="5400000">
              <a:off x="609600" y="2286000"/>
              <a:ext cx="4800600" cy="1905000"/>
            </a:xfrm>
            <a:prstGeom prst="line">
              <a:avLst/>
            </a:prstGeom>
            <a:ln w="381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3962400" y="152400"/>
              <a:ext cx="3581400" cy="685800"/>
            </a:xfrm>
            <a:prstGeom prst="line">
              <a:avLst/>
            </a:prstGeom>
            <a:ln w="381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4" name="Text Box 9"/>
            <p:cNvSpPr txBox="1">
              <a:spLocks noChangeArrowheads="1"/>
            </p:cNvSpPr>
            <p:nvPr/>
          </p:nvSpPr>
          <p:spPr bwMode="auto">
            <a:xfrm>
              <a:off x="7162800" y="152400"/>
              <a:ext cx="526106" cy="369332"/>
            </a:xfrm>
            <a:prstGeom prst="rect">
              <a:avLst/>
            </a:prstGeom>
            <a:noFill/>
            <a:ln w="9525">
              <a:noFill/>
              <a:miter lim="800000"/>
              <a:headEnd/>
              <a:tailEnd/>
            </a:ln>
          </p:spPr>
          <p:txBody>
            <a:bodyPr wrap="none">
              <a:prstTxWarp prst="textNoShape">
                <a:avLst/>
              </a:prstTxWarp>
              <a:spAutoFit/>
            </a:bodyPr>
            <a:lstStyle/>
            <a:p>
              <a:pPr algn="ctr"/>
              <a:r>
                <a:rPr lang="en-US" b="1" dirty="0" smtClean="0">
                  <a:solidFill>
                    <a:schemeClr val="bg1"/>
                  </a:solidFill>
                </a:rPr>
                <a:t>MA</a:t>
              </a:r>
              <a:endParaRPr lang="en-US" b="1" dirty="0">
                <a:solidFill>
                  <a:schemeClr val="bg1"/>
                </a:solidFill>
              </a:endParaRPr>
            </a:p>
          </p:txBody>
        </p:sp>
        <p:sp>
          <p:nvSpPr>
            <p:cNvPr id="25" name="Text Box 9"/>
            <p:cNvSpPr txBox="1">
              <a:spLocks noChangeArrowheads="1"/>
            </p:cNvSpPr>
            <p:nvPr/>
          </p:nvSpPr>
          <p:spPr bwMode="auto">
            <a:xfrm>
              <a:off x="5507915" y="55581"/>
              <a:ext cx="421462" cy="369332"/>
            </a:xfrm>
            <a:prstGeom prst="rect">
              <a:avLst/>
            </a:prstGeom>
            <a:noFill/>
            <a:ln w="9525">
              <a:noFill/>
              <a:miter lim="800000"/>
              <a:headEnd/>
              <a:tailEnd/>
            </a:ln>
          </p:spPr>
          <p:txBody>
            <a:bodyPr wrap="none">
              <a:prstTxWarp prst="textNoShape">
                <a:avLst/>
              </a:prstTxWarp>
              <a:spAutoFit/>
            </a:bodyPr>
            <a:lstStyle/>
            <a:p>
              <a:pPr algn="ctr"/>
              <a:r>
                <a:rPr lang="en-US" b="1" dirty="0" smtClean="0">
                  <a:solidFill>
                    <a:schemeClr val="bg1"/>
                  </a:solidFill>
                </a:rPr>
                <a:t>CT</a:t>
              </a:r>
              <a:endParaRPr lang="en-US" b="1" dirty="0">
                <a:solidFill>
                  <a:schemeClr val="bg1"/>
                </a:solidFill>
              </a:endParaRPr>
            </a:p>
          </p:txBody>
        </p:sp>
        <p:sp>
          <p:nvSpPr>
            <p:cNvPr id="27" name="Text Box 9"/>
            <p:cNvSpPr txBox="1">
              <a:spLocks noChangeArrowheads="1"/>
            </p:cNvSpPr>
            <p:nvPr/>
          </p:nvSpPr>
          <p:spPr bwMode="auto">
            <a:xfrm>
              <a:off x="1828800" y="3962400"/>
              <a:ext cx="448072" cy="369332"/>
            </a:xfrm>
            <a:prstGeom prst="rect">
              <a:avLst/>
            </a:prstGeom>
            <a:noFill/>
            <a:ln w="9525">
              <a:noFill/>
              <a:miter lim="800000"/>
              <a:headEnd/>
              <a:tailEnd/>
            </a:ln>
          </p:spPr>
          <p:txBody>
            <a:bodyPr wrap="none">
              <a:prstTxWarp prst="textNoShape">
                <a:avLst/>
              </a:prstTxWarp>
              <a:spAutoFit/>
            </a:bodyPr>
            <a:lstStyle/>
            <a:p>
              <a:pPr algn="ctr"/>
              <a:r>
                <a:rPr lang="en-US" b="1" dirty="0" smtClean="0">
                  <a:solidFill>
                    <a:schemeClr val="bg1"/>
                  </a:solidFill>
                </a:rPr>
                <a:t>VA</a:t>
              </a:r>
              <a:endParaRPr lang="en-US" b="1" dirty="0">
                <a:solidFill>
                  <a:schemeClr val="bg1"/>
                </a:solidFill>
              </a:endParaRPr>
            </a:p>
          </p:txBody>
        </p:sp>
        <p:sp>
          <p:nvSpPr>
            <p:cNvPr id="28" name="Text Box 9"/>
            <p:cNvSpPr txBox="1">
              <a:spLocks noChangeArrowheads="1"/>
            </p:cNvSpPr>
            <p:nvPr/>
          </p:nvSpPr>
          <p:spPr bwMode="auto">
            <a:xfrm>
              <a:off x="3352800" y="2133600"/>
              <a:ext cx="442750" cy="369332"/>
            </a:xfrm>
            <a:prstGeom prst="rect">
              <a:avLst/>
            </a:prstGeom>
            <a:noFill/>
            <a:ln w="9525">
              <a:noFill/>
              <a:miter lim="800000"/>
              <a:headEnd/>
              <a:tailEnd/>
            </a:ln>
          </p:spPr>
          <p:txBody>
            <a:bodyPr wrap="none">
              <a:prstTxWarp prst="textNoShape">
                <a:avLst/>
              </a:prstTxWarp>
              <a:spAutoFit/>
            </a:bodyPr>
            <a:lstStyle/>
            <a:p>
              <a:pPr algn="ctr"/>
              <a:r>
                <a:rPr lang="en-US" b="1" dirty="0" smtClean="0">
                  <a:solidFill>
                    <a:schemeClr val="bg1"/>
                  </a:solidFill>
                </a:rPr>
                <a:t>DE</a:t>
              </a:r>
              <a:endParaRPr lang="en-US" b="1" dirty="0">
                <a:solidFill>
                  <a:schemeClr val="bg1"/>
                </a:solidFill>
              </a:endParaRPr>
            </a:p>
          </p:txBody>
        </p:sp>
        <p:sp>
          <p:nvSpPr>
            <p:cNvPr id="30" name="Text Box 9"/>
            <p:cNvSpPr txBox="1">
              <a:spLocks noChangeArrowheads="1"/>
            </p:cNvSpPr>
            <p:nvPr/>
          </p:nvSpPr>
          <p:spPr bwMode="auto">
            <a:xfrm>
              <a:off x="4953000" y="685800"/>
              <a:ext cx="457176" cy="369332"/>
            </a:xfrm>
            <a:prstGeom prst="rect">
              <a:avLst/>
            </a:prstGeom>
            <a:noFill/>
            <a:ln w="9525">
              <a:noFill/>
              <a:miter lim="800000"/>
              <a:headEnd/>
              <a:tailEnd/>
            </a:ln>
          </p:spPr>
          <p:txBody>
            <a:bodyPr wrap="none">
              <a:prstTxWarp prst="textNoShape">
                <a:avLst/>
              </a:prstTxWarp>
              <a:spAutoFit/>
            </a:bodyPr>
            <a:lstStyle/>
            <a:p>
              <a:pPr algn="ctr"/>
              <a:r>
                <a:rPr lang="en-US" b="1" dirty="0" smtClean="0">
                  <a:solidFill>
                    <a:schemeClr val="bg1"/>
                  </a:solidFill>
                </a:rPr>
                <a:t>NY</a:t>
              </a:r>
              <a:endParaRPr lang="en-US" b="1" dirty="0">
                <a:solidFill>
                  <a:schemeClr val="bg1"/>
                </a:solidFill>
              </a:endParaRPr>
            </a:p>
          </p:txBody>
        </p:sp>
        <p:sp>
          <p:nvSpPr>
            <p:cNvPr id="31" name="Text Box 9"/>
            <p:cNvSpPr txBox="1">
              <a:spLocks noChangeArrowheads="1"/>
            </p:cNvSpPr>
            <p:nvPr/>
          </p:nvSpPr>
          <p:spPr bwMode="auto">
            <a:xfrm>
              <a:off x="1447800" y="5029200"/>
              <a:ext cx="458780" cy="369332"/>
            </a:xfrm>
            <a:prstGeom prst="rect">
              <a:avLst/>
            </a:prstGeom>
            <a:noFill/>
            <a:ln w="9525">
              <a:noFill/>
              <a:miter lim="800000"/>
              <a:headEnd/>
              <a:tailEnd/>
            </a:ln>
          </p:spPr>
          <p:txBody>
            <a:bodyPr wrap="none">
              <a:prstTxWarp prst="textNoShape">
                <a:avLst/>
              </a:prstTxWarp>
              <a:spAutoFit/>
            </a:bodyPr>
            <a:lstStyle/>
            <a:p>
              <a:pPr algn="ctr"/>
              <a:r>
                <a:rPr lang="en-US" b="1" dirty="0" smtClean="0">
                  <a:solidFill>
                    <a:schemeClr val="bg1"/>
                  </a:solidFill>
                </a:rPr>
                <a:t>NC</a:t>
              </a:r>
              <a:endParaRPr lang="en-US" b="1" dirty="0">
                <a:solidFill>
                  <a:schemeClr val="bg1"/>
                </a:solidFill>
              </a:endParaRPr>
            </a:p>
          </p:txBody>
        </p:sp>
        <p:sp>
          <p:nvSpPr>
            <p:cNvPr id="32" name="Text Box 9"/>
            <p:cNvSpPr txBox="1">
              <a:spLocks noChangeArrowheads="1"/>
            </p:cNvSpPr>
            <p:nvPr/>
          </p:nvSpPr>
          <p:spPr bwMode="auto">
            <a:xfrm>
              <a:off x="6553200" y="0"/>
              <a:ext cx="375424" cy="369332"/>
            </a:xfrm>
            <a:prstGeom prst="rect">
              <a:avLst/>
            </a:prstGeom>
            <a:noFill/>
            <a:ln w="9525">
              <a:noFill/>
              <a:miter lim="800000"/>
              <a:headEnd/>
              <a:tailEnd/>
            </a:ln>
          </p:spPr>
          <p:txBody>
            <a:bodyPr wrap="square">
              <a:prstTxWarp prst="textNoShape">
                <a:avLst/>
              </a:prstTxWarp>
              <a:spAutoFit/>
            </a:bodyPr>
            <a:lstStyle/>
            <a:p>
              <a:pPr algn="ctr"/>
              <a:r>
                <a:rPr lang="en-US" b="1" dirty="0" smtClean="0">
                  <a:solidFill>
                    <a:schemeClr val="bg1"/>
                  </a:solidFill>
                </a:rPr>
                <a:t>RI</a:t>
              </a:r>
              <a:endParaRPr lang="en-US" b="1" dirty="0">
                <a:solidFill>
                  <a:schemeClr val="bg1"/>
                </a:solidFill>
              </a:endParaRPr>
            </a:p>
          </p:txBody>
        </p:sp>
        <p:sp>
          <p:nvSpPr>
            <p:cNvPr id="35" name="Text Box 9"/>
            <p:cNvSpPr txBox="1">
              <a:spLocks noChangeArrowheads="1"/>
            </p:cNvSpPr>
            <p:nvPr/>
          </p:nvSpPr>
          <p:spPr bwMode="auto">
            <a:xfrm>
              <a:off x="2667000" y="2209800"/>
              <a:ext cx="532518" cy="369332"/>
            </a:xfrm>
            <a:prstGeom prst="rect">
              <a:avLst/>
            </a:prstGeom>
            <a:noFill/>
            <a:ln w="9525">
              <a:noFill/>
              <a:miter lim="800000"/>
              <a:headEnd/>
              <a:tailEnd/>
            </a:ln>
          </p:spPr>
          <p:txBody>
            <a:bodyPr wrap="none">
              <a:prstTxWarp prst="textNoShape">
                <a:avLst/>
              </a:prstTxWarp>
              <a:spAutoFit/>
            </a:bodyPr>
            <a:lstStyle/>
            <a:p>
              <a:pPr algn="ctr"/>
              <a:r>
                <a:rPr lang="en-US" b="1" dirty="0" smtClean="0">
                  <a:solidFill>
                    <a:schemeClr val="bg1"/>
                  </a:solidFill>
                </a:rPr>
                <a:t>MD</a:t>
              </a:r>
              <a:endParaRPr lang="en-US" b="1" dirty="0">
                <a:solidFill>
                  <a:schemeClr val="bg1"/>
                </a:solidFill>
              </a:endParaRPr>
            </a:p>
          </p:txBody>
        </p:sp>
        <p:sp>
          <p:nvSpPr>
            <p:cNvPr id="36" name="Text Box 9"/>
            <p:cNvSpPr txBox="1">
              <a:spLocks noChangeArrowheads="1"/>
            </p:cNvSpPr>
            <p:nvPr/>
          </p:nvSpPr>
          <p:spPr bwMode="auto">
            <a:xfrm>
              <a:off x="3124200" y="990600"/>
              <a:ext cx="431914" cy="369332"/>
            </a:xfrm>
            <a:prstGeom prst="rect">
              <a:avLst/>
            </a:prstGeom>
            <a:noFill/>
            <a:ln w="9525">
              <a:noFill/>
              <a:miter lim="800000"/>
              <a:headEnd/>
              <a:tailEnd/>
            </a:ln>
          </p:spPr>
          <p:txBody>
            <a:bodyPr wrap="none">
              <a:prstTxWarp prst="textNoShape">
                <a:avLst/>
              </a:prstTxWarp>
              <a:spAutoFit/>
            </a:bodyPr>
            <a:lstStyle/>
            <a:p>
              <a:pPr algn="ctr"/>
              <a:r>
                <a:rPr lang="en-US" b="1" dirty="0" smtClean="0">
                  <a:solidFill>
                    <a:schemeClr val="bg1"/>
                  </a:solidFill>
                </a:rPr>
                <a:t>PA</a:t>
              </a:r>
              <a:endParaRPr lang="en-US" b="1" dirty="0">
                <a:solidFill>
                  <a:schemeClr val="bg1"/>
                </a:solidFill>
              </a:endParaRPr>
            </a:p>
          </p:txBody>
        </p:sp>
        <p:sp>
          <p:nvSpPr>
            <p:cNvPr id="26" name="Text Box 9"/>
            <p:cNvSpPr txBox="1">
              <a:spLocks noChangeArrowheads="1"/>
            </p:cNvSpPr>
            <p:nvPr/>
          </p:nvSpPr>
          <p:spPr bwMode="auto">
            <a:xfrm>
              <a:off x="4800600" y="762000"/>
              <a:ext cx="3810000" cy="707886"/>
            </a:xfrm>
            <a:prstGeom prst="rect">
              <a:avLst/>
            </a:prstGeom>
            <a:noFill/>
            <a:ln w="9525">
              <a:noFill/>
              <a:miter lim="800000"/>
              <a:headEnd/>
              <a:tailEnd/>
            </a:ln>
          </p:spPr>
          <p:txBody>
            <a:bodyPr wrap="square">
              <a:prstTxWarp prst="textNoShape">
                <a:avLst/>
              </a:prstTxWarp>
              <a:spAutoFit/>
            </a:bodyPr>
            <a:lstStyle/>
            <a:p>
              <a:pPr algn="ctr"/>
              <a:r>
                <a:rPr lang="en-US" sz="2000" b="1" dirty="0" smtClean="0">
                  <a:solidFill>
                    <a:schemeClr val="bg1"/>
                  </a:solidFill>
                </a:rPr>
                <a:t>10 States</a:t>
              </a:r>
            </a:p>
            <a:p>
              <a:pPr algn="ctr"/>
              <a:r>
                <a:rPr lang="en-US" sz="2000" b="1" dirty="0" smtClean="0">
                  <a:solidFill>
                    <a:schemeClr val="bg1"/>
                  </a:solidFill>
                </a:rPr>
                <a:t>111 Congressional Districts</a:t>
              </a:r>
            </a:p>
          </p:txBody>
        </p:sp>
        <p:sp>
          <p:nvSpPr>
            <p:cNvPr id="19" name="TextBox 18"/>
            <p:cNvSpPr txBox="1"/>
            <p:nvPr/>
          </p:nvSpPr>
          <p:spPr>
            <a:xfrm>
              <a:off x="457200" y="2286000"/>
              <a:ext cx="1600199" cy="2308324"/>
            </a:xfrm>
            <a:prstGeom prst="rect">
              <a:avLst/>
            </a:prstGeom>
            <a:noFill/>
          </p:spPr>
          <p:txBody>
            <a:bodyPr wrap="square" rtlCol="0">
              <a:spAutoFit/>
            </a:bodyPr>
            <a:lstStyle/>
            <a:p>
              <a:r>
                <a:rPr lang="en-US" b="1" u="sng" cap="small" dirty="0" smtClean="0">
                  <a:solidFill>
                    <a:srgbClr val="FFFF00"/>
                  </a:solidFill>
                </a:rPr>
                <a:t>M</a:t>
              </a:r>
              <a:r>
                <a:rPr lang="en-US" cap="small" dirty="0" smtClean="0">
                  <a:solidFill>
                    <a:srgbClr val="FF0000"/>
                  </a:solidFill>
                </a:rPr>
                <a:t>iddle </a:t>
              </a:r>
              <a:r>
                <a:rPr lang="en-US" b="1" u="sng" cap="small" dirty="0" smtClean="0">
                  <a:solidFill>
                    <a:srgbClr val="FFFF00"/>
                  </a:solidFill>
                </a:rPr>
                <a:t>A</a:t>
              </a:r>
              <a:r>
                <a:rPr lang="en-US" cap="small" dirty="0" smtClean="0">
                  <a:solidFill>
                    <a:srgbClr val="FF0000"/>
                  </a:solidFill>
                </a:rPr>
                <a:t>tlantic</a:t>
              </a:r>
            </a:p>
            <a:p>
              <a:r>
                <a:rPr lang="en-US" b="1" u="sng" cap="small" dirty="0" smtClean="0">
                  <a:solidFill>
                    <a:srgbClr val="FFFF00"/>
                  </a:solidFill>
                </a:rPr>
                <a:t>R</a:t>
              </a:r>
              <a:r>
                <a:rPr lang="en-US" cap="small" dirty="0" smtClean="0">
                  <a:solidFill>
                    <a:srgbClr val="FF0000"/>
                  </a:solidFill>
                </a:rPr>
                <a:t>egional </a:t>
              </a:r>
              <a:r>
                <a:rPr lang="en-US" b="1" u="sng" cap="small" dirty="0" smtClean="0">
                  <a:solidFill>
                    <a:srgbClr val="FFFF00"/>
                  </a:solidFill>
                </a:rPr>
                <a:t>A</a:t>
              </a:r>
              <a:r>
                <a:rPr lang="en-US" cap="small" dirty="0" smtClean="0">
                  <a:solidFill>
                    <a:srgbClr val="FF0000"/>
                  </a:solidFill>
                </a:rPr>
                <a:t>ssociation </a:t>
              </a:r>
            </a:p>
            <a:p>
              <a:r>
                <a:rPr lang="en-US" b="1" u="sng" cap="small" dirty="0" smtClean="0">
                  <a:solidFill>
                    <a:srgbClr val="FFFF00"/>
                  </a:solidFill>
                </a:rPr>
                <a:t>C</a:t>
              </a:r>
              <a:r>
                <a:rPr lang="en-US" cap="small" dirty="0" smtClean="0">
                  <a:solidFill>
                    <a:srgbClr val="FF0000"/>
                  </a:solidFill>
                </a:rPr>
                <a:t>oastal </a:t>
              </a:r>
            </a:p>
            <a:p>
              <a:r>
                <a:rPr lang="en-US" b="1" u="sng" cap="small" dirty="0" smtClean="0">
                  <a:solidFill>
                    <a:srgbClr val="FFFF00"/>
                  </a:solidFill>
                </a:rPr>
                <a:t>O</a:t>
              </a:r>
              <a:r>
                <a:rPr lang="en-US" cap="small" dirty="0" smtClean="0">
                  <a:solidFill>
                    <a:srgbClr val="FF0000"/>
                  </a:solidFill>
                </a:rPr>
                <a:t>cean </a:t>
              </a:r>
              <a:r>
                <a:rPr lang="en-US" b="1" u="sng" cap="small" dirty="0" smtClean="0">
                  <a:solidFill>
                    <a:srgbClr val="FFFF00"/>
                  </a:solidFill>
                </a:rPr>
                <a:t>O</a:t>
              </a:r>
              <a:r>
                <a:rPr lang="en-US" cap="small" dirty="0" smtClean="0">
                  <a:solidFill>
                    <a:srgbClr val="FF0000"/>
                  </a:solidFill>
                </a:rPr>
                <a:t>bserving </a:t>
              </a:r>
              <a:r>
                <a:rPr lang="en-US" b="1" u="sng" cap="small" dirty="0" smtClean="0">
                  <a:solidFill>
                    <a:srgbClr val="FFFF00"/>
                  </a:solidFill>
                </a:rPr>
                <a:t>S</a:t>
              </a:r>
              <a:r>
                <a:rPr lang="en-US" cap="small" dirty="0" smtClean="0">
                  <a:solidFill>
                    <a:srgbClr val="FF0000"/>
                  </a:solidFill>
                </a:rPr>
                <a:t>ystem</a:t>
              </a:r>
            </a:p>
          </p:txBody>
        </p:sp>
        <p:sp>
          <p:nvSpPr>
            <p:cNvPr id="37" name="Text Box 9"/>
            <p:cNvSpPr txBox="1">
              <a:spLocks noChangeArrowheads="1"/>
            </p:cNvSpPr>
            <p:nvPr/>
          </p:nvSpPr>
          <p:spPr bwMode="auto">
            <a:xfrm>
              <a:off x="2667000" y="0"/>
              <a:ext cx="2438400" cy="707886"/>
            </a:xfrm>
            <a:prstGeom prst="rect">
              <a:avLst/>
            </a:prstGeom>
            <a:noFill/>
            <a:ln w="9525">
              <a:noFill/>
              <a:miter lim="800000"/>
              <a:headEnd/>
              <a:tailEnd/>
            </a:ln>
          </p:spPr>
          <p:txBody>
            <a:bodyPr wrap="square">
              <a:prstTxWarp prst="textNoShape">
                <a:avLst/>
              </a:prstTxWarp>
              <a:spAutoFit/>
            </a:bodyPr>
            <a:lstStyle/>
            <a:p>
              <a:pPr algn="ctr"/>
              <a:r>
                <a:rPr lang="en-US" sz="2000" b="1" dirty="0" smtClean="0">
                  <a:solidFill>
                    <a:schemeClr val="bg1"/>
                  </a:solidFill>
                </a:rPr>
                <a:t>1000 km </a:t>
              </a:r>
            </a:p>
            <a:p>
              <a:pPr algn="ctr"/>
              <a:r>
                <a:rPr lang="en-US" sz="2000" b="1" dirty="0" smtClean="0">
                  <a:solidFill>
                    <a:schemeClr val="bg1"/>
                  </a:solidFill>
                </a:rPr>
                <a:t>Cape to Cape</a:t>
              </a:r>
            </a:p>
          </p:txBody>
        </p:sp>
      </p:grpSp>
      <p:sp>
        <p:nvSpPr>
          <p:cNvPr id="14339" name="Text Box 3"/>
          <p:cNvSpPr txBox="1">
            <a:spLocks noChangeArrowheads="1"/>
          </p:cNvSpPr>
          <p:nvPr/>
        </p:nvSpPr>
        <p:spPr bwMode="auto">
          <a:xfrm>
            <a:off x="700088" y="350838"/>
            <a:ext cx="184150" cy="366712"/>
          </a:xfrm>
          <a:prstGeom prst="rect">
            <a:avLst/>
          </a:prstGeom>
          <a:noFill/>
          <a:ln w="9525">
            <a:noFill/>
            <a:miter lim="800000"/>
            <a:headEnd/>
            <a:tailEnd/>
          </a:ln>
        </p:spPr>
        <p:txBody>
          <a:bodyPr wrap="none">
            <a:prstTxWarp prst="textNoShape">
              <a:avLst/>
            </a:prstTxWarp>
            <a:spAutoFit/>
          </a:bodyPr>
          <a:lstStyle/>
          <a:p>
            <a:endParaRPr lang="en-US" b="1"/>
          </a:p>
        </p:txBody>
      </p:sp>
      <p:sp>
        <p:nvSpPr>
          <p:cNvPr id="14341" name="Text Box 5"/>
          <p:cNvSpPr txBox="1">
            <a:spLocks noChangeArrowheads="1"/>
          </p:cNvSpPr>
          <p:nvPr/>
        </p:nvSpPr>
        <p:spPr bwMode="auto">
          <a:xfrm>
            <a:off x="4267200" y="1828800"/>
            <a:ext cx="5029200" cy="3231654"/>
          </a:xfrm>
          <a:prstGeom prst="rect">
            <a:avLst/>
          </a:prstGeom>
          <a:noFill/>
          <a:ln w="9525">
            <a:noFill/>
            <a:miter lim="800000"/>
            <a:headEnd/>
            <a:tailEnd/>
          </a:ln>
        </p:spPr>
        <p:txBody>
          <a:bodyPr wrap="square">
            <a:prstTxWarp prst="textNoShape">
              <a:avLst/>
            </a:prstTxWarp>
            <a:spAutoFit/>
          </a:bodyPr>
          <a:lstStyle/>
          <a:p>
            <a:pPr algn="ctr"/>
            <a:r>
              <a:rPr lang="en-US" sz="2400" b="1" dirty="0" smtClean="0">
                <a:solidFill>
                  <a:srgbClr val="FFFF00"/>
                </a:solidFill>
              </a:rPr>
              <a:t> MARACOOS Coastal </a:t>
            </a:r>
          </a:p>
          <a:p>
            <a:pPr algn="ctr"/>
            <a:r>
              <a:rPr lang="en-US" sz="2400" b="1" dirty="0" smtClean="0">
                <a:solidFill>
                  <a:srgbClr val="FFFF00"/>
                </a:solidFill>
              </a:rPr>
              <a:t>Marine Spatial Planning</a:t>
            </a:r>
          </a:p>
          <a:p>
            <a:pPr algn="ctr"/>
            <a:endParaRPr lang="en-US" sz="1200" b="1" dirty="0" smtClean="0">
              <a:solidFill>
                <a:srgbClr val="FFFF00"/>
              </a:solidFill>
            </a:endParaRPr>
          </a:p>
          <a:p>
            <a:pPr algn="ctr"/>
            <a:r>
              <a:rPr lang="en-US" b="1" u="sng" dirty="0" smtClean="0">
                <a:solidFill>
                  <a:schemeClr val="bg1"/>
                </a:solidFill>
              </a:rPr>
              <a:t>Scott Glenn</a:t>
            </a:r>
            <a:r>
              <a:rPr lang="en-US" b="1" dirty="0" smtClean="0">
                <a:solidFill>
                  <a:schemeClr val="bg1"/>
                </a:solidFill>
              </a:rPr>
              <a:t>, Carolyn </a:t>
            </a:r>
            <a:r>
              <a:rPr lang="en-US" b="1" dirty="0" err="1" smtClean="0">
                <a:solidFill>
                  <a:schemeClr val="bg1"/>
                </a:solidFill>
              </a:rPr>
              <a:t>Thoroughgood</a:t>
            </a:r>
            <a:r>
              <a:rPr lang="en-US" b="1" dirty="0" smtClean="0">
                <a:solidFill>
                  <a:schemeClr val="bg1"/>
                </a:solidFill>
              </a:rPr>
              <a:t>, </a:t>
            </a:r>
          </a:p>
          <a:p>
            <a:pPr algn="ctr"/>
            <a:r>
              <a:rPr lang="en-US" b="1" dirty="0" smtClean="0">
                <a:solidFill>
                  <a:schemeClr val="bg1"/>
                </a:solidFill>
              </a:rPr>
              <a:t>Bill </a:t>
            </a:r>
            <a:r>
              <a:rPr lang="en-US" b="1" dirty="0" err="1" smtClean="0">
                <a:solidFill>
                  <a:schemeClr val="bg1"/>
                </a:solidFill>
              </a:rPr>
              <a:t>Boicourt</a:t>
            </a:r>
            <a:r>
              <a:rPr lang="en-US" b="1" dirty="0" smtClean="0">
                <a:solidFill>
                  <a:schemeClr val="bg1"/>
                </a:solidFill>
              </a:rPr>
              <a:t>, Wendell Brown, Larry Atkinson</a:t>
            </a:r>
            <a:endParaRPr lang="en-US" b="1" i="1" dirty="0" smtClean="0"/>
          </a:p>
          <a:p>
            <a:pPr algn="ctr"/>
            <a:r>
              <a:rPr lang="en-US" b="1" dirty="0" smtClean="0">
                <a:solidFill>
                  <a:schemeClr val="bg1"/>
                </a:solidFill>
              </a:rPr>
              <a:t>Plus 37 Additional Co-</a:t>
            </a:r>
            <a:r>
              <a:rPr lang="en-US" b="1" dirty="0" err="1" smtClean="0">
                <a:solidFill>
                  <a:schemeClr val="bg1"/>
                </a:solidFill>
              </a:rPr>
              <a:t>PI’s</a:t>
            </a:r>
            <a:r>
              <a:rPr lang="en-US" b="1" dirty="0" smtClean="0">
                <a:solidFill>
                  <a:schemeClr val="bg1"/>
                </a:solidFill>
              </a:rPr>
              <a:t>  from 20 Institutions</a:t>
            </a:r>
          </a:p>
          <a:p>
            <a:pPr algn="ctr"/>
            <a:endParaRPr lang="en-US" b="1" dirty="0" smtClean="0">
              <a:solidFill>
                <a:schemeClr val="bg1"/>
              </a:solidFill>
            </a:endParaRPr>
          </a:p>
          <a:p>
            <a:pPr algn="ctr"/>
            <a:r>
              <a:rPr lang="en-US" b="1" dirty="0" smtClean="0">
                <a:solidFill>
                  <a:srgbClr val="FFFF00"/>
                </a:solidFill>
              </a:rPr>
              <a:t>Today’s Outline:</a:t>
            </a:r>
          </a:p>
          <a:p>
            <a:pPr algn="ctr"/>
            <a:r>
              <a:rPr lang="en-US" b="1" dirty="0" smtClean="0">
                <a:solidFill>
                  <a:srgbClr val="FFFF00"/>
                </a:solidFill>
              </a:rPr>
              <a:t>Who is MARACOOS?</a:t>
            </a:r>
          </a:p>
          <a:p>
            <a:pPr algn="ctr"/>
            <a:r>
              <a:rPr lang="en-US" b="1" dirty="0" smtClean="0">
                <a:solidFill>
                  <a:srgbClr val="FFFF00"/>
                </a:solidFill>
              </a:rPr>
              <a:t>What are the CMSP Drivers?</a:t>
            </a:r>
          </a:p>
          <a:p>
            <a:pPr algn="ctr"/>
            <a:r>
              <a:rPr lang="en-US" b="1" dirty="0" smtClean="0">
                <a:solidFill>
                  <a:srgbClr val="FFFF00"/>
                </a:solidFill>
              </a:rPr>
              <a:t>What is our Approach to CMSP?</a:t>
            </a:r>
            <a:endParaRPr lang="en-US" b="1" dirty="0">
              <a:solidFill>
                <a:srgbClr val="FFFF00"/>
              </a:solidFill>
            </a:endParaRPr>
          </a:p>
        </p:txBody>
      </p:sp>
      <p:pic>
        <p:nvPicPr>
          <p:cNvPr id="34" name="Picture 33" descr="MARACOOS_logo_300dpi_transparent.png"/>
          <p:cNvPicPr>
            <a:picLocks noChangeAspect="1"/>
          </p:cNvPicPr>
          <p:nvPr/>
        </p:nvPicPr>
        <p:blipFill>
          <a:blip r:embed="rId4" cstate="print"/>
          <a:stretch>
            <a:fillRect/>
          </a:stretch>
        </p:blipFill>
        <p:spPr>
          <a:xfrm>
            <a:off x="4953000" y="5105400"/>
            <a:ext cx="3429000" cy="660601"/>
          </a:xfrm>
          <a:prstGeom prst="rect">
            <a:avLst/>
          </a:prstGeom>
          <a:effectLst>
            <a:outerShdw blurRad="50800" dist="38100" dir="2700000" algn="tl" rotWithShape="0">
              <a:srgbClr val="000000">
                <a:alpha val="43000"/>
              </a:srgbClr>
            </a:outerShdw>
          </a:effectLst>
        </p:spPr>
      </p:pic>
      <p:sp>
        <p:nvSpPr>
          <p:cNvPr id="38" name="TextBox 37"/>
          <p:cNvSpPr txBox="1"/>
          <p:nvPr/>
        </p:nvSpPr>
        <p:spPr>
          <a:xfrm>
            <a:off x="5029200" y="5715000"/>
            <a:ext cx="3352800" cy="523220"/>
          </a:xfrm>
          <a:prstGeom prst="rect">
            <a:avLst/>
          </a:prstGeom>
          <a:noFill/>
        </p:spPr>
        <p:txBody>
          <a:bodyPr wrap="square" rtlCol="0">
            <a:spAutoFit/>
          </a:bodyPr>
          <a:lstStyle/>
          <a:p>
            <a:pPr algn="ctr"/>
            <a:r>
              <a:rPr lang="en-US" sz="1400" i="1" dirty="0" smtClean="0">
                <a:solidFill>
                  <a:schemeClr val="bg1"/>
                </a:solidFill>
              </a:rPr>
              <a:t>To seek, discover and </a:t>
            </a:r>
            <a:r>
              <a:rPr lang="en-US" sz="1400" i="1" u="sng" dirty="0" smtClean="0">
                <a:solidFill>
                  <a:schemeClr val="bg1"/>
                </a:solidFill>
              </a:rPr>
              <a:t>apply</a:t>
            </a:r>
            <a:r>
              <a:rPr lang="en-US" sz="1400" i="1" dirty="0" smtClean="0">
                <a:solidFill>
                  <a:schemeClr val="bg1"/>
                </a:solidFill>
              </a:rPr>
              <a:t> new knowledge &amp; understanding of our coastal ocean</a:t>
            </a:r>
            <a:endParaRPr lang="en-US" sz="1400" i="1" dirty="0">
              <a:solidFill>
                <a:schemeClr val="bg1"/>
              </a:solidFill>
            </a:endParaRPr>
          </a:p>
        </p:txBody>
      </p:sp>
      <p:pic>
        <p:nvPicPr>
          <p:cNvPr id="29" name="Picture 2"/>
          <p:cNvPicPr>
            <a:picLocks noChangeAspect="1" noChangeArrowheads="1"/>
          </p:cNvPicPr>
          <p:nvPr/>
        </p:nvPicPr>
        <p:blipFill>
          <a:blip r:embed="rId5" cstate="print"/>
          <a:srcRect/>
          <a:stretch>
            <a:fillRect/>
          </a:stretch>
        </p:blipFill>
        <p:spPr bwMode="auto">
          <a:xfrm>
            <a:off x="0" y="0"/>
            <a:ext cx="2530372" cy="2209800"/>
          </a:xfrm>
          <a:prstGeom prst="rect">
            <a:avLst/>
          </a:prstGeom>
          <a:solidFill>
            <a:schemeClr val="tx1"/>
          </a:solidFill>
          <a:ln w="25400" cap="flat" cmpd="sng" algn="ctr">
            <a:solidFill>
              <a:schemeClr val="tx1"/>
            </a:solidFill>
            <a:prstDash val="solid"/>
            <a:miter lim="800000"/>
            <a:headEnd type="none" w="med" len="med"/>
            <a:tailEnd type="none" w="med" len="med"/>
          </a:ln>
        </p:spPr>
      </p:pic>
      <p:sp>
        <p:nvSpPr>
          <p:cNvPr id="41" name="TextBox 40"/>
          <p:cNvSpPr txBox="1"/>
          <p:nvPr/>
        </p:nvSpPr>
        <p:spPr>
          <a:xfrm>
            <a:off x="0" y="1295662"/>
            <a:ext cx="1371600" cy="923330"/>
          </a:xfrm>
          <a:prstGeom prst="rect">
            <a:avLst/>
          </a:prstGeom>
          <a:noFill/>
        </p:spPr>
        <p:txBody>
          <a:bodyPr wrap="square" rtlCol="0">
            <a:spAutoFit/>
          </a:bodyPr>
          <a:lstStyle/>
          <a:p>
            <a:r>
              <a:rPr lang="en-US" dirty="0" smtClean="0"/>
              <a:t>11 IOOS Regional Associations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5813854" y="381000"/>
            <a:ext cx="3558745" cy="4114800"/>
          </a:xfrm>
          <a:prstGeom prst="rect">
            <a:avLst/>
          </a:prstGeom>
          <a:noFill/>
          <a:ln w="9525">
            <a:noFill/>
            <a:miter lim="800000"/>
            <a:headEnd/>
            <a:tailEnd/>
          </a:ln>
        </p:spPr>
      </p:pic>
      <p:pic>
        <p:nvPicPr>
          <p:cNvPr id="4" name="Picture 10" descr="striper reacps out of the array as of Oct 05"/>
          <p:cNvPicPr>
            <a:picLocks noChangeAspect="1" noChangeArrowheads="1"/>
          </p:cNvPicPr>
          <p:nvPr/>
        </p:nvPicPr>
        <p:blipFill>
          <a:blip r:embed="rId3" cstate="print"/>
          <a:srcRect/>
          <a:stretch>
            <a:fillRect/>
          </a:stretch>
        </p:blipFill>
        <p:spPr bwMode="auto">
          <a:xfrm>
            <a:off x="4038600" y="2133600"/>
            <a:ext cx="3048000" cy="2580532"/>
          </a:xfrm>
          <a:prstGeom prst="rect">
            <a:avLst/>
          </a:prstGeom>
          <a:noFill/>
        </p:spPr>
      </p:pic>
      <p:sp>
        <p:nvSpPr>
          <p:cNvPr id="5" name="TextBox 4"/>
          <p:cNvSpPr txBox="1"/>
          <p:nvPr/>
        </p:nvSpPr>
        <p:spPr>
          <a:xfrm>
            <a:off x="4267200" y="1752600"/>
            <a:ext cx="2362200" cy="369332"/>
          </a:xfrm>
          <a:prstGeom prst="rect">
            <a:avLst/>
          </a:prstGeom>
          <a:noFill/>
        </p:spPr>
        <p:txBody>
          <a:bodyPr wrap="square" rtlCol="0">
            <a:spAutoFit/>
          </a:bodyPr>
          <a:lstStyle/>
          <a:p>
            <a:r>
              <a:rPr lang="en-US" dirty="0" smtClean="0"/>
              <a:t>Migratory Fish Species</a:t>
            </a:r>
            <a:endParaRPr lang="en-US" dirty="0"/>
          </a:p>
        </p:txBody>
      </p:sp>
      <p:grpSp>
        <p:nvGrpSpPr>
          <p:cNvPr id="6" name="Group 5"/>
          <p:cNvGrpSpPr/>
          <p:nvPr/>
        </p:nvGrpSpPr>
        <p:grpSpPr>
          <a:xfrm>
            <a:off x="0" y="914400"/>
            <a:ext cx="4191000" cy="5257800"/>
            <a:chOff x="2971800" y="347663"/>
            <a:chExt cx="3657600" cy="4757737"/>
          </a:xfrm>
        </p:grpSpPr>
        <p:pic>
          <p:nvPicPr>
            <p:cNvPr id="7" name="Picture 5"/>
            <p:cNvPicPr>
              <a:picLocks noChangeAspect="1" noChangeArrowheads="1"/>
            </p:cNvPicPr>
            <p:nvPr/>
          </p:nvPicPr>
          <p:blipFill>
            <a:blip r:embed="rId4" cstate="print"/>
            <a:srcRect l="41237" t="15013" r="9278" b="18298"/>
            <a:stretch>
              <a:fillRect/>
            </a:stretch>
          </p:blipFill>
          <p:spPr bwMode="auto">
            <a:xfrm>
              <a:off x="2971800" y="347663"/>
              <a:ext cx="3657600" cy="1752600"/>
            </a:xfrm>
            <a:prstGeom prst="rect">
              <a:avLst/>
            </a:prstGeom>
            <a:noFill/>
            <a:ln w="9525">
              <a:noFill/>
              <a:miter lim="800000"/>
              <a:headEnd/>
              <a:tailEnd/>
            </a:ln>
          </p:spPr>
        </p:pic>
        <p:pic>
          <p:nvPicPr>
            <p:cNvPr id="8" name="Picture 6"/>
            <p:cNvPicPr>
              <a:picLocks noChangeAspect="1" noChangeArrowheads="1"/>
            </p:cNvPicPr>
            <p:nvPr/>
          </p:nvPicPr>
          <p:blipFill>
            <a:blip r:embed="rId5" cstate="print"/>
            <a:srcRect l="41752" t="10511" r="10309" b="15399"/>
            <a:stretch>
              <a:fillRect/>
            </a:stretch>
          </p:blipFill>
          <p:spPr bwMode="auto">
            <a:xfrm>
              <a:off x="3009900" y="2028825"/>
              <a:ext cx="3543300" cy="1947122"/>
            </a:xfrm>
            <a:prstGeom prst="rect">
              <a:avLst/>
            </a:prstGeom>
            <a:noFill/>
            <a:ln w="9525">
              <a:noFill/>
              <a:miter lim="800000"/>
              <a:headEnd/>
              <a:tailEnd/>
            </a:ln>
          </p:spPr>
        </p:pic>
        <p:pic>
          <p:nvPicPr>
            <p:cNvPr id="9" name="Picture 7"/>
            <p:cNvPicPr>
              <a:picLocks noChangeAspect="1" noChangeArrowheads="1"/>
            </p:cNvPicPr>
            <p:nvPr/>
          </p:nvPicPr>
          <p:blipFill>
            <a:blip r:embed="rId6" cstate="print"/>
            <a:srcRect l="41237" t="14498" r="10309" b="18814"/>
            <a:stretch>
              <a:fillRect/>
            </a:stretch>
          </p:blipFill>
          <p:spPr bwMode="auto">
            <a:xfrm>
              <a:off x="2971800" y="3352800"/>
              <a:ext cx="3581400" cy="1752600"/>
            </a:xfrm>
            <a:prstGeom prst="rect">
              <a:avLst/>
            </a:prstGeom>
            <a:noFill/>
            <a:ln w="9525">
              <a:noFill/>
              <a:miter lim="800000"/>
              <a:headEnd/>
              <a:tailEnd/>
            </a:ln>
          </p:spPr>
        </p:pic>
      </p:grpSp>
      <p:sp>
        <p:nvSpPr>
          <p:cNvPr id="10" name="TextBox 9"/>
          <p:cNvSpPr txBox="1"/>
          <p:nvPr/>
        </p:nvSpPr>
        <p:spPr>
          <a:xfrm>
            <a:off x="4191000" y="381000"/>
            <a:ext cx="1903060" cy="646331"/>
          </a:xfrm>
          <a:prstGeom prst="rect">
            <a:avLst/>
          </a:prstGeom>
          <a:noFill/>
        </p:spPr>
        <p:txBody>
          <a:bodyPr wrap="none" rtlCol="0">
            <a:spAutoFit/>
          </a:bodyPr>
          <a:lstStyle/>
          <a:p>
            <a:r>
              <a:rPr lang="en-US" b="1" dirty="0" smtClean="0"/>
              <a:t>US Avian Flyways:</a:t>
            </a:r>
          </a:p>
          <a:p>
            <a:r>
              <a:rPr lang="en-US" b="1" dirty="0" smtClean="0">
                <a:solidFill>
                  <a:srgbClr val="9900CC"/>
                </a:solidFill>
              </a:rPr>
              <a:t>Atlantic Flyway</a:t>
            </a:r>
            <a:endParaRPr lang="en-US" dirty="0"/>
          </a:p>
        </p:txBody>
      </p:sp>
      <p:sp>
        <p:nvSpPr>
          <p:cNvPr id="11" name="TextBox 10"/>
          <p:cNvSpPr txBox="1"/>
          <p:nvPr/>
        </p:nvSpPr>
        <p:spPr>
          <a:xfrm>
            <a:off x="0" y="0"/>
            <a:ext cx="9144000" cy="430887"/>
          </a:xfrm>
          <a:prstGeom prst="rect">
            <a:avLst/>
          </a:prstGeom>
          <a:noFill/>
        </p:spPr>
        <p:txBody>
          <a:bodyPr wrap="square" rtlCol="0">
            <a:spAutoFit/>
          </a:bodyPr>
          <a:lstStyle/>
          <a:p>
            <a:pPr algn="ctr"/>
            <a:r>
              <a:rPr lang="en-US" sz="2200" b="1" dirty="0" smtClean="0"/>
              <a:t>Mid-Atlantic CMSP Drivers: Critical Habitats for Migratory Species</a:t>
            </a:r>
            <a:endParaRPr lang="en-US" sz="2200" b="1" dirty="0"/>
          </a:p>
        </p:txBody>
      </p:sp>
      <p:sp>
        <p:nvSpPr>
          <p:cNvPr id="13" name="TextBox 12"/>
          <p:cNvSpPr txBox="1"/>
          <p:nvPr/>
        </p:nvSpPr>
        <p:spPr>
          <a:xfrm>
            <a:off x="228600" y="381000"/>
            <a:ext cx="3810000" cy="646331"/>
          </a:xfrm>
          <a:prstGeom prst="rect">
            <a:avLst/>
          </a:prstGeom>
          <a:noFill/>
        </p:spPr>
        <p:txBody>
          <a:bodyPr wrap="square" rtlCol="0">
            <a:spAutoFit/>
          </a:bodyPr>
          <a:lstStyle/>
          <a:p>
            <a:r>
              <a:rPr lang="en-US" dirty="0" smtClean="0"/>
              <a:t>Critical Marine Habitats located </a:t>
            </a:r>
            <a:r>
              <a:rPr lang="en-US" dirty="0" err="1" smtClean="0"/>
              <a:t>Nearshore</a:t>
            </a:r>
            <a:r>
              <a:rPr lang="en-US" dirty="0" smtClean="0"/>
              <a:t> and at the Shelf Break </a:t>
            </a:r>
            <a:endParaRPr lang="en-US" dirty="0"/>
          </a:p>
        </p:txBody>
      </p:sp>
      <p:pic>
        <p:nvPicPr>
          <p:cNvPr id="14" name="Picture 13" descr="Screen shot 2010-06-10 at 11.24.01 AM.png"/>
          <p:cNvPicPr>
            <a:picLocks noChangeAspect="1"/>
          </p:cNvPicPr>
          <p:nvPr/>
        </p:nvPicPr>
        <p:blipFill>
          <a:blip r:embed="rId7" cstate="print"/>
          <a:srcRect l="43142" t="10000" b="15000"/>
          <a:stretch>
            <a:fillRect/>
          </a:stretch>
        </p:blipFill>
        <p:spPr>
          <a:xfrm>
            <a:off x="5943600" y="4038600"/>
            <a:ext cx="3200400" cy="2207617"/>
          </a:xfrm>
          <a:prstGeom prst="rect">
            <a:avLst/>
          </a:prstGeom>
        </p:spPr>
      </p:pic>
      <p:sp>
        <p:nvSpPr>
          <p:cNvPr id="15" name="TextBox 14"/>
          <p:cNvSpPr txBox="1"/>
          <p:nvPr/>
        </p:nvSpPr>
        <p:spPr>
          <a:xfrm>
            <a:off x="6248400" y="5486400"/>
            <a:ext cx="1905000" cy="646331"/>
          </a:xfrm>
          <a:prstGeom prst="rect">
            <a:avLst/>
          </a:prstGeom>
          <a:noFill/>
        </p:spPr>
        <p:txBody>
          <a:bodyPr wrap="square" rtlCol="0">
            <a:spAutoFit/>
          </a:bodyPr>
          <a:lstStyle/>
          <a:p>
            <a:r>
              <a:rPr lang="en-US" dirty="0" smtClean="0">
                <a:solidFill>
                  <a:srgbClr val="FFFFFF"/>
                </a:solidFill>
              </a:rPr>
              <a:t>Summer-Winter</a:t>
            </a:r>
          </a:p>
          <a:p>
            <a:r>
              <a:rPr lang="en-US" dirty="0" smtClean="0">
                <a:solidFill>
                  <a:srgbClr val="FFFFFF"/>
                </a:solidFill>
              </a:rPr>
              <a:t>SST Difference</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Dif1995_Sept.tif"/>
          <p:cNvPicPr>
            <a:picLocks noChangeAspect="1"/>
          </p:cNvPicPr>
          <p:nvPr/>
        </p:nvPicPr>
        <p:blipFill>
          <a:blip r:embed="rId2" cstate="print"/>
          <a:srcRect/>
          <a:stretch>
            <a:fillRect/>
          </a:stretch>
        </p:blipFill>
        <p:spPr>
          <a:xfrm>
            <a:off x="4724400" y="3200400"/>
            <a:ext cx="3677438" cy="3020787"/>
          </a:xfrm>
          <a:prstGeom prst="rect">
            <a:avLst/>
          </a:prstGeom>
        </p:spPr>
      </p:pic>
      <p:pic>
        <p:nvPicPr>
          <p:cNvPr id="11" name="Picture 10" descr="Dif1995_Sept.tif"/>
          <p:cNvPicPr>
            <a:picLocks noChangeAspect="1"/>
          </p:cNvPicPr>
          <p:nvPr/>
        </p:nvPicPr>
        <p:blipFill>
          <a:blip r:embed="rId3" cstate="print"/>
          <a:srcRect/>
          <a:stretch>
            <a:fillRect/>
          </a:stretch>
        </p:blipFill>
        <p:spPr>
          <a:xfrm>
            <a:off x="8382000" y="3048000"/>
            <a:ext cx="658585" cy="3073360"/>
          </a:xfrm>
          <a:prstGeom prst="rect">
            <a:avLst/>
          </a:prstGeom>
        </p:spPr>
      </p:pic>
      <p:sp>
        <p:nvSpPr>
          <p:cNvPr id="15" name="TextBox 14"/>
          <p:cNvSpPr txBox="1"/>
          <p:nvPr/>
        </p:nvSpPr>
        <p:spPr>
          <a:xfrm>
            <a:off x="6172200" y="4876800"/>
            <a:ext cx="2057400" cy="923330"/>
          </a:xfrm>
          <a:prstGeom prst="rect">
            <a:avLst/>
          </a:prstGeom>
          <a:noFill/>
        </p:spPr>
        <p:txBody>
          <a:bodyPr wrap="square" rtlCol="0">
            <a:spAutoFit/>
          </a:bodyPr>
          <a:lstStyle/>
          <a:p>
            <a:r>
              <a:rPr lang="en-US" dirty="0" smtClean="0"/>
              <a:t>Fall Bottom Temp Trend,1977-2008, NOAA  NMFS</a:t>
            </a:r>
          </a:p>
        </p:txBody>
      </p:sp>
      <p:sp>
        <p:nvSpPr>
          <p:cNvPr id="17" name="TextBox 16"/>
          <p:cNvSpPr txBox="1"/>
          <p:nvPr/>
        </p:nvSpPr>
        <p:spPr>
          <a:xfrm>
            <a:off x="304800" y="533400"/>
            <a:ext cx="3094501" cy="369332"/>
          </a:xfrm>
          <a:prstGeom prst="rect">
            <a:avLst/>
          </a:prstGeom>
          <a:noFill/>
        </p:spPr>
        <p:txBody>
          <a:bodyPr wrap="none" rtlCol="0">
            <a:spAutoFit/>
          </a:bodyPr>
          <a:lstStyle/>
          <a:p>
            <a:r>
              <a:rPr lang="en-US" dirty="0" smtClean="0">
                <a:solidFill>
                  <a:srgbClr val="FFFFFF"/>
                </a:solidFill>
              </a:rPr>
              <a:t>Summer-Winter SST Difference</a:t>
            </a:r>
            <a:endParaRPr lang="en-US" dirty="0">
              <a:solidFill>
                <a:srgbClr val="FFFFFF"/>
              </a:solidFill>
            </a:endParaRPr>
          </a:p>
        </p:txBody>
      </p:sp>
      <p:sp>
        <p:nvSpPr>
          <p:cNvPr id="19" name="TextBox 18"/>
          <p:cNvSpPr txBox="1"/>
          <p:nvPr/>
        </p:nvSpPr>
        <p:spPr>
          <a:xfrm>
            <a:off x="0" y="0"/>
            <a:ext cx="9144000" cy="430887"/>
          </a:xfrm>
          <a:prstGeom prst="rect">
            <a:avLst/>
          </a:prstGeom>
          <a:noFill/>
        </p:spPr>
        <p:txBody>
          <a:bodyPr wrap="square" rtlCol="0">
            <a:spAutoFit/>
          </a:bodyPr>
          <a:lstStyle/>
          <a:p>
            <a:pPr algn="ctr"/>
            <a:r>
              <a:rPr lang="en-US" sz="2200" b="1" dirty="0" smtClean="0"/>
              <a:t>Mid-Atlantic CMSP Drivers: Climate Change</a:t>
            </a:r>
            <a:endParaRPr lang="en-US" sz="2200" b="1" dirty="0"/>
          </a:p>
        </p:txBody>
      </p:sp>
      <p:pic>
        <p:nvPicPr>
          <p:cNvPr id="20" name="Picture 19"/>
          <p:cNvPicPr>
            <a:picLocks noChangeAspect="1"/>
          </p:cNvPicPr>
          <p:nvPr/>
        </p:nvPicPr>
        <p:blipFill>
          <a:blip r:embed="rId4"/>
          <a:stretch>
            <a:fillRect/>
          </a:stretch>
        </p:blipFill>
        <p:spPr>
          <a:xfrm>
            <a:off x="228600" y="3505200"/>
            <a:ext cx="3962400" cy="2606171"/>
          </a:xfrm>
          <a:prstGeom prst="rect">
            <a:avLst/>
          </a:prstGeom>
        </p:spPr>
      </p:pic>
      <p:pic>
        <p:nvPicPr>
          <p:cNvPr id="21" name="Picture 20"/>
          <p:cNvPicPr>
            <a:picLocks noChangeAspect="1"/>
          </p:cNvPicPr>
          <p:nvPr/>
        </p:nvPicPr>
        <p:blipFill>
          <a:blip r:embed="rId5"/>
          <a:stretch>
            <a:fillRect/>
          </a:stretch>
        </p:blipFill>
        <p:spPr>
          <a:xfrm>
            <a:off x="4823828" y="381000"/>
            <a:ext cx="3939172" cy="2590800"/>
          </a:xfrm>
          <a:prstGeom prst="rect">
            <a:avLst/>
          </a:prstGeom>
        </p:spPr>
      </p:pic>
      <p:pic>
        <p:nvPicPr>
          <p:cNvPr id="25" name="Picture 24"/>
          <p:cNvPicPr>
            <a:picLocks noChangeAspect="1"/>
          </p:cNvPicPr>
          <p:nvPr/>
        </p:nvPicPr>
        <p:blipFill>
          <a:blip r:embed="rId6"/>
          <a:srcRect l="3846" t="7285" r="5769" b="17437"/>
          <a:stretch>
            <a:fillRect/>
          </a:stretch>
        </p:blipFill>
        <p:spPr>
          <a:xfrm>
            <a:off x="457200" y="609600"/>
            <a:ext cx="3812458" cy="2514600"/>
          </a:xfrm>
          <a:prstGeom prst="rect">
            <a:avLst/>
          </a:prstGeom>
        </p:spPr>
      </p:pic>
      <p:sp>
        <p:nvSpPr>
          <p:cNvPr id="26" name="TextBox 25"/>
          <p:cNvSpPr txBox="1"/>
          <p:nvPr/>
        </p:nvSpPr>
        <p:spPr>
          <a:xfrm>
            <a:off x="533400" y="381000"/>
            <a:ext cx="3815655" cy="369332"/>
          </a:xfrm>
          <a:prstGeom prst="rect">
            <a:avLst/>
          </a:prstGeom>
          <a:noFill/>
        </p:spPr>
        <p:txBody>
          <a:bodyPr wrap="none" rtlCol="0">
            <a:spAutoFit/>
          </a:bodyPr>
          <a:lstStyle/>
          <a:p>
            <a:r>
              <a:rPr lang="en-US" dirty="0" smtClean="0"/>
              <a:t>Hurricane Intensity increasing with SST</a:t>
            </a:r>
            <a:endParaRPr lang="en-US" dirty="0"/>
          </a:p>
        </p:txBody>
      </p:sp>
      <p:sp>
        <p:nvSpPr>
          <p:cNvPr id="12" name="TextBox 11"/>
          <p:cNvSpPr txBox="1"/>
          <p:nvPr/>
        </p:nvSpPr>
        <p:spPr>
          <a:xfrm>
            <a:off x="6248400" y="457200"/>
            <a:ext cx="2360555" cy="369332"/>
          </a:xfrm>
          <a:prstGeom prst="rect">
            <a:avLst/>
          </a:prstGeom>
          <a:noFill/>
        </p:spPr>
        <p:txBody>
          <a:bodyPr wrap="none" rtlCol="0">
            <a:spAutoFit/>
          </a:bodyPr>
          <a:lstStyle/>
          <a:p>
            <a:r>
              <a:rPr lang="en-US" dirty="0" smtClean="0"/>
              <a:t>Global SST is increasing</a:t>
            </a:r>
            <a:endParaRPr lang="en-US" dirty="0"/>
          </a:p>
        </p:txBody>
      </p:sp>
      <p:sp>
        <p:nvSpPr>
          <p:cNvPr id="13" name="TextBox 12"/>
          <p:cNvSpPr txBox="1"/>
          <p:nvPr/>
        </p:nvSpPr>
        <p:spPr>
          <a:xfrm>
            <a:off x="685800" y="3124200"/>
            <a:ext cx="3045049" cy="369332"/>
          </a:xfrm>
          <a:prstGeom prst="rect">
            <a:avLst/>
          </a:prstGeom>
          <a:noFill/>
        </p:spPr>
        <p:txBody>
          <a:bodyPr wrap="none" rtlCol="0">
            <a:spAutoFit/>
          </a:bodyPr>
          <a:lstStyle/>
          <a:p>
            <a:r>
              <a:rPr lang="en-US" dirty="0" smtClean="0"/>
              <a:t>Hurricane Rainfall is increasing</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3400" y="3505200"/>
            <a:ext cx="3352800" cy="2514600"/>
          </a:xfrm>
          <a:prstGeom prst="rect">
            <a:avLst/>
          </a:prstGeom>
        </p:spPr>
      </p:pic>
      <p:pic>
        <p:nvPicPr>
          <p:cNvPr id="7" name="Picture 6"/>
          <p:cNvPicPr>
            <a:picLocks noChangeAspect="1"/>
          </p:cNvPicPr>
          <p:nvPr/>
        </p:nvPicPr>
        <p:blipFill>
          <a:blip r:embed="rId3" cstate="print"/>
          <a:stretch>
            <a:fillRect/>
          </a:stretch>
        </p:blipFill>
        <p:spPr>
          <a:xfrm>
            <a:off x="4495800" y="457200"/>
            <a:ext cx="4114800" cy="3037035"/>
          </a:xfrm>
          <a:prstGeom prst="rect">
            <a:avLst/>
          </a:prstGeom>
        </p:spPr>
      </p:pic>
      <p:pic>
        <p:nvPicPr>
          <p:cNvPr id="8" name="Picture 7"/>
          <p:cNvPicPr>
            <a:picLocks noChangeAspect="1"/>
          </p:cNvPicPr>
          <p:nvPr/>
        </p:nvPicPr>
        <p:blipFill>
          <a:blip r:embed="rId4" cstate="print"/>
          <a:stretch>
            <a:fillRect/>
          </a:stretch>
        </p:blipFill>
        <p:spPr>
          <a:xfrm>
            <a:off x="4267200" y="3505200"/>
            <a:ext cx="4663057" cy="2592399"/>
          </a:xfrm>
          <a:prstGeom prst="rect">
            <a:avLst/>
          </a:prstGeom>
        </p:spPr>
      </p:pic>
      <p:pic>
        <p:nvPicPr>
          <p:cNvPr id="9" name="Picture 8"/>
          <p:cNvPicPr>
            <a:picLocks noChangeAspect="1"/>
          </p:cNvPicPr>
          <p:nvPr/>
        </p:nvPicPr>
        <p:blipFill>
          <a:blip r:embed="rId5" cstate="print"/>
          <a:stretch>
            <a:fillRect/>
          </a:stretch>
        </p:blipFill>
        <p:spPr>
          <a:xfrm>
            <a:off x="457200" y="685800"/>
            <a:ext cx="3810000" cy="2363893"/>
          </a:xfrm>
          <a:prstGeom prst="rect">
            <a:avLst/>
          </a:prstGeom>
        </p:spPr>
      </p:pic>
      <p:sp>
        <p:nvSpPr>
          <p:cNvPr id="10" name="TextBox 9"/>
          <p:cNvSpPr txBox="1"/>
          <p:nvPr/>
        </p:nvSpPr>
        <p:spPr>
          <a:xfrm>
            <a:off x="0" y="0"/>
            <a:ext cx="9144000" cy="430887"/>
          </a:xfrm>
          <a:prstGeom prst="rect">
            <a:avLst/>
          </a:prstGeom>
          <a:noFill/>
        </p:spPr>
        <p:txBody>
          <a:bodyPr wrap="square" rtlCol="0">
            <a:spAutoFit/>
          </a:bodyPr>
          <a:lstStyle/>
          <a:p>
            <a:pPr algn="ctr"/>
            <a:r>
              <a:rPr lang="en-US" sz="2200" b="1" dirty="0" smtClean="0"/>
              <a:t>Mid-Atlantic CMSP Drivers: Offshore Wind Energy</a:t>
            </a:r>
            <a:endParaRPr lang="en-US" sz="2200" b="1" dirty="0"/>
          </a:p>
        </p:txBody>
      </p:sp>
      <p:sp>
        <p:nvSpPr>
          <p:cNvPr id="11" name="TextBox 10"/>
          <p:cNvSpPr txBox="1"/>
          <p:nvPr/>
        </p:nvSpPr>
        <p:spPr>
          <a:xfrm>
            <a:off x="1143000" y="457200"/>
            <a:ext cx="1993680" cy="369332"/>
          </a:xfrm>
          <a:prstGeom prst="rect">
            <a:avLst/>
          </a:prstGeom>
          <a:noFill/>
        </p:spPr>
        <p:txBody>
          <a:bodyPr wrap="none" rtlCol="0">
            <a:spAutoFit/>
          </a:bodyPr>
          <a:lstStyle/>
          <a:p>
            <a:r>
              <a:rPr lang="en-US" dirty="0" smtClean="0"/>
              <a:t>Water Depth Zones </a:t>
            </a:r>
            <a:endParaRPr lang="en-US" dirty="0"/>
          </a:p>
        </p:txBody>
      </p:sp>
      <p:sp>
        <p:nvSpPr>
          <p:cNvPr id="12" name="TextBox 11"/>
          <p:cNvSpPr txBox="1"/>
          <p:nvPr/>
        </p:nvSpPr>
        <p:spPr>
          <a:xfrm>
            <a:off x="5410200" y="381000"/>
            <a:ext cx="3211135" cy="369332"/>
          </a:xfrm>
          <a:prstGeom prst="rect">
            <a:avLst/>
          </a:prstGeom>
          <a:noFill/>
        </p:spPr>
        <p:txBody>
          <a:bodyPr wrap="none" rtlCol="0">
            <a:spAutoFit/>
          </a:bodyPr>
          <a:lstStyle/>
          <a:p>
            <a:r>
              <a:rPr lang="en-US" dirty="0" smtClean="0"/>
              <a:t>Wind Power Classification Zones </a:t>
            </a:r>
            <a:endParaRPr lang="en-US" dirty="0"/>
          </a:p>
        </p:txBody>
      </p:sp>
      <p:sp>
        <p:nvSpPr>
          <p:cNvPr id="13" name="TextBox 12"/>
          <p:cNvSpPr txBox="1"/>
          <p:nvPr/>
        </p:nvSpPr>
        <p:spPr>
          <a:xfrm>
            <a:off x="152400" y="3124200"/>
            <a:ext cx="4089656" cy="369332"/>
          </a:xfrm>
          <a:prstGeom prst="rect">
            <a:avLst/>
          </a:prstGeom>
          <a:noFill/>
        </p:spPr>
        <p:txBody>
          <a:bodyPr wrap="none" rtlCol="0">
            <a:spAutoFit/>
          </a:bodyPr>
          <a:lstStyle/>
          <a:p>
            <a:r>
              <a:rPr lang="en-US" dirty="0" smtClean="0"/>
              <a:t>Wind Turbine Technology by Water Depth</a:t>
            </a:r>
            <a:endParaRPr lang="en-US" dirty="0"/>
          </a:p>
        </p:txBody>
      </p:sp>
      <p:sp>
        <p:nvSpPr>
          <p:cNvPr id="14" name="TextBox 13"/>
          <p:cNvSpPr txBox="1"/>
          <p:nvPr/>
        </p:nvSpPr>
        <p:spPr>
          <a:xfrm>
            <a:off x="6629400" y="2895600"/>
            <a:ext cx="2514600" cy="646331"/>
          </a:xfrm>
          <a:prstGeom prst="rect">
            <a:avLst/>
          </a:prstGeom>
          <a:noFill/>
        </p:spPr>
        <p:txBody>
          <a:bodyPr wrap="square" rtlCol="0">
            <a:spAutoFit/>
          </a:bodyPr>
          <a:lstStyle/>
          <a:p>
            <a:r>
              <a:rPr lang="en-US" dirty="0" smtClean="0"/>
              <a:t>Ongoing Offshore Wind Development Projects</a:t>
            </a:r>
            <a:endParaRPr lang="en-US" dirty="0"/>
          </a:p>
        </p:txBody>
      </p:sp>
      <p:sp>
        <p:nvSpPr>
          <p:cNvPr id="15" name="TextBox 14"/>
          <p:cNvSpPr txBox="1"/>
          <p:nvPr/>
        </p:nvSpPr>
        <p:spPr>
          <a:xfrm>
            <a:off x="6248400" y="5715000"/>
            <a:ext cx="2562871" cy="369332"/>
          </a:xfrm>
          <a:prstGeom prst="rect">
            <a:avLst/>
          </a:prstGeom>
          <a:noFill/>
        </p:spPr>
        <p:txBody>
          <a:bodyPr wrap="none" rtlCol="0">
            <a:spAutoFit/>
          </a:bodyPr>
          <a:lstStyle/>
          <a:p>
            <a:r>
              <a:rPr lang="en-US" dirty="0" smtClean="0"/>
              <a:t>Over 80% in MARACOOS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3" descr="nj_crssalc_72-01_web_v2"/>
          <p:cNvPicPr>
            <a:picLocks noChangeAspect="1" noChangeArrowheads="1" noCrop="1"/>
          </p:cNvPicPr>
          <p:nvPr/>
        </p:nvPicPr>
        <p:blipFill>
          <a:blip r:embed="rId2" cstate="print"/>
          <a:srcRect/>
          <a:stretch>
            <a:fillRect/>
          </a:stretch>
        </p:blipFill>
        <p:spPr bwMode="auto">
          <a:xfrm>
            <a:off x="5562071" y="381000"/>
            <a:ext cx="3367617" cy="5638800"/>
          </a:xfrm>
          <a:prstGeom prst="rect">
            <a:avLst/>
          </a:prstGeom>
          <a:noFill/>
          <a:ln w="9525">
            <a:noFill/>
            <a:miter lim="800000"/>
            <a:headEnd/>
            <a:tailEnd/>
          </a:ln>
        </p:spPr>
      </p:pic>
      <p:sp>
        <p:nvSpPr>
          <p:cNvPr id="3" name="Text Box 4"/>
          <p:cNvSpPr txBox="1">
            <a:spLocks noChangeArrowheads="1"/>
          </p:cNvSpPr>
          <p:nvPr/>
        </p:nvSpPr>
        <p:spPr bwMode="auto">
          <a:xfrm>
            <a:off x="0" y="0"/>
            <a:ext cx="4191000" cy="830997"/>
          </a:xfrm>
          <a:prstGeom prst="rect">
            <a:avLst/>
          </a:prstGeom>
          <a:noFill/>
          <a:ln w="9525">
            <a:noFill/>
            <a:miter lim="800000"/>
            <a:headEnd/>
            <a:tailEnd/>
          </a:ln>
        </p:spPr>
        <p:txBody>
          <a:bodyPr>
            <a:spAutoFit/>
          </a:bodyPr>
          <a:lstStyle/>
          <a:p>
            <a:pPr>
              <a:spcBef>
                <a:spcPct val="50000"/>
              </a:spcBef>
            </a:pPr>
            <a:r>
              <a:rPr lang="en-US" sz="2400" b="1" dirty="0"/>
              <a:t>The View from the </a:t>
            </a:r>
            <a:r>
              <a:rPr lang="en-US" sz="2400" b="1" dirty="0" smtClean="0"/>
              <a:t>Land – Extensive State GIS Systems</a:t>
            </a:r>
            <a:endParaRPr lang="en-US" sz="2400" b="1" dirty="0"/>
          </a:p>
        </p:txBody>
      </p:sp>
      <p:pic>
        <p:nvPicPr>
          <p:cNvPr id="4" name="Picture 9" descr="connectivity"/>
          <p:cNvPicPr>
            <a:picLocks noChangeAspect="1" noChangeArrowheads="1"/>
          </p:cNvPicPr>
          <p:nvPr/>
        </p:nvPicPr>
        <p:blipFill>
          <a:blip r:embed="rId3" cstate="print"/>
          <a:srcRect/>
          <a:stretch>
            <a:fillRect/>
          </a:stretch>
        </p:blipFill>
        <p:spPr bwMode="auto">
          <a:xfrm>
            <a:off x="0" y="1447800"/>
            <a:ext cx="3657600" cy="3417888"/>
          </a:xfrm>
          <a:prstGeom prst="rect">
            <a:avLst/>
          </a:prstGeom>
          <a:noFill/>
          <a:ln w="9525">
            <a:noFill/>
            <a:miter lim="800000"/>
            <a:headEnd/>
            <a:tailEnd/>
          </a:ln>
        </p:spPr>
      </p:pic>
      <p:sp>
        <p:nvSpPr>
          <p:cNvPr id="5" name="Text Box 10"/>
          <p:cNvSpPr txBox="1">
            <a:spLocks noChangeArrowheads="1"/>
          </p:cNvSpPr>
          <p:nvPr/>
        </p:nvSpPr>
        <p:spPr bwMode="auto">
          <a:xfrm>
            <a:off x="228600" y="4038600"/>
            <a:ext cx="1828800" cy="915988"/>
          </a:xfrm>
          <a:prstGeom prst="rect">
            <a:avLst/>
          </a:prstGeom>
          <a:noFill/>
          <a:ln w="9525">
            <a:noFill/>
            <a:miter lim="800000"/>
            <a:headEnd/>
            <a:tailEnd/>
          </a:ln>
        </p:spPr>
        <p:txBody>
          <a:bodyPr>
            <a:spAutoFit/>
          </a:bodyPr>
          <a:lstStyle/>
          <a:p>
            <a:pPr>
              <a:spcBef>
                <a:spcPct val="50000"/>
              </a:spcBef>
            </a:pPr>
            <a:r>
              <a:rPr lang="en-US" dirty="0"/>
              <a:t>Watershed Impacts of human land use</a:t>
            </a:r>
          </a:p>
        </p:txBody>
      </p:sp>
      <p:pic>
        <p:nvPicPr>
          <p:cNvPr id="7" name="Picture 7" descr="impervious"/>
          <p:cNvPicPr>
            <a:picLocks noChangeAspect="1" noChangeArrowheads="1"/>
          </p:cNvPicPr>
          <p:nvPr/>
        </p:nvPicPr>
        <p:blipFill>
          <a:blip r:embed="rId4" cstate="print"/>
          <a:srcRect/>
          <a:stretch>
            <a:fillRect/>
          </a:stretch>
        </p:blipFill>
        <p:spPr bwMode="auto">
          <a:xfrm>
            <a:off x="3581400" y="1143000"/>
            <a:ext cx="1905000" cy="1411288"/>
          </a:xfrm>
          <a:prstGeom prst="rect">
            <a:avLst/>
          </a:prstGeom>
          <a:noFill/>
          <a:ln w="9525">
            <a:noFill/>
            <a:miter lim="800000"/>
            <a:headEnd/>
            <a:tailEnd/>
          </a:ln>
        </p:spPr>
      </p:pic>
      <p:pic>
        <p:nvPicPr>
          <p:cNvPr id="8" name="Picture 13" descr="jcreg450">
            <a:hlinkClick r:id="rId5"/>
          </p:cNvPr>
          <p:cNvPicPr>
            <a:picLocks noChangeAspect="1" noChangeArrowheads="1"/>
          </p:cNvPicPr>
          <p:nvPr/>
        </p:nvPicPr>
        <p:blipFill>
          <a:blip r:embed="rId6" cstate="print"/>
          <a:srcRect/>
          <a:stretch>
            <a:fillRect/>
          </a:stretch>
        </p:blipFill>
        <p:spPr bwMode="auto">
          <a:xfrm>
            <a:off x="3600450" y="2895600"/>
            <a:ext cx="1885950" cy="2514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C:\Users\crowley\Desktop\IOOS Talk 2-15-2011\Sides_2_CRSSA_RU-SAVEAS.jpg"/>
          <p:cNvPicPr>
            <a:picLocks noChangeAspect="1" noChangeArrowheads="1"/>
          </p:cNvPicPr>
          <p:nvPr/>
        </p:nvPicPr>
        <p:blipFill>
          <a:blip r:embed="rId2" cstate="print"/>
          <a:srcRect l="973" t="4630" r="50852"/>
          <a:stretch>
            <a:fillRect/>
          </a:stretch>
        </p:blipFill>
        <p:spPr bwMode="auto">
          <a:xfrm>
            <a:off x="2133600" y="5486400"/>
            <a:ext cx="1447800" cy="602340"/>
          </a:xfrm>
          <a:prstGeom prst="rect">
            <a:avLst/>
          </a:prstGeom>
          <a:noFill/>
        </p:spPr>
      </p:pic>
      <p:pic>
        <p:nvPicPr>
          <p:cNvPr id="1027" name="Picture 3" descr="C:\Users\crowley\Desktop\IOOS Talk 2-15-2011\SCREEN__SST_ZoomOut.jpg"/>
          <p:cNvPicPr>
            <a:picLocks noChangeAspect="1" noChangeArrowheads="1"/>
          </p:cNvPicPr>
          <p:nvPr/>
        </p:nvPicPr>
        <p:blipFill>
          <a:blip r:embed="rId3" cstate="print"/>
          <a:srcRect/>
          <a:stretch>
            <a:fillRect/>
          </a:stretch>
        </p:blipFill>
        <p:spPr bwMode="auto">
          <a:xfrm>
            <a:off x="5562600" y="3352800"/>
            <a:ext cx="3167742" cy="2771775"/>
          </a:xfrm>
          <a:prstGeom prst="rect">
            <a:avLst/>
          </a:prstGeom>
          <a:noFill/>
        </p:spPr>
      </p:pic>
      <p:pic>
        <p:nvPicPr>
          <p:cNvPr id="1028" name="Picture 4" descr="C:\Users\crowley\Desktop\IOOS Talk 2-15-2011\SCREEN__SST_ZoomIn.jpg"/>
          <p:cNvPicPr>
            <a:picLocks noChangeAspect="1" noChangeArrowheads="1"/>
          </p:cNvPicPr>
          <p:nvPr/>
        </p:nvPicPr>
        <p:blipFill>
          <a:blip r:embed="rId4" cstate="print"/>
          <a:srcRect/>
          <a:stretch>
            <a:fillRect/>
          </a:stretch>
        </p:blipFill>
        <p:spPr bwMode="auto">
          <a:xfrm>
            <a:off x="5562600" y="523875"/>
            <a:ext cx="3124200" cy="2733674"/>
          </a:xfrm>
          <a:prstGeom prst="rect">
            <a:avLst/>
          </a:prstGeom>
          <a:noFill/>
        </p:spPr>
      </p:pic>
      <p:pic>
        <p:nvPicPr>
          <p:cNvPr id="5" name="Picture 3" descr="C:\Users\crowley\Desktop\IOOS Talk 2-15-2011\SCREEN__SST_ZoomOut.jpg"/>
          <p:cNvPicPr>
            <a:picLocks noChangeAspect="1" noChangeArrowheads="1"/>
          </p:cNvPicPr>
          <p:nvPr/>
        </p:nvPicPr>
        <p:blipFill>
          <a:blip r:embed="rId5" cstate="print"/>
          <a:srcRect l="42640" t="32001" r="9391" b="14721"/>
          <a:stretch>
            <a:fillRect/>
          </a:stretch>
        </p:blipFill>
        <p:spPr bwMode="auto">
          <a:xfrm>
            <a:off x="228600" y="762000"/>
            <a:ext cx="4724400" cy="4591318"/>
          </a:xfrm>
          <a:prstGeom prst="rect">
            <a:avLst/>
          </a:prstGeom>
          <a:noFill/>
        </p:spPr>
      </p:pic>
      <p:sp>
        <p:nvSpPr>
          <p:cNvPr id="6" name="Text Box 18"/>
          <p:cNvSpPr txBox="1">
            <a:spLocks noChangeArrowheads="1"/>
          </p:cNvSpPr>
          <p:nvPr/>
        </p:nvSpPr>
        <p:spPr bwMode="auto">
          <a:xfrm>
            <a:off x="0" y="0"/>
            <a:ext cx="9144000" cy="830997"/>
          </a:xfrm>
          <a:prstGeom prst="rect">
            <a:avLst/>
          </a:prstGeom>
          <a:noFill/>
          <a:ln w="9525">
            <a:noFill/>
            <a:miter lim="800000"/>
            <a:headEnd/>
            <a:tailEnd/>
          </a:ln>
        </p:spPr>
        <p:txBody>
          <a:bodyPr>
            <a:prstTxWarp prst="textNoShape">
              <a:avLst/>
            </a:prstTxWarp>
            <a:spAutoFit/>
          </a:bodyPr>
          <a:lstStyle/>
          <a:p>
            <a:r>
              <a:rPr lang="en-US" sz="2400" b="1" dirty="0" smtClean="0"/>
              <a:t>    Real-Time Spatial Data Imports into State </a:t>
            </a:r>
            <a:r>
              <a:rPr lang="en-US" sz="2400" b="1" dirty="0" err="1" smtClean="0"/>
              <a:t>ArcInfo</a:t>
            </a:r>
            <a:r>
              <a:rPr lang="en-US" sz="2400" b="1" dirty="0" smtClean="0"/>
              <a:t> GIS: </a:t>
            </a:r>
          </a:p>
          <a:p>
            <a:r>
              <a:rPr lang="en-US" sz="2400" b="1" dirty="0" smtClean="0"/>
              <a:t>    Satellite Imagery &amp; CODAR Currents</a:t>
            </a:r>
            <a:endParaRPr lang="en-US" sz="24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1-02-15 at 6.08.56 AM.png"/>
          <p:cNvPicPr>
            <a:picLocks noChangeAspect="1"/>
          </p:cNvPicPr>
          <p:nvPr/>
        </p:nvPicPr>
        <p:blipFill>
          <a:blip r:embed="rId2"/>
          <a:stretch>
            <a:fillRect/>
          </a:stretch>
        </p:blipFill>
        <p:spPr>
          <a:xfrm>
            <a:off x="1219200" y="838200"/>
            <a:ext cx="6709693" cy="5181600"/>
          </a:xfrm>
          <a:prstGeom prst="rect">
            <a:avLst/>
          </a:prstGeom>
        </p:spPr>
      </p:pic>
      <p:sp>
        <p:nvSpPr>
          <p:cNvPr id="3" name="TextBox 2"/>
          <p:cNvSpPr txBox="1"/>
          <p:nvPr/>
        </p:nvSpPr>
        <p:spPr>
          <a:xfrm>
            <a:off x="922449" y="0"/>
            <a:ext cx="7148111" cy="1046440"/>
          </a:xfrm>
          <a:prstGeom prst="rect">
            <a:avLst/>
          </a:prstGeom>
          <a:noFill/>
        </p:spPr>
        <p:txBody>
          <a:bodyPr wrap="none" rtlCol="0">
            <a:spAutoFit/>
          </a:bodyPr>
          <a:lstStyle/>
          <a:p>
            <a:pPr algn="ctr"/>
            <a:r>
              <a:rPr lang="en-US" sz="2400" b="1" dirty="0" smtClean="0"/>
              <a:t>Mid-Atlantic Regional Council on the Ocean - MARCO</a:t>
            </a:r>
          </a:p>
          <a:p>
            <a:pPr algn="ctr"/>
            <a:r>
              <a:rPr lang="en-US" sz="2000" b="1" dirty="0" smtClean="0"/>
              <a:t>Formed by the Governors from New York to Virginia in June, 2009</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4114800"/>
            <a:ext cx="9144000" cy="861774"/>
          </a:xfrm>
          <a:prstGeom prst="rect">
            <a:avLst/>
          </a:prstGeom>
          <a:noFill/>
        </p:spPr>
        <p:txBody>
          <a:bodyPr wrap="square" rtlCol="0">
            <a:spAutoFit/>
          </a:bodyPr>
          <a:lstStyle/>
          <a:p>
            <a:r>
              <a:rPr lang="en-US" b="1" dirty="0" smtClean="0"/>
              <a:t>Water Quality Improvement</a:t>
            </a:r>
          </a:p>
          <a:p>
            <a:r>
              <a:rPr lang="en-US" sz="1600" i="1" dirty="0" smtClean="0"/>
              <a:t>Protect human and environmental health and increase the ocean‐related economic value of the region’s coastal waters by maintaining and improving the region’s water quality. </a:t>
            </a:r>
          </a:p>
        </p:txBody>
      </p:sp>
      <p:sp>
        <p:nvSpPr>
          <p:cNvPr id="3" name="Rectangle 2"/>
          <p:cNvSpPr/>
          <p:nvPr/>
        </p:nvSpPr>
        <p:spPr>
          <a:xfrm>
            <a:off x="0" y="3352800"/>
            <a:ext cx="9144000" cy="861774"/>
          </a:xfrm>
          <a:prstGeom prst="rect">
            <a:avLst/>
          </a:prstGeom>
        </p:spPr>
        <p:txBody>
          <a:bodyPr wrap="square">
            <a:spAutoFit/>
          </a:bodyPr>
          <a:lstStyle/>
          <a:p>
            <a:r>
              <a:rPr lang="en-US" b="1" dirty="0" smtClean="0"/>
              <a:t>Climate Change Adaptation</a:t>
            </a:r>
          </a:p>
          <a:p>
            <a:r>
              <a:rPr lang="en-US" sz="1600" i="1" dirty="0" smtClean="0"/>
              <a:t>Prepare the region for the impacts of climate change, primarily sea level rise impacts on regional infrastructure, coastal habitat, and shoreline management.</a:t>
            </a:r>
          </a:p>
        </p:txBody>
      </p:sp>
      <p:sp>
        <p:nvSpPr>
          <p:cNvPr id="4" name="TextBox 3"/>
          <p:cNvSpPr txBox="1"/>
          <p:nvPr/>
        </p:nvSpPr>
        <p:spPr>
          <a:xfrm>
            <a:off x="0" y="2590800"/>
            <a:ext cx="9144000" cy="861774"/>
          </a:xfrm>
          <a:prstGeom prst="rect">
            <a:avLst/>
          </a:prstGeom>
          <a:noFill/>
        </p:spPr>
        <p:txBody>
          <a:bodyPr wrap="square" rtlCol="0">
            <a:spAutoFit/>
          </a:bodyPr>
          <a:lstStyle/>
          <a:p>
            <a:r>
              <a:rPr lang="en-US" b="1" dirty="0" smtClean="0"/>
              <a:t>Development of Offshore Renewable Energy </a:t>
            </a:r>
          </a:p>
          <a:p>
            <a:r>
              <a:rPr lang="en-US" sz="1600" i="1" dirty="0" smtClean="0"/>
              <a:t>Promote sustainable development of offshore renewable energy resources by addressing regulatory barriers and regional issues regarding potential impacts of development.</a:t>
            </a:r>
            <a:endParaRPr lang="en-US" sz="1600" dirty="0"/>
          </a:p>
        </p:txBody>
      </p:sp>
      <p:sp>
        <p:nvSpPr>
          <p:cNvPr id="5" name="TextBox 4"/>
          <p:cNvSpPr txBox="1"/>
          <p:nvPr/>
        </p:nvSpPr>
        <p:spPr>
          <a:xfrm>
            <a:off x="0" y="1828800"/>
            <a:ext cx="9144000" cy="861774"/>
          </a:xfrm>
          <a:prstGeom prst="rect">
            <a:avLst/>
          </a:prstGeom>
          <a:noFill/>
        </p:spPr>
        <p:txBody>
          <a:bodyPr wrap="square" rtlCol="0">
            <a:spAutoFit/>
          </a:bodyPr>
          <a:lstStyle/>
          <a:p>
            <a:r>
              <a:rPr lang="en-US" b="1" dirty="0" smtClean="0"/>
              <a:t>Habitat Preservation</a:t>
            </a:r>
          </a:p>
          <a:p>
            <a:r>
              <a:rPr lang="en-US" sz="1600" i="1" dirty="0" smtClean="0"/>
              <a:t>Ensure that key ocean habitats of the Mid‐Atlantic are protected from activities that threaten their sensitive and unique features, marine populations, and ecological processes.</a:t>
            </a:r>
            <a:endParaRPr lang="en-US" sz="1600" dirty="0"/>
          </a:p>
        </p:txBody>
      </p:sp>
      <p:sp>
        <p:nvSpPr>
          <p:cNvPr id="6" name="TextBox 5"/>
          <p:cNvSpPr txBox="1"/>
          <p:nvPr/>
        </p:nvSpPr>
        <p:spPr>
          <a:xfrm>
            <a:off x="0" y="533400"/>
            <a:ext cx="9143999" cy="1354217"/>
          </a:xfrm>
          <a:prstGeom prst="rect">
            <a:avLst/>
          </a:prstGeom>
          <a:noFill/>
        </p:spPr>
        <p:txBody>
          <a:bodyPr wrap="square" rtlCol="0">
            <a:spAutoFit/>
          </a:bodyPr>
          <a:lstStyle/>
          <a:p>
            <a:r>
              <a:rPr lang="en-US" b="1" dirty="0" smtClean="0"/>
              <a:t>Marine Spatial Planning </a:t>
            </a:r>
          </a:p>
          <a:p>
            <a:r>
              <a:rPr lang="en-US" sz="1600" i="1" dirty="0" smtClean="0"/>
              <a:t>The MARCO States are each taking steps that will aid in development of a marine spatial plan for ocean waters of the region and will coordinate through MARCO to ensure the plans are integrated across the Mid‐Atlantic region. As MARCO moves forward, we will also coordinate with, and be responsive to, the Ocean Policy Task Force’s Coastal and Marine Spatial Planning (CMSP) process.</a:t>
            </a:r>
            <a:endParaRPr lang="en-US" sz="1600" i="1" dirty="0"/>
          </a:p>
        </p:txBody>
      </p:sp>
      <p:sp>
        <p:nvSpPr>
          <p:cNvPr id="8" name="TextBox 7"/>
          <p:cNvSpPr txBox="1"/>
          <p:nvPr/>
        </p:nvSpPr>
        <p:spPr>
          <a:xfrm>
            <a:off x="1" y="0"/>
            <a:ext cx="9144000" cy="523220"/>
          </a:xfrm>
          <a:prstGeom prst="rect">
            <a:avLst/>
          </a:prstGeom>
          <a:noFill/>
        </p:spPr>
        <p:txBody>
          <a:bodyPr wrap="square" rtlCol="0">
            <a:spAutoFit/>
          </a:bodyPr>
          <a:lstStyle/>
          <a:p>
            <a:pPr algn="ctr"/>
            <a:r>
              <a:rPr lang="en-US" sz="2800" b="1" dirty="0" smtClean="0"/>
              <a:t>MARCO Priorities</a:t>
            </a:r>
            <a:endParaRPr lang="en-US" sz="2800" b="1" dirty="0"/>
          </a:p>
        </p:txBody>
      </p:sp>
      <p:pic>
        <p:nvPicPr>
          <p:cNvPr id="3074" name="Picture 2"/>
          <p:cNvPicPr>
            <a:picLocks noChangeAspect="1" noChangeArrowheads="1"/>
          </p:cNvPicPr>
          <p:nvPr/>
        </p:nvPicPr>
        <p:blipFill>
          <a:blip r:embed="rId2" cstate="print"/>
          <a:srcRect l="2212" t="8154" r="7097" b="34137"/>
          <a:stretch>
            <a:fillRect/>
          </a:stretch>
        </p:blipFill>
        <p:spPr bwMode="auto">
          <a:xfrm>
            <a:off x="1752600" y="4953000"/>
            <a:ext cx="5686429" cy="10838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838200" y="4495800"/>
            <a:ext cx="7924800" cy="400110"/>
          </a:xfrm>
          <a:prstGeom prst="rect">
            <a:avLst/>
          </a:prstGeom>
          <a:noFill/>
        </p:spPr>
        <p:txBody>
          <a:bodyPr wrap="square" rtlCol="0">
            <a:spAutoFit/>
          </a:bodyPr>
          <a:lstStyle/>
          <a:p>
            <a:r>
              <a:rPr lang="en-US" sz="2000" b="1" dirty="0" smtClean="0"/>
              <a:t>5) Water Quality</a:t>
            </a:r>
            <a:r>
              <a:rPr lang="en-US" sz="2000" b="1" smtClean="0"/>
              <a:t>	                                          5) </a:t>
            </a:r>
            <a:r>
              <a:rPr lang="en-US" sz="2000" b="1" dirty="0" smtClean="0"/>
              <a:t>Water Quality Improvement </a:t>
            </a:r>
          </a:p>
        </p:txBody>
      </p:sp>
      <p:sp>
        <p:nvSpPr>
          <p:cNvPr id="3" name="Rectangle 2"/>
          <p:cNvSpPr/>
          <p:nvPr/>
        </p:nvSpPr>
        <p:spPr>
          <a:xfrm>
            <a:off x="838200" y="3810000"/>
            <a:ext cx="7924800" cy="707886"/>
          </a:xfrm>
          <a:prstGeom prst="rect">
            <a:avLst/>
          </a:prstGeom>
        </p:spPr>
        <p:txBody>
          <a:bodyPr wrap="square">
            <a:spAutoFit/>
          </a:bodyPr>
          <a:lstStyle/>
          <a:p>
            <a:r>
              <a:rPr lang="en-US" sz="2000" b="1" dirty="0" smtClean="0"/>
              <a:t>4) Coastal Inundation                                   4) Climate Change Adaptation		 </a:t>
            </a:r>
          </a:p>
        </p:txBody>
      </p:sp>
      <p:sp>
        <p:nvSpPr>
          <p:cNvPr id="4" name="TextBox 3"/>
          <p:cNvSpPr txBox="1"/>
          <p:nvPr/>
        </p:nvSpPr>
        <p:spPr>
          <a:xfrm>
            <a:off x="838200" y="3124200"/>
            <a:ext cx="7924800" cy="400110"/>
          </a:xfrm>
          <a:prstGeom prst="rect">
            <a:avLst/>
          </a:prstGeom>
          <a:noFill/>
        </p:spPr>
        <p:txBody>
          <a:bodyPr wrap="square" rtlCol="0">
            <a:spAutoFit/>
          </a:bodyPr>
          <a:lstStyle/>
          <a:p>
            <a:r>
              <a:rPr lang="en-US" sz="2000" b="1" dirty="0" smtClean="0"/>
              <a:t>3) Offshore Energy                                        3) Offshore Energy Development</a:t>
            </a:r>
          </a:p>
        </p:txBody>
      </p:sp>
      <p:sp>
        <p:nvSpPr>
          <p:cNvPr id="5" name="TextBox 4"/>
          <p:cNvSpPr txBox="1"/>
          <p:nvPr/>
        </p:nvSpPr>
        <p:spPr>
          <a:xfrm>
            <a:off x="838200" y="2438400"/>
            <a:ext cx="7924800" cy="707886"/>
          </a:xfrm>
          <a:prstGeom prst="rect">
            <a:avLst/>
          </a:prstGeom>
          <a:noFill/>
        </p:spPr>
        <p:txBody>
          <a:bodyPr wrap="square" rtlCol="0">
            <a:spAutoFit/>
          </a:bodyPr>
          <a:lstStyle/>
          <a:p>
            <a:r>
              <a:rPr lang="en-US" sz="2000" b="1" dirty="0" smtClean="0"/>
              <a:t>2) Ecological Decision Support                    2) Habitat Protection		</a:t>
            </a:r>
          </a:p>
        </p:txBody>
      </p:sp>
      <p:sp>
        <p:nvSpPr>
          <p:cNvPr id="6" name="TextBox 5"/>
          <p:cNvSpPr txBox="1"/>
          <p:nvPr/>
        </p:nvSpPr>
        <p:spPr>
          <a:xfrm>
            <a:off x="838200" y="1676400"/>
            <a:ext cx="7924799" cy="400110"/>
          </a:xfrm>
          <a:prstGeom prst="rect">
            <a:avLst/>
          </a:prstGeom>
          <a:noFill/>
        </p:spPr>
        <p:txBody>
          <a:bodyPr wrap="square" rtlCol="0">
            <a:spAutoFit/>
          </a:bodyPr>
          <a:lstStyle/>
          <a:p>
            <a:r>
              <a:rPr lang="en-US" sz="2000" b="1" dirty="0" smtClean="0"/>
              <a:t>1) Maritime Operations	                           1) Marine Spatial Planning	</a:t>
            </a:r>
          </a:p>
        </p:txBody>
      </p:sp>
      <p:sp>
        <p:nvSpPr>
          <p:cNvPr id="8" name="TextBox 7"/>
          <p:cNvSpPr txBox="1"/>
          <p:nvPr/>
        </p:nvSpPr>
        <p:spPr>
          <a:xfrm>
            <a:off x="1" y="0"/>
            <a:ext cx="9144000" cy="1569660"/>
          </a:xfrm>
          <a:prstGeom prst="rect">
            <a:avLst/>
          </a:prstGeom>
          <a:noFill/>
        </p:spPr>
        <p:txBody>
          <a:bodyPr wrap="square" rtlCol="0">
            <a:spAutoFit/>
          </a:bodyPr>
          <a:lstStyle/>
          <a:p>
            <a:pPr algn="ctr"/>
            <a:r>
              <a:rPr lang="en-US" sz="3200" b="1" dirty="0" smtClean="0"/>
              <a:t>Regional Themes / Regional Priorities</a:t>
            </a:r>
          </a:p>
          <a:p>
            <a:pPr algn="ctr"/>
            <a:endParaRPr lang="en-US" sz="800" b="1" dirty="0" smtClean="0"/>
          </a:p>
          <a:p>
            <a:pPr algn="ctr"/>
            <a:r>
              <a:rPr lang="en-US" sz="2800" b="1" dirty="0" smtClean="0"/>
              <a:t>MARACOOS                                       MARCO</a:t>
            </a:r>
          </a:p>
          <a:p>
            <a:pPr algn="ctr"/>
            <a:r>
              <a:rPr lang="en-US" sz="2800" b="1" dirty="0" smtClean="0"/>
              <a:t>Data Providers                                Data Users</a:t>
            </a:r>
            <a:endParaRPr lang="en-US" sz="2800" b="1" dirty="0"/>
          </a:p>
        </p:txBody>
      </p:sp>
      <p:pic>
        <p:nvPicPr>
          <p:cNvPr id="3074" name="Picture 2"/>
          <p:cNvPicPr>
            <a:picLocks noChangeAspect="1" noChangeArrowheads="1"/>
          </p:cNvPicPr>
          <p:nvPr/>
        </p:nvPicPr>
        <p:blipFill>
          <a:blip r:embed="rId2" cstate="print"/>
          <a:srcRect l="2212" t="8154" r="7097" b="34137"/>
          <a:stretch>
            <a:fillRect/>
          </a:stretch>
        </p:blipFill>
        <p:spPr bwMode="auto">
          <a:xfrm>
            <a:off x="4876800" y="5029200"/>
            <a:ext cx="3287760" cy="626666"/>
          </a:xfrm>
          <a:prstGeom prst="rect">
            <a:avLst/>
          </a:prstGeom>
          <a:noFill/>
          <a:ln w="9525">
            <a:noFill/>
            <a:miter lim="800000"/>
            <a:headEnd/>
            <a:tailEnd/>
          </a:ln>
        </p:spPr>
      </p:pic>
      <p:grpSp>
        <p:nvGrpSpPr>
          <p:cNvPr id="7" name="Group 8"/>
          <p:cNvGrpSpPr/>
          <p:nvPr/>
        </p:nvGrpSpPr>
        <p:grpSpPr>
          <a:xfrm>
            <a:off x="533400" y="5105400"/>
            <a:ext cx="3276600" cy="631241"/>
            <a:chOff x="2209800" y="5181600"/>
            <a:chExt cx="4915541" cy="936041"/>
          </a:xfrm>
        </p:grpSpPr>
        <p:sp>
          <p:nvSpPr>
            <p:cNvPr id="10" name="Rectangle 9"/>
            <p:cNvSpPr/>
            <p:nvPr/>
          </p:nvSpPr>
          <p:spPr>
            <a:xfrm>
              <a:off x="2286000" y="5181600"/>
              <a:ext cx="4800600" cy="935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RACOOS_logo_300dpi_transparent.png"/>
            <p:cNvPicPr>
              <a:picLocks noChangeAspect="1"/>
            </p:cNvPicPr>
            <p:nvPr/>
          </p:nvPicPr>
          <p:blipFill>
            <a:blip r:embed="rId3" cstate="print"/>
            <a:stretch>
              <a:fillRect/>
            </a:stretch>
          </p:blipFill>
          <p:spPr>
            <a:xfrm>
              <a:off x="2209800" y="5181600"/>
              <a:ext cx="4915541" cy="936041"/>
            </a:xfrm>
            <a:prstGeom prst="rect">
              <a:avLst/>
            </a:prstGeom>
            <a:effectLst>
              <a:outerShdw blurRad="50800" dist="38100" dir="2700000" algn="tl" rotWithShape="0">
                <a:srgbClr val="000000">
                  <a:alpha val="43000"/>
                </a:srgbClr>
              </a:outerShdw>
            </a:effectLst>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954107"/>
          </a:xfrm>
          <a:prstGeom prst="rect">
            <a:avLst/>
          </a:prstGeom>
          <a:noFill/>
        </p:spPr>
        <p:txBody>
          <a:bodyPr wrap="square" rtlCol="0">
            <a:spAutoFit/>
          </a:bodyPr>
          <a:lstStyle/>
          <a:p>
            <a:pPr algn="ctr"/>
            <a:r>
              <a:rPr lang="en-US" sz="2800" b="1" dirty="0" smtClean="0"/>
              <a:t>What Data &amp; Products can MARACOOS provide </a:t>
            </a:r>
          </a:p>
          <a:p>
            <a:pPr algn="ctr"/>
            <a:r>
              <a:rPr lang="en-US" sz="2800" b="1" dirty="0" smtClean="0"/>
              <a:t>to inform CMSP Activities?</a:t>
            </a:r>
            <a:endParaRPr lang="en-US" sz="4000" b="1" dirty="0"/>
          </a:p>
        </p:txBody>
      </p:sp>
      <p:sp>
        <p:nvSpPr>
          <p:cNvPr id="3" name="TextBox 2"/>
          <p:cNvSpPr txBox="1"/>
          <p:nvPr/>
        </p:nvSpPr>
        <p:spPr>
          <a:xfrm>
            <a:off x="228600" y="1066800"/>
            <a:ext cx="8915400" cy="4893647"/>
          </a:xfrm>
          <a:prstGeom prst="rect">
            <a:avLst/>
          </a:prstGeom>
          <a:noFill/>
        </p:spPr>
        <p:txBody>
          <a:bodyPr wrap="square" rtlCol="0">
            <a:spAutoFit/>
          </a:bodyPr>
          <a:lstStyle/>
          <a:p>
            <a:r>
              <a:rPr lang="en-US" sz="2400" b="1" dirty="0" err="1" smtClean="0"/>
              <a:t>Metocean</a:t>
            </a:r>
            <a:r>
              <a:rPr lang="en-US" sz="2400" b="1" dirty="0" smtClean="0"/>
              <a:t> Data &amp; Synthesis at multiple time/space scales:</a:t>
            </a:r>
          </a:p>
          <a:p>
            <a:pPr marL="285750" indent="-285750">
              <a:buFont typeface="Arial" pitchFamily="34" charset="0"/>
              <a:buChar char="•"/>
            </a:pPr>
            <a:r>
              <a:rPr lang="en-US" sz="2400" dirty="0" smtClean="0"/>
              <a:t>Meteorology (Observations and Models)</a:t>
            </a:r>
          </a:p>
          <a:p>
            <a:pPr marL="285750" indent="-285750">
              <a:buFont typeface="Arial" pitchFamily="34" charset="0"/>
              <a:buChar char="•"/>
            </a:pPr>
            <a:r>
              <a:rPr lang="en-US" sz="2400" dirty="0" smtClean="0"/>
              <a:t>Sea Surface Temperature (Satellite-Derived and Models)</a:t>
            </a:r>
          </a:p>
          <a:p>
            <a:pPr marL="285750" indent="-285750">
              <a:buFont typeface="Arial" pitchFamily="34" charset="0"/>
              <a:buChar char="•"/>
            </a:pPr>
            <a:r>
              <a:rPr lang="en-US" sz="2400" dirty="0" smtClean="0"/>
              <a:t>Ocean Color (Satellite)</a:t>
            </a:r>
          </a:p>
          <a:p>
            <a:pPr marL="285750" indent="-285750">
              <a:buFont typeface="Arial" pitchFamily="34" charset="0"/>
              <a:buChar char="•"/>
            </a:pPr>
            <a:r>
              <a:rPr lang="en-US" sz="2400" dirty="0" smtClean="0"/>
              <a:t>2-D Surface Current Maps (HF Radar &amp; Statistical Forecasts) </a:t>
            </a:r>
          </a:p>
          <a:p>
            <a:pPr marL="285750" indent="-285750">
              <a:buFont typeface="Arial" pitchFamily="34" charset="0"/>
              <a:buChar char="•"/>
            </a:pPr>
            <a:r>
              <a:rPr lang="en-US" sz="2400" dirty="0" smtClean="0"/>
              <a:t>3D OceanHeight, Currents, Temperature &amp; Salinity (</a:t>
            </a:r>
            <a:r>
              <a:rPr lang="en-US" sz="2400" dirty="0" err="1" smtClean="0"/>
              <a:t>Obs</a:t>
            </a:r>
            <a:r>
              <a:rPr lang="en-US" sz="2400" dirty="0" smtClean="0"/>
              <a:t> &amp; Models)</a:t>
            </a:r>
          </a:p>
          <a:p>
            <a:pPr marL="285750" indent="-285750">
              <a:buFont typeface="Arial" pitchFamily="34" charset="0"/>
              <a:buChar char="•"/>
            </a:pPr>
            <a:r>
              <a:rPr lang="en-US" sz="2400" dirty="0" smtClean="0"/>
              <a:t>Waves (Observations and Models)</a:t>
            </a:r>
          </a:p>
          <a:p>
            <a:pPr marL="285750" indent="-285750">
              <a:buFont typeface="Arial" pitchFamily="34" charset="0"/>
              <a:buChar char="•"/>
            </a:pPr>
            <a:r>
              <a:rPr lang="en-US" sz="2400" dirty="0" smtClean="0"/>
              <a:t>Oxygen (Proposed)</a:t>
            </a:r>
          </a:p>
          <a:p>
            <a:pPr marL="285750" indent="-285750">
              <a:buFont typeface="Arial" pitchFamily="34" charset="0"/>
              <a:buChar char="•"/>
            </a:pPr>
            <a:r>
              <a:rPr lang="en-US" sz="2400" dirty="0" smtClean="0"/>
              <a:t>With NOAA NMFS -&gt; Habitat</a:t>
            </a:r>
          </a:p>
          <a:p>
            <a:pPr marL="285750" indent="-285750">
              <a:buFont typeface="Arial" pitchFamily="34" charset="0"/>
              <a:buChar char="•"/>
            </a:pPr>
            <a:r>
              <a:rPr lang="en-US" sz="2400" dirty="0" smtClean="0"/>
              <a:t>With DHS -&gt; Vessel Traffic</a:t>
            </a:r>
          </a:p>
          <a:p>
            <a:pPr marL="285750" indent="-285750"/>
            <a:endParaRPr lang="en-US" sz="2400" dirty="0" smtClean="0"/>
          </a:p>
          <a:p>
            <a:r>
              <a:rPr lang="en-US" sz="2400" b="1" dirty="0" smtClean="0"/>
              <a:t>Enabled by data interoperability bridges between typical oceanographic data formats and GIS formats used in CMSP tools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800219"/>
          </a:xfrm>
          <a:prstGeom prst="rect">
            <a:avLst/>
          </a:prstGeom>
          <a:noFill/>
        </p:spPr>
        <p:txBody>
          <a:bodyPr wrap="square" rtlCol="0">
            <a:spAutoFit/>
          </a:bodyPr>
          <a:lstStyle/>
          <a:p>
            <a:pPr algn="ctr"/>
            <a:r>
              <a:rPr lang="en-US" sz="2800" b="1" dirty="0" smtClean="0"/>
              <a:t>MARCO Data Portal</a:t>
            </a:r>
          </a:p>
          <a:p>
            <a:pPr algn="ctr"/>
            <a:r>
              <a:rPr lang="en-US" b="1" dirty="0" smtClean="0"/>
              <a:t>(by Applied Science Associates)</a:t>
            </a:r>
            <a:endParaRPr lang="en-US" b="1" dirty="0"/>
          </a:p>
        </p:txBody>
      </p:sp>
      <p:pic>
        <p:nvPicPr>
          <p:cNvPr id="3" name="Picture 2"/>
          <p:cNvPicPr>
            <a:picLocks noChangeAspect="1" noChangeArrowheads="1"/>
          </p:cNvPicPr>
          <p:nvPr/>
        </p:nvPicPr>
        <p:blipFill>
          <a:blip r:embed="rId2" cstate="print">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val="0"/>
              </a:ext>
            </a:extLst>
          </a:blip>
          <a:srcRect/>
          <a:stretch>
            <a:fillRect/>
          </a:stretch>
        </p:blipFill>
        <p:spPr bwMode="auto">
          <a:xfrm>
            <a:off x="163285" y="903514"/>
            <a:ext cx="8809633" cy="4953000"/>
          </a:xfrm>
          <a:prstGeom prst="rect">
            <a:avLst/>
          </a:prstGeom>
          <a:noFill/>
          <a:ln w="15875">
            <a:solidFill>
              <a:schemeClr val="tx1"/>
            </a:solidFill>
          </a:ln>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chemeClr val="tx1"/>
                </a:solidFill>
                <a:miter lim="800000"/>
                <a:headEnd/>
                <a:tailEnd/>
              </a14:hiddenLine>
            </a:ext>
            <a:ext uri="{AF507438-7753-43E0-B8FC-AC1667EBCBE1}">
              <a14:hiddenEffect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effectLst>
                  <a:outerShdw dist="35921" dir="2700000" algn="ctr" rotWithShape="0">
                    <a:schemeClr val="bg2"/>
                  </a:outerShdw>
                </a:effectLst>
              </a14:hiddenEffects>
            </a:ext>
          </a:extLst>
        </p:spPr>
      </p:pic>
      <p:sp>
        <p:nvSpPr>
          <p:cNvPr id="4" name="TextBox 3"/>
          <p:cNvSpPr txBox="1"/>
          <p:nvPr/>
        </p:nvSpPr>
        <p:spPr>
          <a:xfrm>
            <a:off x="381000" y="5867400"/>
            <a:ext cx="7404591" cy="369332"/>
          </a:xfrm>
          <a:prstGeom prst="rect">
            <a:avLst/>
          </a:prstGeom>
          <a:noFill/>
        </p:spPr>
        <p:txBody>
          <a:bodyPr wrap="none" rtlCol="0">
            <a:spAutoFit/>
          </a:bodyPr>
          <a:lstStyle/>
          <a:p>
            <a:r>
              <a:rPr lang="en-US" dirty="0" smtClean="0"/>
              <a:t>MARACOOS + NERACOOS = Northeast U.S. Large Marine Ecosystem (LME #7)</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l="21606" t="7651" b="18102"/>
          <a:stretch>
            <a:fillRect/>
          </a:stretch>
        </p:blipFill>
        <p:spPr bwMode="auto">
          <a:xfrm>
            <a:off x="-609600" y="990600"/>
            <a:ext cx="8026478" cy="5083436"/>
          </a:xfrm>
          <a:prstGeom prst="rect">
            <a:avLst/>
          </a:prstGeom>
          <a:noFill/>
          <a:ln w="38100">
            <a:solidFill>
              <a:schemeClr val="tx1"/>
            </a:solidFill>
            <a:miter lim="800000"/>
            <a:headEnd/>
            <a:tailEnd/>
          </a:ln>
        </p:spPr>
      </p:pic>
      <p:sp>
        <p:nvSpPr>
          <p:cNvPr id="23555" name="Text Box 3"/>
          <p:cNvSpPr txBox="1">
            <a:spLocks noChangeArrowheads="1"/>
          </p:cNvSpPr>
          <p:nvPr/>
        </p:nvSpPr>
        <p:spPr bwMode="auto">
          <a:xfrm>
            <a:off x="34925" y="0"/>
            <a:ext cx="9109075" cy="461665"/>
          </a:xfrm>
          <a:prstGeom prst="rect">
            <a:avLst/>
          </a:prstGeom>
          <a:noFill/>
          <a:ln w="9525">
            <a:noFill/>
            <a:miter lim="800000"/>
            <a:headEnd/>
            <a:tailEnd/>
          </a:ln>
        </p:spPr>
        <p:txBody>
          <a:bodyPr>
            <a:prstTxWarp prst="textNoShape">
              <a:avLst/>
            </a:prstTxWarp>
            <a:spAutoFit/>
          </a:bodyPr>
          <a:lstStyle/>
          <a:p>
            <a:pPr algn="ctr"/>
            <a:r>
              <a:rPr lang="en-US" sz="2400" b="1" dirty="0" smtClean="0"/>
              <a:t>Oceanic &amp; Atmospheric Drivers in the MARACOOS Region</a:t>
            </a:r>
            <a:endParaRPr lang="en-US" sz="2400" b="1" i="1" dirty="0"/>
          </a:p>
        </p:txBody>
      </p:sp>
      <p:sp>
        <p:nvSpPr>
          <p:cNvPr id="23585" name="Rectangle 33"/>
          <p:cNvSpPr>
            <a:spLocks noChangeArrowheads="1"/>
          </p:cNvSpPr>
          <p:nvPr/>
        </p:nvSpPr>
        <p:spPr bwMode="auto">
          <a:xfrm>
            <a:off x="6858000" y="7086600"/>
            <a:ext cx="914400" cy="9144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pic>
        <p:nvPicPr>
          <p:cNvPr id="6" name="Picture 5"/>
          <p:cNvPicPr>
            <a:picLocks noChangeAspect="1"/>
          </p:cNvPicPr>
          <p:nvPr/>
        </p:nvPicPr>
        <p:blipFill>
          <a:blip r:embed="rId4"/>
          <a:srcRect l="4808" t="4296" r="5195" b="4974"/>
          <a:stretch>
            <a:fillRect/>
          </a:stretch>
        </p:blipFill>
        <p:spPr>
          <a:xfrm>
            <a:off x="5288455" y="457200"/>
            <a:ext cx="3855545" cy="2910479"/>
          </a:xfrm>
          <a:prstGeom prst="rect">
            <a:avLst/>
          </a:prstGeom>
          <a:ln w="28575" cmpd="sng">
            <a:solidFill>
              <a:schemeClr val="tx1"/>
            </a:solidFill>
          </a:ln>
        </p:spPr>
      </p:pic>
      <p:pic>
        <p:nvPicPr>
          <p:cNvPr id="7" name="Picture 6"/>
          <p:cNvPicPr>
            <a:picLocks noChangeAspect="1"/>
          </p:cNvPicPr>
          <p:nvPr/>
        </p:nvPicPr>
        <p:blipFill>
          <a:blip r:embed="rId5"/>
          <a:stretch>
            <a:fillRect/>
          </a:stretch>
        </p:blipFill>
        <p:spPr>
          <a:xfrm>
            <a:off x="5266136" y="3962400"/>
            <a:ext cx="3877864" cy="2462696"/>
          </a:xfrm>
          <a:prstGeom prst="rect">
            <a:avLst/>
          </a:prstGeom>
          <a:ln w="28575" cap="flat" cmpd="sng" algn="ctr">
            <a:solidFill>
              <a:schemeClr val="tx1"/>
            </a:solidFill>
            <a:prstDash val="solid"/>
            <a:round/>
            <a:headEnd type="none" w="med" len="med"/>
            <a:tailEnd type="none" w="med" len="med"/>
          </a:ln>
        </p:spPr>
      </p:pic>
      <p:sp>
        <p:nvSpPr>
          <p:cNvPr id="8" name="TextBox 7"/>
          <p:cNvSpPr txBox="1"/>
          <p:nvPr/>
        </p:nvSpPr>
        <p:spPr>
          <a:xfrm>
            <a:off x="7391400" y="2971800"/>
            <a:ext cx="1625002" cy="369332"/>
          </a:xfrm>
          <a:prstGeom prst="rect">
            <a:avLst/>
          </a:prstGeom>
          <a:noFill/>
        </p:spPr>
        <p:txBody>
          <a:bodyPr wrap="none" rtlCol="0">
            <a:spAutoFit/>
          </a:bodyPr>
          <a:lstStyle/>
          <a:p>
            <a:r>
              <a:rPr lang="en-US" dirty="0" smtClean="0"/>
              <a:t>Tropical Storms</a:t>
            </a:r>
            <a:endParaRPr lang="en-US" dirty="0"/>
          </a:p>
        </p:txBody>
      </p:sp>
      <p:sp>
        <p:nvSpPr>
          <p:cNvPr id="9" name="TextBox 8"/>
          <p:cNvSpPr txBox="1"/>
          <p:nvPr/>
        </p:nvSpPr>
        <p:spPr>
          <a:xfrm>
            <a:off x="7620000" y="4648200"/>
            <a:ext cx="1404088" cy="369332"/>
          </a:xfrm>
          <a:prstGeom prst="rect">
            <a:avLst/>
          </a:prstGeom>
          <a:noFill/>
        </p:spPr>
        <p:txBody>
          <a:bodyPr wrap="none" rtlCol="0">
            <a:spAutoFit/>
          </a:bodyPr>
          <a:lstStyle/>
          <a:p>
            <a:r>
              <a:rPr lang="en-US" dirty="0" smtClean="0">
                <a:solidFill>
                  <a:schemeClr val="bg1"/>
                </a:solidFill>
              </a:rPr>
              <a:t>Northeasters</a:t>
            </a:r>
            <a:endParaRPr lang="en-US" dirty="0">
              <a:solidFill>
                <a:schemeClr val="bg1"/>
              </a:solidFill>
            </a:endParaRPr>
          </a:p>
        </p:txBody>
      </p:sp>
      <p:sp>
        <p:nvSpPr>
          <p:cNvPr id="10" name="Up Arrow 9"/>
          <p:cNvSpPr/>
          <p:nvPr/>
        </p:nvSpPr>
        <p:spPr>
          <a:xfrm rot="1732156">
            <a:off x="3017493" y="5580355"/>
            <a:ext cx="218719" cy="574091"/>
          </a:xfrm>
          <a:prstGeom prst="up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Up Arrow 10"/>
          <p:cNvSpPr/>
          <p:nvPr/>
        </p:nvSpPr>
        <p:spPr>
          <a:xfrm rot="12646170">
            <a:off x="2945379" y="1998247"/>
            <a:ext cx="218719" cy="552686"/>
          </a:xfrm>
          <a:prstGeom prst="up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Up Arrow 13"/>
          <p:cNvSpPr/>
          <p:nvPr/>
        </p:nvSpPr>
        <p:spPr>
          <a:xfrm rot="7814059">
            <a:off x="934240" y="3033637"/>
            <a:ext cx="218719" cy="552686"/>
          </a:xfrm>
          <a:prstGeom prst="up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Up Arrow 14"/>
          <p:cNvSpPr/>
          <p:nvPr/>
        </p:nvSpPr>
        <p:spPr>
          <a:xfrm rot="6800491">
            <a:off x="568697" y="3743557"/>
            <a:ext cx="218719" cy="552686"/>
          </a:xfrm>
          <a:prstGeom prst="up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Up Arrow 15"/>
          <p:cNvSpPr/>
          <p:nvPr/>
        </p:nvSpPr>
        <p:spPr>
          <a:xfrm rot="4030492">
            <a:off x="949767" y="5265651"/>
            <a:ext cx="218719" cy="552686"/>
          </a:xfrm>
          <a:prstGeom prst="up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Up Arrow 16"/>
          <p:cNvSpPr/>
          <p:nvPr/>
        </p:nvSpPr>
        <p:spPr>
          <a:xfrm rot="8503022">
            <a:off x="1620040" y="2500237"/>
            <a:ext cx="218719" cy="552686"/>
          </a:xfrm>
          <a:prstGeom prst="up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52400" y="2438400"/>
            <a:ext cx="1300356" cy="369332"/>
          </a:xfrm>
          <a:prstGeom prst="rect">
            <a:avLst/>
          </a:prstGeom>
          <a:noFill/>
        </p:spPr>
        <p:txBody>
          <a:bodyPr wrap="none" rtlCol="0">
            <a:spAutoFit/>
          </a:bodyPr>
          <a:lstStyle/>
          <a:p>
            <a:r>
              <a:rPr lang="en-US" dirty="0" smtClean="0">
                <a:solidFill>
                  <a:srgbClr val="FFFFFF"/>
                </a:solidFill>
              </a:rPr>
              <a:t>Watersheds</a:t>
            </a:r>
            <a:endParaRPr lang="en-US" dirty="0">
              <a:solidFill>
                <a:srgbClr val="FFFFFF"/>
              </a:solidFill>
            </a:endParaRPr>
          </a:p>
        </p:txBody>
      </p:sp>
      <p:sp>
        <p:nvSpPr>
          <p:cNvPr id="20" name="TextBox 19"/>
          <p:cNvSpPr txBox="1"/>
          <p:nvPr/>
        </p:nvSpPr>
        <p:spPr>
          <a:xfrm>
            <a:off x="3276600" y="5486400"/>
            <a:ext cx="1297801" cy="646331"/>
          </a:xfrm>
          <a:prstGeom prst="rect">
            <a:avLst/>
          </a:prstGeom>
          <a:noFill/>
        </p:spPr>
        <p:txBody>
          <a:bodyPr wrap="none" rtlCol="0">
            <a:spAutoFit/>
          </a:bodyPr>
          <a:lstStyle/>
          <a:p>
            <a:r>
              <a:rPr lang="en-US" dirty="0" smtClean="0">
                <a:solidFill>
                  <a:srgbClr val="FFFFFF"/>
                </a:solidFill>
              </a:rPr>
              <a:t>Warm </a:t>
            </a:r>
          </a:p>
          <a:p>
            <a:r>
              <a:rPr lang="en-US" dirty="0" smtClean="0">
                <a:solidFill>
                  <a:srgbClr val="FFFFFF"/>
                </a:solidFill>
              </a:rPr>
              <a:t>Gulf Stream</a:t>
            </a:r>
            <a:endParaRPr lang="en-US" dirty="0">
              <a:solidFill>
                <a:srgbClr val="FFFFFF"/>
              </a:solidFill>
            </a:endParaRPr>
          </a:p>
        </p:txBody>
      </p:sp>
      <p:sp>
        <p:nvSpPr>
          <p:cNvPr id="21" name="TextBox 20"/>
          <p:cNvSpPr txBox="1"/>
          <p:nvPr/>
        </p:nvSpPr>
        <p:spPr>
          <a:xfrm>
            <a:off x="3429000" y="1371600"/>
            <a:ext cx="1143000" cy="1200329"/>
          </a:xfrm>
          <a:prstGeom prst="rect">
            <a:avLst/>
          </a:prstGeom>
          <a:noFill/>
        </p:spPr>
        <p:txBody>
          <a:bodyPr wrap="square" rtlCol="0">
            <a:spAutoFit/>
          </a:bodyPr>
          <a:lstStyle/>
          <a:p>
            <a:r>
              <a:rPr lang="en-US" dirty="0" smtClean="0">
                <a:solidFill>
                  <a:srgbClr val="FFFFFF"/>
                </a:solidFill>
              </a:rPr>
              <a:t>Cold</a:t>
            </a:r>
          </a:p>
          <a:p>
            <a:r>
              <a:rPr lang="en-US" dirty="0" smtClean="0">
                <a:solidFill>
                  <a:srgbClr val="FFFFFF"/>
                </a:solidFill>
              </a:rPr>
              <a:t>Coastal Currents </a:t>
            </a:r>
          </a:p>
          <a:p>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4" name="Picture 3" descr="100604_ioos_assets_v4.jpg"/>
          <p:cNvPicPr>
            <a:picLocks noChangeAspect="1"/>
          </p:cNvPicPr>
          <p:nvPr/>
        </p:nvPicPr>
        <p:blipFill>
          <a:blip r:embed="rId2" cstate="print"/>
          <a:srcRect/>
          <a:stretch>
            <a:fillRect/>
          </a:stretch>
        </p:blipFill>
        <p:spPr bwMode="auto">
          <a:xfrm>
            <a:off x="0" y="0"/>
            <a:ext cx="6629400" cy="4240931"/>
          </a:xfrm>
          <a:prstGeom prst="rect">
            <a:avLst/>
          </a:prstGeom>
          <a:noFill/>
          <a:ln w="9525">
            <a:noFill/>
            <a:miter lim="800000"/>
            <a:headEnd/>
            <a:tailEnd/>
          </a:ln>
        </p:spPr>
      </p:pic>
      <p:pic>
        <p:nvPicPr>
          <p:cNvPr id="49155" name="Picture 4" descr="100604_ioos_assets_v5.jpg"/>
          <p:cNvPicPr>
            <a:picLocks noChangeAspect="1"/>
          </p:cNvPicPr>
          <p:nvPr/>
        </p:nvPicPr>
        <p:blipFill>
          <a:blip r:embed="rId3" cstate="print"/>
          <a:srcRect/>
          <a:stretch>
            <a:fillRect/>
          </a:stretch>
        </p:blipFill>
        <p:spPr bwMode="auto">
          <a:xfrm>
            <a:off x="0" y="4267200"/>
            <a:ext cx="2971800" cy="1901825"/>
          </a:xfrm>
          <a:prstGeom prst="rect">
            <a:avLst/>
          </a:prstGeom>
          <a:noFill/>
          <a:ln w="9525">
            <a:noFill/>
            <a:miter lim="800000"/>
            <a:headEnd/>
            <a:tailEnd/>
          </a:ln>
        </p:spPr>
      </p:pic>
      <p:pic>
        <p:nvPicPr>
          <p:cNvPr id="49156" name="Picture 7" descr="100606_hycom_temp_v2.jpg"/>
          <p:cNvPicPr>
            <a:picLocks noChangeAspect="1"/>
          </p:cNvPicPr>
          <p:nvPr/>
        </p:nvPicPr>
        <p:blipFill>
          <a:blip r:embed="rId4" cstate="print"/>
          <a:srcRect/>
          <a:stretch>
            <a:fillRect/>
          </a:stretch>
        </p:blipFill>
        <p:spPr bwMode="auto">
          <a:xfrm>
            <a:off x="6324600" y="4267200"/>
            <a:ext cx="2819400" cy="1906587"/>
          </a:xfrm>
          <a:prstGeom prst="rect">
            <a:avLst/>
          </a:prstGeom>
          <a:noFill/>
          <a:ln w="9525">
            <a:noFill/>
            <a:miter lim="800000"/>
            <a:headEnd/>
            <a:tailEnd/>
          </a:ln>
        </p:spPr>
      </p:pic>
      <p:pic>
        <p:nvPicPr>
          <p:cNvPr id="49157" name="Picture 8" descr="100531_alt_2.jpg"/>
          <p:cNvPicPr>
            <a:picLocks noChangeAspect="1"/>
          </p:cNvPicPr>
          <p:nvPr/>
        </p:nvPicPr>
        <p:blipFill>
          <a:blip r:embed="rId5" cstate="print"/>
          <a:srcRect/>
          <a:stretch>
            <a:fillRect/>
          </a:stretch>
        </p:blipFill>
        <p:spPr bwMode="auto">
          <a:xfrm>
            <a:off x="3124200" y="4267200"/>
            <a:ext cx="3043238" cy="1905000"/>
          </a:xfrm>
          <a:prstGeom prst="rect">
            <a:avLst/>
          </a:prstGeom>
          <a:noFill/>
          <a:ln w="9525">
            <a:noFill/>
            <a:miter lim="800000"/>
            <a:headEnd/>
            <a:tailEnd/>
          </a:ln>
        </p:spPr>
      </p:pic>
      <p:sp>
        <p:nvSpPr>
          <p:cNvPr id="6" name="TextBox 5"/>
          <p:cNvSpPr txBox="1"/>
          <p:nvPr/>
        </p:nvSpPr>
        <p:spPr>
          <a:xfrm>
            <a:off x="6705600" y="533400"/>
            <a:ext cx="2286000" cy="3508653"/>
          </a:xfrm>
          <a:prstGeom prst="rect">
            <a:avLst/>
          </a:prstGeom>
          <a:noFill/>
        </p:spPr>
        <p:txBody>
          <a:bodyPr wrap="square" rtlCol="0">
            <a:spAutoFit/>
          </a:bodyPr>
          <a:lstStyle/>
          <a:p>
            <a:pPr algn="ctr"/>
            <a:r>
              <a:rPr lang="en-US" sz="2000" b="1" dirty="0" smtClean="0"/>
              <a:t>Supporting IOOS Activities in the Gulf Oil Spill</a:t>
            </a:r>
          </a:p>
          <a:p>
            <a:pPr algn="ctr"/>
            <a:endParaRPr lang="en-US" b="1" dirty="0" smtClean="0"/>
          </a:p>
          <a:p>
            <a:pPr algn="ctr"/>
            <a:endParaRPr lang="en-US" b="1" dirty="0" smtClean="0"/>
          </a:p>
          <a:p>
            <a:pPr algn="ctr"/>
            <a:endParaRPr lang="en-US" b="1" dirty="0" smtClean="0"/>
          </a:p>
          <a:p>
            <a:pPr algn="ctr"/>
            <a:r>
              <a:rPr lang="en-US" dirty="0" smtClean="0"/>
              <a:t>Same Google Earth Interface &amp; Datasets for Glider Mission Planning used for Marine Spatial Planning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t="2630" r="44417" b="15833"/>
          <a:stretch>
            <a:fillRect/>
          </a:stretch>
        </p:blipFill>
        <p:spPr bwMode="auto">
          <a:xfrm>
            <a:off x="0" y="1219200"/>
            <a:ext cx="4446296" cy="2319080"/>
          </a:xfrm>
          <a:prstGeom prst="rect">
            <a:avLst/>
          </a:prstGeom>
          <a:noFill/>
          <a:ln w="15875">
            <a:solidFill>
              <a:schemeClr val="tx1"/>
            </a:solidFill>
            <a:miter lim="800000"/>
            <a:headEnd/>
            <a:tailEnd/>
          </a:ln>
        </p:spPr>
      </p:pic>
      <p:pic>
        <p:nvPicPr>
          <p:cNvPr id="6148" name="Picture 4"/>
          <p:cNvPicPr>
            <a:picLocks noChangeAspect="1" noChangeArrowheads="1"/>
          </p:cNvPicPr>
          <p:nvPr/>
        </p:nvPicPr>
        <p:blipFill>
          <a:blip r:embed="rId3" cstate="print"/>
          <a:srcRect t="2305" r="44717" b="16039"/>
          <a:stretch>
            <a:fillRect/>
          </a:stretch>
        </p:blipFill>
        <p:spPr bwMode="auto">
          <a:xfrm>
            <a:off x="82107" y="3700720"/>
            <a:ext cx="4415810" cy="2319079"/>
          </a:xfrm>
          <a:prstGeom prst="rect">
            <a:avLst/>
          </a:prstGeom>
          <a:noFill/>
          <a:ln w="15875">
            <a:solidFill>
              <a:schemeClr val="tx1"/>
            </a:solidFill>
            <a:miter lim="800000"/>
            <a:headEnd/>
            <a:tailEnd/>
          </a:ln>
        </p:spPr>
      </p:pic>
      <p:pic>
        <p:nvPicPr>
          <p:cNvPr id="6149" name="Picture 5"/>
          <p:cNvPicPr>
            <a:picLocks noChangeAspect="1" noChangeArrowheads="1"/>
          </p:cNvPicPr>
          <p:nvPr/>
        </p:nvPicPr>
        <p:blipFill>
          <a:blip r:embed="rId4" cstate="print"/>
          <a:srcRect l="57500" t="14844" r="6111" b="5469"/>
          <a:stretch>
            <a:fillRect/>
          </a:stretch>
        </p:blipFill>
        <p:spPr bwMode="auto">
          <a:xfrm>
            <a:off x="4623816" y="1374624"/>
            <a:ext cx="4419600" cy="3441215"/>
          </a:xfrm>
          <a:prstGeom prst="rect">
            <a:avLst/>
          </a:prstGeom>
          <a:noFill/>
          <a:ln w="15875">
            <a:solidFill>
              <a:schemeClr val="tx1"/>
            </a:solidFill>
            <a:miter lim="800000"/>
            <a:headEnd/>
            <a:tailEnd/>
          </a:ln>
        </p:spPr>
      </p:pic>
      <p:sp>
        <p:nvSpPr>
          <p:cNvPr id="6" name="TextBox 5"/>
          <p:cNvSpPr txBox="1"/>
          <p:nvPr/>
        </p:nvSpPr>
        <p:spPr>
          <a:xfrm>
            <a:off x="0" y="0"/>
            <a:ext cx="9144000" cy="523220"/>
          </a:xfrm>
          <a:prstGeom prst="rect">
            <a:avLst/>
          </a:prstGeom>
          <a:noFill/>
        </p:spPr>
        <p:txBody>
          <a:bodyPr wrap="square" rtlCol="0">
            <a:spAutoFit/>
          </a:bodyPr>
          <a:lstStyle/>
          <a:p>
            <a:pPr algn="ctr"/>
            <a:r>
              <a:rPr lang="en-US" sz="2800" b="1" dirty="0" smtClean="0"/>
              <a:t>GIS Type Data for the Public: Google Earth &amp; Maps</a:t>
            </a:r>
            <a:endParaRPr lang="en-US" sz="2800" b="1" dirty="0"/>
          </a:p>
        </p:txBody>
      </p:sp>
      <p:sp>
        <p:nvSpPr>
          <p:cNvPr id="7" name="TextBox 6"/>
          <p:cNvSpPr txBox="1"/>
          <p:nvPr/>
        </p:nvSpPr>
        <p:spPr>
          <a:xfrm>
            <a:off x="5181600" y="5181600"/>
            <a:ext cx="3657600" cy="646331"/>
          </a:xfrm>
          <a:prstGeom prst="rect">
            <a:avLst/>
          </a:prstGeom>
          <a:noFill/>
        </p:spPr>
        <p:txBody>
          <a:bodyPr wrap="square" rtlCol="0">
            <a:spAutoFit/>
          </a:bodyPr>
          <a:lstStyle/>
          <a:p>
            <a:r>
              <a:rPr lang="en-US" dirty="0" smtClean="0"/>
              <a:t>Gliders, CODAR, Satellites, Models, Buoys, Weather Stations, etc</a:t>
            </a:r>
            <a:endParaRPr lang="en-US" dirty="0"/>
          </a:p>
        </p:txBody>
      </p:sp>
      <p:sp>
        <p:nvSpPr>
          <p:cNvPr id="8" name="TextBox 7"/>
          <p:cNvSpPr txBox="1"/>
          <p:nvPr/>
        </p:nvSpPr>
        <p:spPr>
          <a:xfrm>
            <a:off x="5105400" y="685800"/>
            <a:ext cx="3886200" cy="646331"/>
          </a:xfrm>
          <a:prstGeom prst="rect">
            <a:avLst/>
          </a:prstGeom>
          <a:noFill/>
        </p:spPr>
        <p:txBody>
          <a:bodyPr wrap="square" rtlCol="0">
            <a:spAutoFit/>
          </a:bodyPr>
          <a:lstStyle/>
          <a:p>
            <a:r>
              <a:rPr lang="en-US" dirty="0" smtClean="0"/>
              <a:t>Google Maps:</a:t>
            </a:r>
          </a:p>
          <a:p>
            <a:r>
              <a:rPr lang="en-US" dirty="0" smtClean="0"/>
              <a:t>Interactive NOAA IOOS Asset Map </a:t>
            </a:r>
            <a:endParaRPr lang="en-US" dirty="0"/>
          </a:p>
        </p:txBody>
      </p:sp>
      <p:sp>
        <p:nvSpPr>
          <p:cNvPr id="9" name="TextBox 8"/>
          <p:cNvSpPr txBox="1"/>
          <p:nvPr/>
        </p:nvSpPr>
        <p:spPr>
          <a:xfrm>
            <a:off x="228600" y="533400"/>
            <a:ext cx="4340100" cy="646331"/>
          </a:xfrm>
          <a:prstGeom prst="rect">
            <a:avLst/>
          </a:prstGeom>
          <a:noFill/>
        </p:spPr>
        <p:txBody>
          <a:bodyPr wrap="none" rtlCol="0">
            <a:spAutoFit/>
          </a:bodyPr>
          <a:lstStyle/>
          <a:p>
            <a:r>
              <a:rPr lang="en-US" dirty="0" smtClean="0"/>
              <a:t>Google Earth: </a:t>
            </a:r>
          </a:p>
          <a:p>
            <a:r>
              <a:rPr lang="en-US" dirty="0" smtClean="0"/>
              <a:t>MARACOOS Aggregation Portal for </a:t>
            </a:r>
            <a:r>
              <a:rPr lang="en-US" dirty="0" err="1" smtClean="0"/>
              <a:t>kmz</a:t>
            </a:r>
            <a:r>
              <a:rPr lang="en-US" dirty="0" smtClean="0"/>
              <a:t> files. </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14" descr="Screen shot 2010-12-21 at 9.30.58 PM.png"/>
          <p:cNvPicPr>
            <a:picLocks noChangeAspect="1"/>
          </p:cNvPicPr>
          <p:nvPr/>
        </p:nvPicPr>
        <p:blipFill>
          <a:blip r:embed="rId2"/>
          <a:srcRect t="8889"/>
          <a:stretch>
            <a:fillRect/>
          </a:stretch>
        </p:blipFill>
        <p:spPr bwMode="auto">
          <a:xfrm>
            <a:off x="0" y="0"/>
            <a:ext cx="9144000" cy="6252742"/>
          </a:xfrm>
          <a:prstGeom prst="rect">
            <a:avLst/>
          </a:prstGeom>
          <a:noFill/>
          <a:ln w="9525">
            <a:noFill/>
            <a:miter lim="800000"/>
            <a:headEnd/>
            <a:tailEnd/>
          </a:ln>
        </p:spPr>
      </p:pic>
      <p:sp>
        <p:nvSpPr>
          <p:cNvPr id="4" name="Rectangle 8"/>
          <p:cNvSpPr>
            <a:spLocks noChangeArrowheads="1"/>
          </p:cNvSpPr>
          <p:nvPr/>
        </p:nvSpPr>
        <p:spPr bwMode="auto">
          <a:xfrm>
            <a:off x="4800600" y="0"/>
            <a:ext cx="4343400" cy="6248400"/>
          </a:xfrm>
          <a:prstGeom prst="rect">
            <a:avLst/>
          </a:prstGeom>
          <a:solidFill>
            <a:schemeClr val="tx2">
              <a:alpha val="50000"/>
            </a:schemeClr>
          </a:solidFill>
          <a:ln w="9525">
            <a:noFill/>
            <a:miter lim="800000"/>
            <a:headEnd/>
            <a:tailEnd/>
          </a:ln>
        </p:spPr>
        <p:txBody>
          <a:bodyPr wrap="none" anchor="ctr"/>
          <a:lstStyle/>
          <a:p>
            <a:endParaRPr lang="en-US" dirty="0"/>
          </a:p>
        </p:txBody>
      </p:sp>
      <p:sp>
        <p:nvSpPr>
          <p:cNvPr id="7" name="TextBox 6"/>
          <p:cNvSpPr txBox="1"/>
          <p:nvPr/>
        </p:nvSpPr>
        <p:spPr>
          <a:xfrm>
            <a:off x="4800600" y="0"/>
            <a:ext cx="4343400" cy="6063197"/>
          </a:xfrm>
          <a:prstGeom prst="rect">
            <a:avLst/>
          </a:prstGeom>
          <a:noFill/>
        </p:spPr>
        <p:txBody>
          <a:bodyPr wrap="square" rtlCol="0">
            <a:spAutoFit/>
          </a:bodyPr>
          <a:lstStyle/>
          <a:p>
            <a:r>
              <a:rPr lang="en-US" sz="2800" b="1" dirty="0" smtClean="0"/>
              <a:t>Conclusions:</a:t>
            </a:r>
          </a:p>
          <a:p>
            <a:endParaRPr lang="en-US" sz="2400" b="1" dirty="0" smtClean="0"/>
          </a:p>
          <a:p>
            <a:pPr marL="342900" indent="-342900">
              <a:buAutoNum type="arabicParenR"/>
            </a:pPr>
            <a:r>
              <a:rPr lang="en-US" sz="2400" b="1" dirty="0" smtClean="0"/>
              <a:t>MARACOOS data and forecasting capabilities map directly onto MARCO CMSP needs</a:t>
            </a:r>
          </a:p>
          <a:p>
            <a:pPr marL="342900" indent="-342900">
              <a:buAutoNum type="arabicParenR"/>
            </a:pPr>
            <a:endParaRPr lang="en-US" sz="1200" b="1" dirty="0" smtClean="0"/>
          </a:p>
          <a:p>
            <a:pPr marL="342900" indent="-342900">
              <a:buAutoNum type="arabicParenR"/>
            </a:pPr>
            <a:r>
              <a:rPr lang="en-US" sz="2400" b="1" dirty="0" smtClean="0"/>
              <a:t>Challenges – matching the time scales, formats, analysis tools and visualization interfaces used by the two existing communities</a:t>
            </a:r>
          </a:p>
          <a:p>
            <a:pPr marL="342900" indent="-342900">
              <a:buAutoNum type="arabicParenR"/>
            </a:pPr>
            <a:endParaRPr lang="en-US" sz="1200" b="1" dirty="0" smtClean="0"/>
          </a:p>
          <a:p>
            <a:pPr marL="342900" indent="-342900">
              <a:buAutoNum type="arabicParenR"/>
            </a:pPr>
            <a:r>
              <a:rPr lang="en-US" sz="2400" b="1" dirty="0" smtClean="0"/>
              <a:t>Solutions – Continue     building bridges for data interoperability and broader access</a:t>
            </a:r>
            <a:endParaRPr lang="en-US" sz="24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85" name="Rectangle 33"/>
          <p:cNvSpPr>
            <a:spLocks noChangeArrowheads="1"/>
          </p:cNvSpPr>
          <p:nvPr/>
        </p:nvSpPr>
        <p:spPr bwMode="auto">
          <a:xfrm>
            <a:off x="6858000" y="7086600"/>
            <a:ext cx="914400" cy="9144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pic>
        <p:nvPicPr>
          <p:cNvPr id="5" name="Picture 2" descr="C:\Documents and Settings\RUCool\Desktop\MARCOOS Years 5-9 Sept 2010\Figures\Subsystem Flow Chart Sept 26 wmf.wmf"/>
          <p:cNvPicPr>
            <a:picLocks noChangeAspect="1" noChangeArrowheads="1"/>
          </p:cNvPicPr>
          <p:nvPr/>
        </p:nvPicPr>
        <p:blipFill>
          <a:blip r:embed="rId2" cstate="print"/>
          <a:srcRect/>
          <a:stretch>
            <a:fillRect/>
          </a:stretch>
        </p:blipFill>
        <p:spPr bwMode="auto">
          <a:xfrm>
            <a:off x="829441" y="442310"/>
            <a:ext cx="7620002" cy="5715000"/>
          </a:xfrm>
          <a:prstGeom prst="rect">
            <a:avLst/>
          </a:prstGeom>
          <a:noFill/>
          <a:ln w="38100" cmpd="sng">
            <a:solidFill>
              <a:schemeClr val="tx1"/>
            </a:solidFill>
          </a:ln>
        </p:spPr>
      </p:pic>
      <p:sp>
        <p:nvSpPr>
          <p:cNvPr id="13" name="TextBox 12"/>
          <p:cNvSpPr txBox="1"/>
          <p:nvPr/>
        </p:nvSpPr>
        <p:spPr>
          <a:xfrm>
            <a:off x="0" y="0"/>
            <a:ext cx="9144000" cy="461665"/>
          </a:xfrm>
          <a:prstGeom prst="rect">
            <a:avLst/>
          </a:prstGeom>
          <a:noFill/>
        </p:spPr>
        <p:txBody>
          <a:bodyPr wrap="square" rtlCol="0">
            <a:spAutoFit/>
          </a:bodyPr>
          <a:lstStyle/>
          <a:p>
            <a:pPr algn="ctr"/>
            <a:r>
              <a:rPr lang="en-US" sz="2400" b="1" dirty="0" smtClean="0"/>
              <a:t>MARACOOS Organization and History</a:t>
            </a:r>
            <a:endParaRPr lang="en-US" sz="24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pic>
        <p:nvPicPr>
          <p:cNvPr id="111656" name="Picture 40"/>
          <p:cNvPicPr>
            <a:picLocks noChangeAspect="1" noChangeArrowheads="1"/>
          </p:cNvPicPr>
          <p:nvPr/>
        </p:nvPicPr>
        <p:blipFill>
          <a:blip r:embed="rId3" cstate="print"/>
          <a:stretch>
            <a:fillRect/>
          </a:stretch>
        </p:blipFill>
        <p:spPr bwMode="auto">
          <a:xfrm>
            <a:off x="104775" y="774700"/>
            <a:ext cx="8905875" cy="2273300"/>
          </a:xfrm>
          <a:prstGeom prst="rect">
            <a:avLst/>
          </a:prstGeom>
          <a:noFill/>
          <a:ln w="25400">
            <a:solidFill>
              <a:schemeClr val="tx1">
                <a:lumMod val="85000"/>
              </a:schemeClr>
            </a:solidFill>
            <a:miter lim="800000"/>
            <a:headEnd/>
            <a:tailEnd/>
          </a:ln>
          <a:effectLst/>
        </p:spPr>
      </p:pic>
      <p:sp>
        <p:nvSpPr>
          <p:cNvPr id="15363" name="Text Box 3"/>
          <p:cNvSpPr txBox="1">
            <a:spLocks noChangeArrowheads="1"/>
          </p:cNvSpPr>
          <p:nvPr/>
        </p:nvSpPr>
        <p:spPr bwMode="auto">
          <a:xfrm>
            <a:off x="152400" y="4495800"/>
            <a:ext cx="1828800" cy="338138"/>
          </a:xfrm>
          <a:prstGeom prst="rect">
            <a:avLst/>
          </a:prstGeom>
          <a:noFill/>
          <a:ln w="9525">
            <a:noFill/>
            <a:miter lim="800000"/>
            <a:headEnd/>
            <a:tailEnd/>
          </a:ln>
        </p:spPr>
        <p:txBody>
          <a:bodyPr>
            <a:prstTxWarp prst="textNoShape">
              <a:avLst/>
            </a:prstTxWarp>
            <a:spAutoFit/>
          </a:bodyPr>
          <a:lstStyle/>
          <a:p>
            <a:pPr algn="ctr"/>
            <a:r>
              <a:rPr lang="en-US" sz="1600" b="1" dirty="0"/>
              <a:t>CODAR Network</a:t>
            </a:r>
          </a:p>
        </p:txBody>
      </p:sp>
      <p:sp>
        <p:nvSpPr>
          <p:cNvPr id="15364" name="Text Box 4"/>
          <p:cNvSpPr txBox="1">
            <a:spLocks noChangeArrowheads="1"/>
          </p:cNvSpPr>
          <p:nvPr/>
        </p:nvSpPr>
        <p:spPr bwMode="auto">
          <a:xfrm>
            <a:off x="7391400" y="4495800"/>
            <a:ext cx="1441450" cy="338138"/>
          </a:xfrm>
          <a:prstGeom prst="rect">
            <a:avLst/>
          </a:prstGeom>
          <a:noFill/>
          <a:ln w="9525">
            <a:noFill/>
            <a:miter lim="800000"/>
            <a:headEnd/>
            <a:tailEnd/>
          </a:ln>
        </p:spPr>
        <p:txBody>
          <a:bodyPr>
            <a:prstTxWarp prst="textNoShape">
              <a:avLst/>
            </a:prstTxWarp>
            <a:spAutoFit/>
          </a:bodyPr>
          <a:lstStyle/>
          <a:p>
            <a:r>
              <a:rPr lang="en-US" sz="1600" b="1"/>
              <a:t>Glider Fleet</a:t>
            </a:r>
          </a:p>
        </p:txBody>
      </p:sp>
      <p:sp>
        <p:nvSpPr>
          <p:cNvPr id="15365" name="Text Box 5"/>
          <p:cNvSpPr txBox="1">
            <a:spLocks noChangeArrowheads="1"/>
          </p:cNvSpPr>
          <p:nvPr/>
        </p:nvSpPr>
        <p:spPr bwMode="auto">
          <a:xfrm>
            <a:off x="2133600" y="4495800"/>
            <a:ext cx="2933700" cy="581025"/>
          </a:xfrm>
          <a:prstGeom prst="rect">
            <a:avLst/>
          </a:prstGeom>
          <a:noFill/>
          <a:ln w="9525">
            <a:noFill/>
            <a:miter lim="800000"/>
            <a:headEnd/>
            <a:tailEnd/>
          </a:ln>
        </p:spPr>
        <p:txBody>
          <a:bodyPr>
            <a:prstTxWarp prst="textNoShape">
              <a:avLst/>
            </a:prstTxWarp>
            <a:spAutoFit/>
          </a:bodyPr>
          <a:lstStyle/>
          <a:p>
            <a:pPr algn="ctr"/>
            <a:r>
              <a:rPr lang="en-US" sz="1600" b="1"/>
              <a:t>L-Band &amp; X-Band Satellite Receivers</a:t>
            </a:r>
          </a:p>
        </p:txBody>
      </p:sp>
      <p:sp>
        <p:nvSpPr>
          <p:cNvPr id="15366" name="Rectangle 7"/>
          <p:cNvSpPr>
            <a:spLocks noChangeArrowheads="1"/>
          </p:cNvSpPr>
          <p:nvPr/>
        </p:nvSpPr>
        <p:spPr bwMode="auto">
          <a:xfrm>
            <a:off x="8277225" y="4686300"/>
            <a:ext cx="184150" cy="366713"/>
          </a:xfrm>
          <a:prstGeom prst="rect">
            <a:avLst/>
          </a:prstGeom>
          <a:noFill/>
          <a:ln w="9525">
            <a:noFill/>
            <a:miter lim="800000"/>
            <a:headEnd/>
            <a:tailEnd/>
          </a:ln>
        </p:spPr>
        <p:txBody>
          <a:bodyPr wrap="none">
            <a:prstTxWarp prst="textNoShape">
              <a:avLst/>
            </a:prstTxWarp>
            <a:spAutoFit/>
          </a:bodyPr>
          <a:lstStyle/>
          <a:p>
            <a:endParaRPr lang="en-US"/>
          </a:p>
        </p:txBody>
      </p:sp>
      <p:pic>
        <p:nvPicPr>
          <p:cNvPr id="111624" name="Picture 8" descr="SideBySideGliders1"/>
          <p:cNvPicPr>
            <a:picLocks noChangeAspect="1" noChangeArrowheads="1"/>
          </p:cNvPicPr>
          <p:nvPr/>
        </p:nvPicPr>
        <p:blipFill>
          <a:blip r:embed="rId4" cstate="print"/>
          <a:stretch>
            <a:fillRect/>
          </a:stretch>
        </p:blipFill>
        <p:spPr bwMode="auto">
          <a:xfrm>
            <a:off x="7248525" y="3214688"/>
            <a:ext cx="1739900" cy="1312862"/>
          </a:xfrm>
          <a:prstGeom prst="rect">
            <a:avLst/>
          </a:prstGeom>
          <a:noFill/>
          <a:ln w="25400">
            <a:solidFill>
              <a:schemeClr val="tx1">
                <a:lumMod val="85000"/>
              </a:schemeClr>
            </a:solidFill>
            <a:miter lim="800000"/>
            <a:headEnd/>
            <a:tailEnd/>
          </a:ln>
        </p:spPr>
      </p:pic>
      <p:sp>
        <p:nvSpPr>
          <p:cNvPr id="15368" name="Text Box 10"/>
          <p:cNvSpPr txBox="1">
            <a:spLocks noChangeArrowheads="1"/>
          </p:cNvSpPr>
          <p:nvPr/>
        </p:nvSpPr>
        <p:spPr bwMode="auto">
          <a:xfrm>
            <a:off x="5257800" y="4495800"/>
            <a:ext cx="1876425" cy="581025"/>
          </a:xfrm>
          <a:prstGeom prst="rect">
            <a:avLst/>
          </a:prstGeom>
          <a:noFill/>
          <a:ln w="9525">
            <a:noFill/>
            <a:miter lim="800000"/>
            <a:headEnd/>
            <a:tailEnd/>
          </a:ln>
        </p:spPr>
        <p:txBody>
          <a:bodyPr>
            <a:prstTxWarp prst="textNoShape">
              <a:avLst/>
            </a:prstTxWarp>
            <a:spAutoFit/>
          </a:bodyPr>
          <a:lstStyle/>
          <a:p>
            <a:pPr algn="ctr"/>
            <a:r>
              <a:rPr lang="en-US" sz="1600" b="1"/>
              <a:t>3-D Nowcasts</a:t>
            </a:r>
          </a:p>
          <a:p>
            <a:pPr algn="ctr"/>
            <a:r>
              <a:rPr lang="en-US" sz="1600" b="1"/>
              <a:t>&amp; Forecasts</a:t>
            </a:r>
          </a:p>
        </p:txBody>
      </p:sp>
      <p:sp>
        <p:nvSpPr>
          <p:cNvPr id="15369" name="Line 12"/>
          <p:cNvSpPr>
            <a:spLocks noChangeShapeType="1"/>
          </p:cNvSpPr>
          <p:nvPr/>
        </p:nvSpPr>
        <p:spPr bwMode="auto">
          <a:xfrm flipH="1" flipV="1">
            <a:off x="846138" y="2620963"/>
            <a:ext cx="220662" cy="579437"/>
          </a:xfrm>
          <a:prstGeom prst="line">
            <a:avLst/>
          </a:prstGeom>
          <a:noFill/>
          <a:ln w="28575">
            <a:solidFill>
              <a:srgbClr val="FF3300"/>
            </a:solidFill>
            <a:round/>
            <a:headEnd/>
            <a:tailEnd type="triangle" w="med" len="med"/>
          </a:ln>
        </p:spPr>
        <p:txBody>
          <a:bodyPr>
            <a:prstTxWarp prst="textNoShape">
              <a:avLst/>
            </a:prstTxWarp>
          </a:bodyPr>
          <a:lstStyle/>
          <a:p>
            <a:endParaRPr lang="en-US"/>
          </a:p>
        </p:txBody>
      </p:sp>
      <p:sp>
        <p:nvSpPr>
          <p:cNvPr id="15370" name="Line 13"/>
          <p:cNvSpPr>
            <a:spLocks noChangeShapeType="1"/>
          </p:cNvSpPr>
          <p:nvPr/>
        </p:nvSpPr>
        <p:spPr bwMode="auto">
          <a:xfrm flipH="1" flipV="1">
            <a:off x="1665288" y="2132013"/>
            <a:ext cx="1687512" cy="1068387"/>
          </a:xfrm>
          <a:prstGeom prst="line">
            <a:avLst/>
          </a:prstGeom>
          <a:noFill/>
          <a:ln w="28575">
            <a:solidFill>
              <a:srgbClr val="FF3300"/>
            </a:solidFill>
            <a:round/>
            <a:headEnd/>
            <a:tailEnd type="triangle" w="med" len="med"/>
          </a:ln>
        </p:spPr>
        <p:txBody>
          <a:bodyPr>
            <a:prstTxWarp prst="textNoShape">
              <a:avLst/>
            </a:prstTxWarp>
          </a:bodyPr>
          <a:lstStyle/>
          <a:p>
            <a:endParaRPr lang="en-US"/>
          </a:p>
        </p:txBody>
      </p:sp>
      <p:sp>
        <p:nvSpPr>
          <p:cNvPr id="15371" name="Text Box 18"/>
          <p:cNvSpPr txBox="1">
            <a:spLocks noChangeArrowheads="1"/>
          </p:cNvSpPr>
          <p:nvPr/>
        </p:nvSpPr>
        <p:spPr bwMode="auto">
          <a:xfrm>
            <a:off x="0" y="0"/>
            <a:ext cx="9144000" cy="769441"/>
          </a:xfrm>
          <a:prstGeom prst="rect">
            <a:avLst/>
          </a:prstGeom>
          <a:noFill/>
          <a:ln w="9525">
            <a:noFill/>
            <a:miter lim="800000"/>
            <a:headEnd/>
            <a:tailEnd/>
          </a:ln>
        </p:spPr>
        <p:txBody>
          <a:bodyPr>
            <a:prstTxWarp prst="textNoShape">
              <a:avLst/>
            </a:prstTxWarp>
            <a:spAutoFit/>
          </a:bodyPr>
          <a:lstStyle/>
          <a:p>
            <a:pPr algn="ctr"/>
            <a:r>
              <a:rPr lang="en-US" sz="2400" b="1" dirty="0" smtClean="0"/>
              <a:t>MARACOOS Operations &amp; Data Fusion Center</a:t>
            </a:r>
          </a:p>
          <a:p>
            <a:pPr algn="ctr"/>
            <a:r>
              <a:rPr lang="en-US" sz="2000" b="1" dirty="0" smtClean="0"/>
              <a:t>Rutgers University - </a:t>
            </a:r>
            <a:r>
              <a:rPr lang="en-US" sz="2000" b="1" dirty="0"/>
              <a:t>Coastal Ocean Observation </a:t>
            </a:r>
            <a:r>
              <a:rPr lang="en-US" sz="2000" b="1" dirty="0" smtClean="0"/>
              <a:t>Lab </a:t>
            </a:r>
            <a:endParaRPr lang="en-US" sz="2000" b="1" dirty="0"/>
          </a:p>
        </p:txBody>
      </p:sp>
      <p:sp>
        <p:nvSpPr>
          <p:cNvPr id="15372" name="Line 19"/>
          <p:cNvSpPr>
            <a:spLocks noChangeShapeType="1"/>
          </p:cNvSpPr>
          <p:nvPr/>
        </p:nvSpPr>
        <p:spPr bwMode="auto">
          <a:xfrm flipH="1" flipV="1">
            <a:off x="5562600" y="1981200"/>
            <a:ext cx="2590800" cy="1295400"/>
          </a:xfrm>
          <a:prstGeom prst="line">
            <a:avLst/>
          </a:prstGeom>
          <a:noFill/>
          <a:ln w="28575">
            <a:solidFill>
              <a:srgbClr val="FF3300"/>
            </a:solidFill>
            <a:round/>
            <a:headEnd/>
            <a:tailEnd type="triangle" w="med" len="med"/>
          </a:ln>
        </p:spPr>
        <p:txBody>
          <a:bodyPr>
            <a:prstTxWarp prst="textNoShape">
              <a:avLst/>
            </a:prstTxWarp>
          </a:bodyPr>
          <a:lstStyle/>
          <a:p>
            <a:endParaRPr lang="en-US"/>
          </a:p>
        </p:txBody>
      </p:sp>
      <p:sp>
        <p:nvSpPr>
          <p:cNvPr id="15373" name="Line 20"/>
          <p:cNvSpPr>
            <a:spLocks noChangeShapeType="1"/>
          </p:cNvSpPr>
          <p:nvPr/>
        </p:nvSpPr>
        <p:spPr bwMode="auto">
          <a:xfrm flipH="1" flipV="1">
            <a:off x="5257800" y="2209800"/>
            <a:ext cx="990600" cy="990600"/>
          </a:xfrm>
          <a:prstGeom prst="line">
            <a:avLst/>
          </a:prstGeom>
          <a:noFill/>
          <a:ln w="28575">
            <a:solidFill>
              <a:srgbClr val="FF3300"/>
            </a:solidFill>
            <a:round/>
            <a:headEnd/>
            <a:tailEnd type="triangle" w="med" len="med"/>
          </a:ln>
        </p:spPr>
        <p:txBody>
          <a:bodyPr>
            <a:prstTxWarp prst="textNoShape">
              <a:avLst/>
            </a:prstTxWarp>
          </a:bodyPr>
          <a:lstStyle/>
          <a:p>
            <a:endParaRPr lang="en-US"/>
          </a:p>
        </p:txBody>
      </p:sp>
      <p:pic>
        <p:nvPicPr>
          <p:cNvPr id="111650" name="Picture 34" descr="XBand_SatelliteDish"/>
          <p:cNvPicPr>
            <a:picLocks noChangeAspect="1" noChangeArrowheads="1"/>
          </p:cNvPicPr>
          <p:nvPr/>
        </p:nvPicPr>
        <p:blipFill>
          <a:blip r:embed="rId5" cstate="print"/>
          <a:stretch>
            <a:fillRect/>
          </a:stretch>
        </p:blipFill>
        <p:spPr bwMode="auto">
          <a:xfrm>
            <a:off x="3355975" y="3214688"/>
            <a:ext cx="1765300" cy="1316037"/>
          </a:xfrm>
          <a:prstGeom prst="rect">
            <a:avLst/>
          </a:prstGeom>
          <a:noFill/>
          <a:ln w="25400">
            <a:solidFill>
              <a:schemeClr val="tx1">
                <a:lumMod val="85000"/>
              </a:schemeClr>
            </a:solidFill>
            <a:miter lim="800000"/>
            <a:headEnd/>
            <a:tailEnd/>
          </a:ln>
        </p:spPr>
      </p:pic>
      <p:pic>
        <p:nvPicPr>
          <p:cNvPr id="111651" name="Picture 35" descr="1468414560_d638cdb7d2_o"/>
          <p:cNvPicPr>
            <a:picLocks noChangeAspect="1" noChangeArrowheads="1"/>
          </p:cNvPicPr>
          <p:nvPr/>
        </p:nvPicPr>
        <p:blipFill>
          <a:blip r:embed="rId6" cstate="print"/>
          <a:stretch>
            <a:fillRect/>
          </a:stretch>
        </p:blipFill>
        <p:spPr bwMode="auto">
          <a:xfrm>
            <a:off x="157163" y="3217863"/>
            <a:ext cx="1746250" cy="1309687"/>
          </a:xfrm>
          <a:prstGeom prst="rect">
            <a:avLst/>
          </a:prstGeom>
          <a:noFill/>
          <a:ln w="25400">
            <a:solidFill>
              <a:schemeClr val="tx1">
                <a:lumMod val="85000"/>
              </a:schemeClr>
            </a:solidFill>
            <a:miter lim="800000"/>
            <a:headEnd/>
            <a:tailEnd/>
          </a:ln>
        </p:spPr>
      </p:pic>
      <p:pic>
        <p:nvPicPr>
          <p:cNvPr id="111652" name="Picture 36" descr="20070928 093"/>
          <p:cNvPicPr>
            <a:picLocks noChangeAspect="1" noChangeArrowheads="1"/>
          </p:cNvPicPr>
          <p:nvPr/>
        </p:nvPicPr>
        <p:blipFill>
          <a:blip r:embed="rId7" cstate="print"/>
          <a:stretch>
            <a:fillRect/>
          </a:stretch>
        </p:blipFill>
        <p:spPr bwMode="auto">
          <a:xfrm>
            <a:off x="5305425" y="3214688"/>
            <a:ext cx="1755775" cy="1316037"/>
          </a:xfrm>
          <a:prstGeom prst="rect">
            <a:avLst/>
          </a:prstGeom>
          <a:noFill/>
          <a:ln w="25400">
            <a:solidFill>
              <a:schemeClr val="tx1">
                <a:lumMod val="85000"/>
              </a:schemeClr>
            </a:solidFill>
            <a:miter lim="800000"/>
            <a:headEnd/>
            <a:tailEnd/>
          </a:ln>
        </p:spPr>
      </p:pic>
      <p:pic>
        <p:nvPicPr>
          <p:cNvPr id="111622" name="Picture 6" descr="jen"/>
          <p:cNvPicPr>
            <a:picLocks noChangeAspect="1" noChangeArrowheads="1"/>
          </p:cNvPicPr>
          <p:nvPr/>
        </p:nvPicPr>
        <p:blipFill>
          <a:blip r:embed="rId8" cstate="print"/>
          <a:stretch>
            <a:fillRect/>
          </a:stretch>
        </p:blipFill>
        <p:spPr bwMode="auto">
          <a:xfrm>
            <a:off x="2092325" y="3214688"/>
            <a:ext cx="1079500" cy="1316037"/>
          </a:xfrm>
          <a:prstGeom prst="rect">
            <a:avLst/>
          </a:prstGeom>
          <a:noFill/>
          <a:ln w="25400">
            <a:solidFill>
              <a:schemeClr val="tx1">
                <a:lumMod val="85000"/>
              </a:schemeClr>
            </a:solidFill>
            <a:miter lim="800000"/>
            <a:headEnd/>
            <a:tailEnd/>
          </a:ln>
        </p:spPr>
      </p:pic>
      <p:pic>
        <p:nvPicPr>
          <p:cNvPr id="35" name="Picture 34" descr="13"/>
          <p:cNvPicPr>
            <a:picLocks noChangeAspect="1" noChangeArrowheads="1"/>
          </p:cNvPicPr>
          <p:nvPr/>
        </p:nvPicPr>
        <p:blipFill>
          <a:blip r:embed="rId9" cstate="print"/>
          <a:stretch>
            <a:fillRect/>
          </a:stretch>
        </p:blipFill>
        <p:spPr bwMode="auto">
          <a:xfrm>
            <a:off x="3160713" y="5667375"/>
            <a:ext cx="506412"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36" name="Picture 35" descr="1"/>
          <p:cNvPicPr>
            <a:picLocks noChangeAspect="1" noChangeArrowheads="1"/>
          </p:cNvPicPr>
          <p:nvPr/>
        </p:nvPicPr>
        <p:blipFill>
          <a:blip r:embed="rId10"/>
          <a:srcRect/>
          <a:stretch>
            <a:fillRect/>
          </a:stretch>
        </p:blipFill>
        <p:spPr bwMode="auto">
          <a:xfrm>
            <a:off x="1371600" y="5124450"/>
            <a:ext cx="1119188"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37" name="Picture 36" descr="3"/>
          <p:cNvPicPr>
            <a:picLocks noChangeAspect="1" noChangeArrowheads="1"/>
          </p:cNvPicPr>
          <p:nvPr/>
        </p:nvPicPr>
        <p:blipFill>
          <a:blip r:embed="rId11" cstate="print"/>
          <a:stretch>
            <a:fillRect/>
          </a:stretch>
        </p:blipFill>
        <p:spPr bwMode="auto">
          <a:xfrm>
            <a:off x="4378325" y="5143500"/>
            <a:ext cx="542925" cy="5302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38" name="Picture 37" descr="4"/>
          <p:cNvPicPr>
            <a:picLocks noChangeAspect="1" noChangeArrowheads="1"/>
          </p:cNvPicPr>
          <p:nvPr/>
        </p:nvPicPr>
        <p:blipFill>
          <a:blip r:embed="rId12"/>
          <a:srcRect/>
          <a:stretch>
            <a:fillRect/>
          </a:stretch>
        </p:blipFill>
        <p:spPr bwMode="auto">
          <a:xfrm>
            <a:off x="5064125" y="5638800"/>
            <a:ext cx="1119188"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39" name="Picture 38"/>
          <p:cNvPicPr>
            <a:picLocks noChangeAspect="1" noChangeArrowheads="1"/>
          </p:cNvPicPr>
          <p:nvPr/>
        </p:nvPicPr>
        <p:blipFill>
          <a:blip r:embed="rId13" cstate="print">
            <a:extLst>
              <a:ext uri="{28A0092B-C50C-407E-A947-70E740481C1C}">
                <a14:useLocalDpi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val="0"/>
              </a:ext>
            </a:extLst>
          </a:blip>
          <a:stretch>
            <a:fillRect/>
          </a:stretch>
        </p:blipFill>
        <p:spPr bwMode="auto">
          <a:xfrm>
            <a:off x="3960982" y="5703889"/>
            <a:ext cx="1068218" cy="438148"/>
          </a:xfrm>
          <a:prstGeom prst="rect">
            <a:avLst/>
          </a:prstGeom>
          <a:noFill/>
          <a:ln w="9525">
            <a:noFill/>
            <a:miter lim="800000"/>
            <a:headEnd/>
            <a:tailEnd/>
          </a:ln>
          <a:effectLst>
            <a:outerShdw blurRad="63500" dist="38100" dir="2700000" algn="tl" rotWithShape="0">
              <a:srgbClr val="000000">
                <a:alpha val="20000"/>
              </a:srgbClr>
            </a:outerShdw>
          </a:effectLst>
        </p:spPr>
      </p:pic>
      <p:pic>
        <p:nvPicPr>
          <p:cNvPr id="40" name="Picture 39" descr="6"/>
          <p:cNvPicPr>
            <a:picLocks noChangeAspect="1" noChangeArrowheads="1"/>
          </p:cNvPicPr>
          <p:nvPr/>
        </p:nvPicPr>
        <p:blipFill>
          <a:blip r:embed="rId14"/>
          <a:srcRect/>
          <a:stretch>
            <a:fillRect/>
          </a:stretch>
        </p:blipFill>
        <p:spPr bwMode="auto">
          <a:xfrm>
            <a:off x="2711450" y="5105400"/>
            <a:ext cx="631825" cy="6064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1" name="Picture 40" descr="7"/>
          <p:cNvPicPr>
            <a:picLocks noChangeAspect="1" noChangeArrowheads="1"/>
          </p:cNvPicPr>
          <p:nvPr/>
        </p:nvPicPr>
        <p:blipFill>
          <a:blip r:embed="rId15"/>
          <a:srcRect/>
          <a:stretch>
            <a:fillRect/>
          </a:stretch>
        </p:blipFill>
        <p:spPr bwMode="auto">
          <a:xfrm>
            <a:off x="5141913" y="5113338"/>
            <a:ext cx="614362" cy="59055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2" name="Picture 41" descr="8"/>
          <p:cNvPicPr>
            <a:picLocks noChangeAspect="1" noChangeArrowheads="1"/>
          </p:cNvPicPr>
          <p:nvPr/>
        </p:nvPicPr>
        <p:blipFill>
          <a:blip r:embed="rId16"/>
          <a:srcRect/>
          <a:stretch>
            <a:fillRect/>
          </a:stretch>
        </p:blipFill>
        <p:spPr bwMode="auto">
          <a:xfrm>
            <a:off x="3563938" y="5124450"/>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3" name="Picture 42" descr="11"/>
          <p:cNvPicPr>
            <a:picLocks noChangeAspect="1" noChangeArrowheads="1"/>
          </p:cNvPicPr>
          <p:nvPr/>
        </p:nvPicPr>
        <p:blipFill>
          <a:blip r:embed="rId17"/>
          <a:srcRect/>
          <a:stretch>
            <a:fillRect/>
          </a:stretch>
        </p:blipFill>
        <p:spPr bwMode="auto">
          <a:xfrm>
            <a:off x="6334125" y="5667375"/>
            <a:ext cx="533400"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4" name="Picture 43" descr="12"/>
          <p:cNvPicPr>
            <a:picLocks noChangeAspect="1" noChangeArrowheads="1"/>
          </p:cNvPicPr>
          <p:nvPr/>
        </p:nvPicPr>
        <p:blipFill>
          <a:blip r:embed="rId18"/>
          <a:srcRect/>
          <a:stretch>
            <a:fillRect/>
          </a:stretch>
        </p:blipFill>
        <p:spPr bwMode="auto">
          <a:xfrm>
            <a:off x="5976938" y="5124450"/>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5" name="Picture 44" descr="2.png"/>
          <p:cNvPicPr>
            <a:picLocks noChangeAspect="1"/>
          </p:cNvPicPr>
          <p:nvPr/>
        </p:nvPicPr>
        <p:blipFill>
          <a:blip r:embed="rId19" cstate="print">
            <a:extLst>
              <a:ext uri="{28A0092B-C50C-407E-A947-70E740481C1C}">
                <a14:useLocalDpi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val="0"/>
              </a:ext>
            </a:extLst>
          </a:blip>
          <a:srcRect/>
          <a:stretch>
            <a:fillRect/>
          </a:stretch>
        </p:blipFill>
        <p:spPr bwMode="auto">
          <a:xfrm>
            <a:off x="2365375" y="5668963"/>
            <a:ext cx="539750" cy="506412"/>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a:blip r:embed="rId20" cstate="print">
            <a:extLst>
              <a:ext uri="{28A0092B-C50C-407E-A947-70E740481C1C}">
                <a14:useLocalDpi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val="0"/>
              </a:ext>
            </a:extLst>
          </a:blip>
          <a:stretch>
            <a:fillRect/>
          </a:stretch>
        </p:blipFill>
        <p:spPr bwMode="auto">
          <a:xfrm>
            <a:off x="6827962" y="5188729"/>
            <a:ext cx="1114545" cy="450071"/>
          </a:xfrm>
          <a:prstGeom prst="rect">
            <a:avLst/>
          </a:prstGeom>
          <a:noFill/>
          <a:effectLst>
            <a:outerShdw blurRad="50800" dist="50800" algn="ctr" rotWithShape="0">
              <a:srgbClr val="000000">
                <a:alpha val="21000"/>
              </a:srgbClr>
            </a:outerShdw>
          </a:effectLst>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val="FFFFFF"/>
                </a:solidFill>
              </a14:hiddenFill>
            </a:ext>
          </a:extLst>
        </p:spPr>
      </p:pic>
      <p:cxnSp>
        <p:nvCxnSpPr>
          <p:cNvPr id="31" name="Straight Connector 30"/>
          <p:cNvCxnSpPr/>
          <p:nvPr/>
        </p:nvCxnSpPr>
        <p:spPr>
          <a:xfrm>
            <a:off x="0" y="5029200"/>
            <a:ext cx="9144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1" name="Group 21"/>
          <p:cNvGrpSpPr/>
          <p:nvPr/>
        </p:nvGrpSpPr>
        <p:grpSpPr>
          <a:xfrm>
            <a:off x="914400" y="609600"/>
            <a:ext cx="7318237" cy="5463314"/>
            <a:chOff x="1357805" y="762000"/>
            <a:chExt cx="7318237" cy="5463314"/>
          </a:xfrm>
        </p:grpSpPr>
        <p:sp>
          <p:nvSpPr>
            <p:cNvPr id="2" name="Rectangle 1"/>
            <p:cNvSpPr/>
            <p:nvPr/>
          </p:nvSpPr>
          <p:spPr>
            <a:xfrm>
              <a:off x="1371600" y="762000"/>
              <a:ext cx="7304442" cy="536151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3" name="Picture 2" descr="C:\Documents and Settings\RUCool\Desktop\MARCOOS Years 5-9 Sept 2010\Figures\mab_triangles_grad_bkg1.jpg"/>
            <p:cNvPicPr>
              <a:picLocks noChangeAspect="1" noChangeArrowheads="1"/>
            </p:cNvPicPr>
            <p:nvPr/>
          </p:nvPicPr>
          <p:blipFill>
            <a:blip r:embed="rId2" cstate="print"/>
            <a:stretch>
              <a:fillRect/>
            </a:stretch>
          </p:blipFill>
          <p:spPr bwMode="auto">
            <a:xfrm>
              <a:off x="2327321" y="2204180"/>
              <a:ext cx="5392998" cy="4021134"/>
            </a:xfrm>
            <a:prstGeom prst="rect">
              <a:avLst/>
            </a:prstGeom>
            <a:noFill/>
            <a:ln w="0" cap="flat" cmpd="sng" algn="ctr">
              <a:noFill/>
              <a:prstDash val="solid"/>
              <a:round/>
              <a:headEnd type="none" w="med" len="med"/>
              <a:tailEnd type="none" w="med" len="med"/>
            </a:ln>
          </p:spPr>
        </p:pic>
        <p:sp>
          <p:nvSpPr>
            <p:cNvPr id="4" name="TextBox 3"/>
            <p:cNvSpPr txBox="1"/>
            <p:nvPr/>
          </p:nvSpPr>
          <p:spPr>
            <a:xfrm>
              <a:off x="6286739" y="2730151"/>
              <a:ext cx="2389303" cy="657889"/>
            </a:xfrm>
            <a:prstGeom prst="rect">
              <a:avLst/>
            </a:prstGeom>
            <a:noFill/>
          </p:spPr>
          <p:txBody>
            <a:bodyPr wrap="square" rtlCol="0">
              <a:spAutoFit/>
            </a:bodyPr>
            <a:lstStyle/>
            <a:p>
              <a:pPr algn="ctr"/>
              <a:r>
                <a:rPr lang="en-US" sz="1200" b="1" dirty="0" smtClean="0">
                  <a:solidFill>
                    <a:schemeClr val="bg1"/>
                  </a:solidFill>
                </a:rPr>
                <a:t>To seek, discover &amp; apply </a:t>
              </a:r>
              <a:br>
                <a:rPr lang="en-US" sz="1200" b="1" dirty="0" smtClean="0">
                  <a:solidFill>
                    <a:schemeClr val="bg1"/>
                  </a:solidFill>
                </a:rPr>
              </a:br>
              <a:r>
                <a:rPr lang="en-US" sz="1200" b="1" dirty="0" smtClean="0">
                  <a:solidFill>
                    <a:schemeClr val="bg1"/>
                  </a:solidFill>
                </a:rPr>
                <a:t>new knowledge &amp; understanding</a:t>
              </a:r>
            </a:p>
            <a:p>
              <a:pPr algn="ctr"/>
              <a:r>
                <a:rPr lang="en-US" sz="1200" b="1" dirty="0" smtClean="0">
                  <a:solidFill>
                    <a:schemeClr val="bg1"/>
                  </a:solidFill>
                </a:rPr>
                <a:t>of our coastal ocean</a:t>
              </a:r>
              <a:endParaRPr lang="en-US" sz="1200" b="1" dirty="0">
                <a:solidFill>
                  <a:schemeClr val="bg1"/>
                </a:solidFill>
              </a:endParaRPr>
            </a:p>
          </p:txBody>
        </p:sp>
        <p:pic>
          <p:nvPicPr>
            <p:cNvPr id="5" name="Picture 4" descr="map_codar.bmp"/>
            <p:cNvPicPr>
              <a:picLocks noChangeAspect="1"/>
            </p:cNvPicPr>
            <p:nvPr/>
          </p:nvPicPr>
          <p:blipFill>
            <a:blip r:embed="rId3" cstate="print"/>
            <a:stretch>
              <a:fillRect/>
            </a:stretch>
          </p:blipFill>
          <p:spPr>
            <a:xfrm>
              <a:off x="3283043" y="829867"/>
              <a:ext cx="1658022" cy="1750975"/>
            </a:xfrm>
            <a:prstGeom prst="rect">
              <a:avLst/>
            </a:prstGeom>
            <a:ln w="25400" cap="flat" cmpd="sng" algn="ctr">
              <a:solidFill>
                <a:schemeClr val="tx1">
                  <a:alpha val="20000"/>
                </a:schemeClr>
              </a:solidFill>
              <a:prstDash val="solid"/>
              <a:round/>
              <a:headEnd type="none" w="med" len="med"/>
              <a:tailEnd type="none" w="med" len="med"/>
            </a:ln>
            <a:effectLst>
              <a:outerShdw blurRad="50800" dist="38100" dir="2700000" algn="tl" rotWithShape="0">
                <a:srgbClr val="000000">
                  <a:alpha val="43000"/>
                </a:srgbClr>
              </a:outerShdw>
            </a:effectLst>
          </p:spPr>
        </p:pic>
        <p:pic>
          <p:nvPicPr>
            <p:cNvPr id="6" name="Picture 5" descr="map_satellite.bmp"/>
            <p:cNvPicPr>
              <a:picLocks noChangeAspect="1"/>
            </p:cNvPicPr>
            <p:nvPr/>
          </p:nvPicPr>
          <p:blipFill>
            <a:blip r:embed="rId4" cstate="print"/>
            <a:stretch>
              <a:fillRect/>
            </a:stretch>
          </p:blipFill>
          <p:spPr>
            <a:xfrm>
              <a:off x="1439866" y="829867"/>
              <a:ext cx="1658023" cy="1750975"/>
            </a:xfrm>
            <a:prstGeom prst="rect">
              <a:avLst/>
            </a:prstGeom>
            <a:ln w="25400">
              <a:solidFill>
                <a:schemeClr val="tx1">
                  <a:alpha val="20000"/>
                </a:schemeClr>
              </a:solidFill>
            </a:ln>
            <a:effectLst>
              <a:outerShdw blurRad="50800" dist="38100" dir="2700000" algn="tl" rotWithShape="0">
                <a:srgbClr val="000000">
                  <a:alpha val="43000"/>
                </a:srgbClr>
              </a:outerShdw>
            </a:effectLst>
            <a:scene3d>
              <a:camera prst="orthographicFront"/>
              <a:lightRig rig="threePt" dir="t"/>
            </a:scene3d>
            <a:sp3d/>
          </p:spPr>
        </p:pic>
        <p:sp>
          <p:nvSpPr>
            <p:cNvPr id="7" name="TextBox 6"/>
            <p:cNvSpPr txBox="1"/>
            <p:nvPr/>
          </p:nvSpPr>
          <p:spPr>
            <a:xfrm>
              <a:off x="1357805" y="794697"/>
              <a:ext cx="1433582" cy="307777"/>
            </a:xfrm>
            <a:prstGeom prst="rect">
              <a:avLst/>
            </a:prstGeom>
            <a:noFill/>
          </p:spPr>
          <p:txBody>
            <a:bodyPr wrap="square" rtlCol="0">
              <a:spAutoFit/>
            </a:bodyPr>
            <a:lstStyle/>
            <a:p>
              <a:r>
                <a:rPr lang="en-US" sz="1400" b="1" dirty="0" smtClean="0">
                  <a:solidFill>
                    <a:schemeClr val="bg1"/>
                  </a:solidFill>
                </a:rPr>
                <a:t>Satellites</a:t>
              </a:r>
              <a:endParaRPr lang="en-US" sz="1400" b="1" dirty="0">
                <a:solidFill>
                  <a:schemeClr val="bg1"/>
                </a:solidFill>
              </a:endParaRPr>
            </a:p>
          </p:txBody>
        </p:sp>
        <p:sp>
          <p:nvSpPr>
            <p:cNvPr id="8" name="TextBox 7"/>
            <p:cNvSpPr txBox="1"/>
            <p:nvPr/>
          </p:nvSpPr>
          <p:spPr>
            <a:xfrm>
              <a:off x="3200982" y="794697"/>
              <a:ext cx="1570114" cy="307777"/>
            </a:xfrm>
            <a:prstGeom prst="rect">
              <a:avLst/>
            </a:prstGeom>
            <a:noFill/>
          </p:spPr>
          <p:txBody>
            <a:bodyPr wrap="square" rtlCol="0">
              <a:spAutoFit/>
            </a:bodyPr>
            <a:lstStyle/>
            <a:p>
              <a:r>
                <a:rPr lang="en-US" sz="1400" b="1" dirty="0" smtClean="0">
                  <a:solidFill>
                    <a:schemeClr val="bg1"/>
                  </a:solidFill>
                </a:rPr>
                <a:t>HF-Radar</a:t>
              </a:r>
              <a:endParaRPr lang="en-US" sz="1400" b="1" dirty="0">
                <a:solidFill>
                  <a:schemeClr val="bg1"/>
                </a:solidFill>
              </a:endParaRPr>
            </a:p>
          </p:txBody>
        </p:sp>
        <p:pic>
          <p:nvPicPr>
            <p:cNvPr id="9" name="Picture 8" descr="map_codar.bmp"/>
            <p:cNvPicPr>
              <a:picLocks noChangeAspect="1"/>
            </p:cNvPicPr>
            <p:nvPr/>
          </p:nvPicPr>
          <p:blipFill>
            <a:blip r:embed="rId5" cstate="print"/>
            <a:stretch>
              <a:fillRect/>
            </a:stretch>
          </p:blipFill>
          <p:spPr>
            <a:xfrm>
              <a:off x="6949754" y="4291098"/>
              <a:ext cx="1658022" cy="1750975"/>
            </a:xfrm>
            <a:prstGeom prst="rect">
              <a:avLst/>
            </a:prstGeom>
            <a:ln w="25400">
              <a:solidFill>
                <a:schemeClr val="tx1">
                  <a:alpha val="20000"/>
                </a:schemeClr>
              </a:solidFill>
            </a:ln>
            <a:effectLst>
              <a:outerShdw blurRad="50800" dist="38100" dir="2700000" algn="tl" rotWithShape="0">
                <a:srgbClr val="000000">
                  <a:alpha val="43000"/>
                </a:srgbClr>
              </a:outerShdw>
            </a:effectLst>
          </p:spPr>
        </p:pic>
        <p:pic>
          <p:nvPicPr>
            <p:cNvPr id="10" name="Picture 9" descr="map_codar.bmp"/>
            <p:cNvPicPr>
              <a:picLocks noChangeAspect="1"/>
            </p:cNvPicPr>
            <p:nvPr/>
          </p:nvPicPr>
          <p:blipFill>
            <a:blip r:embed="rId6" cstate="print"/>
            <a:stretch>
              <a:fillRect/>
            </a:stretch>
          </p:blipFill>
          <p:spPr>
            <a:xfrm>
              <a:off x="1439866" y="4291098"/>
              <a:ext cx="1658023" cy="1750975"/>
            </a:xfrm>
            <a:prstGeom prst="rect">
              <a:avLst/>
            </a:prstGeom>
            <a:ln w="25400">
              <a:solidFill>
                <a:schemeClr val="tx1">
                  <a:alpha val="20000"/>
                </a:schemeClr>
              </a:solidFill>
            </a:ln>
            <a:effectLst>
              <a:outerShdw blurRad="50800" dist="38100" dir="2700000" algn="tl" rotWithShape="0">
                <a:srgbClr val="000000">
                  <a:alpha val="43000"/>
                </a:srgbClr>
              </a:outerShdw>
            </a:effectLst>
          </p:spPr>
        </p:pic>
        <p:sp>
          <p:nvSpPr>
            <p:cNvPr id="11" name="TextBox 10"/>
            <p:cNvSpPr txBox="1"/>
            <p:nvPr/>
          </p:nvSpPr>
          <p:spPr>
            <a:xfrm>
              <a:off x="6887336" y="4219424"/>
              <a:ext cx="1570114" cy="520829"/>
            </a:xfrm>
            <a:prstGeom prst="rect">
              <a:avLst/>
            </a:prstGeom>
            <a:noFill/>
          </p:spPr>
          <p:txBody>
            <a:bodyPr wrap="square" rtlCol="0">
              <a:spAutoFit/>
            </a:bodyPr>
            <a:lstStyle/>
            <a:p>
              <a:r>
                <a:rPr lang="en-US" sz="1400" b="1" dirty="0" smtClean="0">
                  <a:solidFill>
                    <a:schemeClr val="bg1"/>
                  </a:solidFill>
                </a:rPr>
                <a:t>Ocean Forecast Ensemble</a:t>
              </a:r>
              <a:endParaRPr lang="en-US" sz="1400" b="1" dirty="0">
                <a:solidFill>
                  <a:schemeClr val="bg1"/>
                </a:solidFill>
              </a:endParaRPr>
            </a:p>
          </p:txBody>
        </p:sp>
        <p:sp>
          <p:nvSpPr>
            <p:cNvPr id="12" name="TextBox 11"/>
            <p:cNvSpPr txBox="1"/>
            <p:nvPr/>
          </p:nvSpPr>
          <p:spPr>
            <a:xfrm>
              <a:off x="1392974" y="4244206"/>
              <a:ext cx="1638380" cy="307777"/>
            </a:xfrm>
            <a:prstGeom prst="rect">
              <a:avLst/>
            </a:prstGeom>
            <a:noFill/>
          </p:spPr>
          <p:txBody>
            <a:bodyPr wrap="square" rtlCol="0">
              <a:spAutoFit/>
            </a:bodyPr>
            <a:lstStyle/>
            <a:p>
              <a:r>
                <a:rPr lang="en-US" sz="1400" b="1" dirty="0" smtClean="0">
                  <a:solidFill>
                    <a:schemeClr val="bg1"/>
                  </a:solidFill>
                  <a:effectLst/>
                </a:rPr>
                <a:t>Weather </a:t>
              </a:r>
              <a:r>
                <a:rPr lang="en-US" sz="1400" b="1" dirty="0" smtClean="0">
                  <a:solidFill>
                    <a:schemeClr val="bg1"/>
                  </a:solidFill>
                </a:rPr>
                <a:t> Stations</a:t>
              </a:r>
              <a:endParaRPr lang="en-US" sz="1400" b="1" dirty="0">
                <a:solidFill>
                  <a:schemeClr val="bg1"/>
                </a:solidFill>
                <a:effectLst/>
              </a:endParaRPr>
            </a:p>
          </p:txBody>
        </p:sp>
        <p:pic>
          <p:nvPicPr>
            <p:cNvPr id="13" name="Picture 12" descr="MARACOOS_logo_300dpi_transparent.png"/>
            <p:cNvPicPr>
              <a:picLocks noChangeAspect="1"/>
            </p:cNvPicPr>
            <p:nvPr/>
          </p:nvPicPr>
          <p:blipFill>
            <a:blip r:embed="rId7" cstate="print"/>
            <a:stretch>
              <a:fillRect/>
            </a:stretch>
          </p:blipFill>
          <p:spPr>
            <a:xfrm>
              <a:off x="3351309" y="5309108"/>
              <a:ext cx="3328249" cy="630081"/>
            </a:xfrm>
            <a:prstGeom prst="rect">
              <a:avLst/>
            </a:prstGeom>
            <a:effectLst>
              <a:outerShdw blurRad="50800" dist="38100" dir="2700000" algn="tl" rotWithShape="0">
                <a:srgbClr val="000000">
                  <a:alpha val="43000"/>
                </a:srgbClr>
              </a:outerShdw>
            </a:effectLst>
          </p:spPr>
        </p:pic>
        <p:sp>
          <p:nvSpPr>
            <p:cNvPr id="14" name="TextBox 13"/>
            <p:cNvSpPr txBox="1"/>
            <p:nvPr/>
          </p:nvSpPr>
          <p:spPr>
            <a:xfrm>
              <a:off x="4416109" y="2754912"/>
              <a:ext cx="1300356" cy="261610"/>
            </a:xfrm>
            <a:prstGeom prst="rect">
              <a:avLst/>
            </a:prstGeom>
            <a:noFill/>
          </p:spPr>
          <p:txBody>
            <a:bodyPr wrap="none" rtlCol="0">
              <a:spAutoFit/>
            </a:bodyPr>
            <a:lstStyle/>
            <a:p>
              <a:r>
                <a:rPr lang="en-US" sz="1100" b="1" dirty="0" smtClean="0">
                  <a:solidFill>
                    <a:schemeClr val="tx1">
                      <a:lumMod val="75000"/>
                      <a:lumOff val="25000"/>
                    </a:schemeClr>
                  </a:solidFill>
                </a:rPr>
                <a:t>Population Density</a:t>
              </a:r>
              <a:endParaRPr lang="en-US" sz="1100" b="1" dirty="0">
                <a:solidFill>
                  <a:schemeClr val="tx1">
                    <a:lumMod val="75000"/>
                    <a:lumOff val="25000"/>
                  </a:schemeClr>
                </a:solidFill>
              </a:endParaRPr>
            </a:p>
          </p:txBody>
        </p:sp>
        <p:pic>
          <p:nvPicPr>
            <p:cNvPr id="15" name="Picture 2" descr="C:\Documents and Settings\RUCool\Desktop\marcoos_dot.jpg"/>
            <p:cNvPicPr>
              <a:picLocks noChangeAspect="1" noChangeArrowheads="1"/>
            </p:cNvPicPr>
            <p:nvPr/>
          </p:nvPicPr>
          <p:blipFill>
            <a:blip r:embed="rId8" cstate="print"/>
            <a:srcRect/>
            <a:stretch>
              <a:fillRect/>
            </a:stretch>
          </p:blipFill>
          <p:spPr bwMode="auto">
            <a:xfrm>
              <a:off x="5126220" y="829867"/>
              <a:ext cx="1638380" cy="1764549"/>
            </a:xfrm>
            <a:prstGeom prst="rect">
              <a:avLst/>
            </a:prstGeom>
            <a:noFill/>
            <a:ln w="12700">
              <a:solidFill>
                <a:schemeClr val="tx1">
                  <a:alpha val="20000"/>
                </a:schemeClr>
              </a:solidFill>
            </a:ln>
            <a:effectLst>
              <a:outerShdw blurRad="50800" dist="38100" dir="2700000" algn="ctr" rotWithShape="0">
                <a:srgbClr val="000000">
                  <a:alpha val="43000"/>
                </a:srgbClr>
              </a:outerShdw>
            </a:effectLst>
          </p:spPr>
        </p:pic>
        <p:sp>
          <p:nvSpPr>
            <p:cNvPr id="16" name="TextBox 15"/>
            <p:cNvSpPr txBox="1"/>
            <p:nvPr/>
          </p:nvSpPr>
          <p:spPr>
            <a:xfrm>
              <a:off x="5044159" y="794697"/>
              <a:ext cx="819190" cy="307777"/>
            </a:xfrm>
            <a:prstGeom prst="rect">
              <a:avLst/>
            </a:prstGeom>
            <a:noFill/>
          </p:spPr>
          <p:txBody>
            <a:bodyPr wrap="square" rtlCol="0">
              <a:spAutoFit/>
            </a:bodyPr>
            <a:lstStyle/>
            <a:p>
              <a:r>
                <a:rPr lang="en-US" sz="1400" b="1" dirty="0" smtClean="0">
                  <a:solidFill>
                    <a:schemeClr val="bg1"/>
                  </a:solidFill>
                </a:rPr>
                <a:t>Gliders</a:t>
              </a:r>
              <a:endParaRPr lang="en-US" sz="1400" b="1" dirty="0">
                <a:solidFill>
                  <a:schemeClr val="bg1"/>
                </a:solidFill>
              </a:endParaRPr>
            </a:p>
          </p:txBody>
        </p:sp>
        <p:pic>
          <p:nvPicPr>
            <p:cNvPr id="17" name="Picture 16"/>
            <p:cNvPicPr>
              <a:picLocks noChangeAspect="1"/>
            </p:cNvPicPr>
            <p:nvPr/>
          </p:nvPicPr>
          <p:blipFill>
            <a:blip r:embed="rId9" cstate="print">
              <a:extLst>
                <a:ext uri="{28A0092B-C50C-407E-A947-70E740481C1C}">
                  <a14:useLocalDpi xmlns:a="http://schemas.openxmlformats.org/drawingml/2006/main" xmlns:r="http://schemas.openxmlformats.org/officeDocument/2006/relationships" xmlns:p="http://schemas.openxmlformats.org/presentationml/2006/main" xmlns:mc="http://schemas.openxmlformats.org/markup-compatibility/2006" xmlns:mv="urn:schemas-microsoft-com:mac:vml" xmlns="" xmlns:a14="http://schemas.microsoft.com/office/drawing/2010/main" val="0"/>
                </a:ext>
              </a:extLst>
            </a:blip>
            <a:srcRect/>
            <a:stretch>
              <a:fillRect/>
            </a:stretch>
          </p:blipFill>
          <p:spPr>
            <a:xfrm>
              <a:off x="6969397" y="841397"/>
              <a:ext cx="1607156" cy="1767432"/>
            </a:xfrm>
            <a:prstGeom prst="rect">
              <a:avLst/>
            </a:prstGeom>
            <a:ln w="12700">
              <a:solidFill>
                <a:schemeClr val="tx1">
                  <a:alpha val="20000"/>
                </a:schemeClr>
              </a:solidFill>
            </a:ln>
            <a:effectLst>
              <a:outerShdw blurRad="50800" dist="38100" dir="2700000" algn="ctr" rotWithShape="0">
                <a:srgbClr val="000000">
                  <a:alpha val="43000"/>
                </a:srgbClr>
              </a:outerShdw>
            </a:effectLst>
          </p:spPr>
        </p:pic>
        <p:sp>
          <p:nvSpPr>
            <p:cNvPr id="18" name="TextBox 17"/>
            <p:cNvSpPr txBox="1"/>
            <p:nvPr/>
          </p:nvSpPr>
          <p:spPr>
            <a:xfrm>
              <a:off x="6887336" y="794697"/>
              <a:ext cx="819190" cy="307777"/>
            </a:xfrm>
            <a:prstGeom prst="rect">
              <a:avLst/>
            </a:prstGeom>
            <a:noFill/>
          </p:spPr>
          <p:txBody>
            <a:bodyPr wrap="square" rtlCol="0">
              <a:spAutoFit/>
            </a:bodyPr>
            <a:lstStyle/>
            <a:p>
              <a:r>
                <a:rPr lang="en-US" sz="1400" b="1" dirty="0" smtClean="0">
                  <a:solidFill>
                    <a:schemeClr val="bg1"/>
                  </a:solidFill>
                </a:rPr>
                <a:t>Drifters</a:t>
              </a:r>
              <a:endParaRPr lang="en-US" sz="1400" b="1" dirty="0">
                <a:solidFill>
                  <a:schemeClr val="bg1"/>
                </a:solidFill>
              </a:endParaRPr>
            </a:p>
          </p:txBody>
        </p:sp>
        <p:pic>
          <p:nvPicPr>
            <p:cNvPr id="19" name="Picture 18" descr="IOOSlogoWhiteRGB.gif"/>
            <p:cNvPicPr>
              <a:picLocks noChangeAspect="1"/>
            </p:cNvPicPr>
            <p:nvPr/>
          </p:nvPicPr>
          <p:blipFill>
            <a:blip r:embed="rId10" cstate="print"/>
            <a:stretch>
              <a:fillRect/>
            </a:stretch>
          </p:blipFill>
          <p:spPr>
            <a:xfrm>
              <a:off x="1508132" y="2798018"/>
              <a:ext cx="1476839" cy="589388"/>
            </a:xfrm>
            <a:prstGeom prst="rect">
              <a:avLst/>
            </a:prstGeom>
            <a:effectLst>
              <a:outerShdw blurRad="50800" dist="38100" dir="2700000" algn="tl" rotWithShape="0">
                <a:srgbClr val="000000">
                  <a:alpha val="43000"/>
                </a:srgbClr>
              </a:outerShdw>
            </a:effectLst>
          </p:spPr>
        </p:pic>
        <p:pic>
          <p:nvPicPr>
            <p:cNvPr id="20" name="Picture 19" descr="map_codar.bmp"/>
            <p:cNvPicPr>
              <a:picLocks noChangeAspect="1"/>
            </p:cNvPicPr>
            <p:nvPr/>
          </p:nvPicPr>
          <p:blipFill>
            <a:blip r:embed="rId11" cstate="print"/>
            <a:srcRect/>
            <a:stretch>
              <a:fillRect/>
            </a:stretch>
          </p:blipFill>
          <p:spPr>
            <a:xfrm>
              <a:off x="2305988" y="4855246"/>
              <a:ext cx="119465" cy="91197"/>
            </a:xfrm>
            <a:prstGeom prst="rect">
              <a:avLst/>
            </a:prstGeom>
            <a:ln w="25400">
              <a:noFill/>
            </a:ln>
            <a:effectLst/>
          </p:spPr>
        </p:pic>
      </p:grpSp>
      <p:sp>
        <p:nvSpPr>
          <p:cNvPr id="23" name="Text Box 18"/>
          <p:cNvSpPr txBox="1">
            <a:spLocks noChangeArrowheads="1"/>
          </p:cNvSpPr>
          <p:nvPr/>
        </p:nvSpPr>
        <p:spPr bwMode="auto">
          <a:xfrm>
            <a:off x="0" y="0"/>
            <a:ext cx="9144000" cy="523220"/>
          </a:xfrm>
          <a:prstGeom prst="rect">
            <a:avLst/>
          </a:prstGeom>
          <a:noFill/>
          <a:ln w="9525">
            <a:noFill/>
            <a:miter lim="800000"/>
            <a:headEnd/>
            <a:tailEnd/>
          </a:ln>
        </p:spPr>
        <p:txBody>
          <a:bodyPr>
            <a:prstTxWarp prst="textNoShape">
              <a:avLst/>
            </a:prstTxWarp>
            <a:spAutoFit/>
          </a:bodyPr>
          <a:lstStyle/>
          <a:p>
            <a:pPr algn="ctr"/>
            <a:r>
              <a:rPr lang="en-US" sz="2800" b="1" dirty="0" smtClean="0"/>
              <a:t>MARACOOS Regional Data &amp; Regional Products</a:t>
            </a:r>
            <a:endParaRPr lang="en-US" sz="28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Text Box 18"/>
          <p:cNvSpPr txBox="1">
            <a:spLocks noChangeArrowheads="1"/>
          </p:cNvSpPr>
          <p:nvPr/>
        </p:nvSpPr>
        <p:spPr bwMode="auto">
          <a:xfrm>
            <a:off x="0" y="0"/>
            <a:ext cx="9144000" cy="523220"/>
          </a:xfrm>
          <a:prstGeom prst="rect">
            <a:avLst/>
          </a:prstGeom>
          <a:noFill/>
          <a:ln w="9525">
            <a:noFill/>
            <a:miter lim="800000"/>
            <a:headEnd/>
            <a:tailEnd/>
          </a:ln>
        </p:spPr>
        <p:txBody>
          <a:bodyPr>
            <a:prstTxWarp prst="textNoShape">
              <a:avLst/>
            </a:prstTxWarp>
            <a:spAutoFit/>
          </a:bodyPr>
          <a:lstStyle/>
          <a:p>
            <a:pPr algn="ctr"/>
            <a:r>
              <a:rPr lang="en-US" sz="2800" b="1" dirty="0" smtClean="0"/>
              <a:t>MARACOOS Regional Themes</a:t>
            </a:r>
            <a:endParaRPr lang="en-US" sz="2800" b="1" dirty="0"/>
          </a:p>
        </p:txBody>
      </p:sp>
      <p:pic>
        <p:nvPicPr>
          <p:cNvPr id="28" name="Picture 27" descr="Screen shot 2011-02-14 at 9.58.30 PM.png"/>
          <p:cNvPicPr>
            <a:picLocks noChangeAspect="1"/>
          </p:cNvPicPr>
          <p:nvPr/>
        </p:nvPicPr>
        <p:blipFill>
          <a:blip r:embed="rId2" cstate="print"/>
          <a:stretch>
            <a:fillRect/>
          </a:stretch>
        </p:blipFill>
        <p:spPr>
          <a:xfrm>
            <a:off x="228600" y="3733800"/>
            <a:ext cx="3411860" cy="2422657"/>
          </a:xfrm>
          <a:prstGeom prst="rect">
            <a:avLst/>
          </a:prstGeom>
        </p:spPr>
      </p:pic>
      <p:pic>
        <p:nvPicPr>
          <p:cNvPr id="29" name="Picture 28" descr="050409"/>
          <p:cNvPicPr>
            <a:picLocks noChangeAspect="1" noChangeArrowheads="1"/>
          </p:cNvPicPr>
          <p:nvPr/>
        </p:nvPicPr>
        <p:blipFill>
          <a:blip r:embed="rId3" cstate="print"/>
          <a:srcRect l="18108" r="18518"/>
          <a:stretch>
            <a:fillRect/>
          </a:stretch>
        </p:blipFill>
        <p:spPr bwMode="auto">
          <a:xfrm>
            <a:off x="4343400" y="914400"/>
            <a:ext cx="1653372" cy="2514600"/>
          </a:xfrm>
          <a:prstGeom prst="rect">
            <a:avLst/>
          </a:prstGeom>
          <a:noFill/>
        </p:spPr>
      </p:pic>
      <p:pic>
        <p:nvPicPr>
          <p:cNvPr id="30" name="Picture 2" descr="050406"/>
          <p:cNvPicPr>
            <a:picLocks noChangeAspect="1" noChangeArrowheads="1"/>
          </p:cNvPicPr>
          <p:nvPr/>
        </p:nvPicPr>
        <p:blipFill>
          <a:blip r:embed="rId4"/>
          <a:srcRect l="36857" t="19934" r="23127" b="31541"/>
          <a:stretch>
            <a:fillRect/>
          </a:stretch>
        </p:blipFill>
        <p:spPr bwMode="auto">
          <a:xfrm>
            <a:off x="6172200" y="838200"/>
            <a:ext cx="2461260" cy="2590800"/>
          </a:xfrm>
          <a:prstGeom prst="rect">
            <a:avLst/>
          </a:prstGeom>
          <a:noFill/>
        </p:spPr>
      </p:pic>
      <p:pic>
        <p:nvPicPr>
          <p:cNvPr id="33" name="Picture 32" descr="Screen shot 2011-02-14 at 10.29.08 PM.png"/>
          <p:cNvPicPr>
            <a:picLocks noChangeAspect="1"/>
          </p:cNvPicPr>
          <p:nvPr/>
        </p:nvPicPr>
        <p:blipFill>
          <a:blip r:embed="rId5"/>
          <a:stretch>
            <a:fillRect/>
          </a:stretch>
        </p:blipFill>
        <p:spPr>
          <a:xfrm>
            <a:off x="3733800" y="4114800"/>
            <a:ext cx="2930235" cy="1790700"/>
          </a:xfrm>
          <a:prstGeom prst="rect">
            <a:avLst/>
          </a:prstGeom>
        </p:spPr>
      </p:pic>
      <p:pic>
        <p:nvPicPr>
          <p:cNvPr id="10" name="Picture 8" descr="Screen shot 2010-11-12 at 4.44.53 PM.png"/>
          <p:cNvPicPr>
            <a:picLocks noChangeAspect="1"/>
          </p:cNvPicPr>
          <p:nvPr/>
        </p:nvPicPr>
        <p:blipFill>
          <a:blip r:embed="rId6"/>
          <a:srcRect/>
          <a:stretch>
            <a:fillRect/>
          </a:stretch>
        </p:blipFill>
        <p:spPr bwMode="auto">
          <a:xfrm>
            <a:off x="152400" y="838200"/>
            <a:ext cx="3477133" cy="2514600"/>
          </a:xfrm>
          <a:prstGeom prst="rect">
            <a:avLst/>
          </a:prstGeom>
          <a:noFill/>
          <a:ln w="9525">
            <a:noFill/>
            <a:miter lim="800000"/>
            <a:headEnd/>
            <a:tailEnd/>
          </a:ln>
        </p:spPr>
      </p:pic>
      <p:pic>
        <p:nvPicPr>
          <p:cNvPr id="12" name="Picture 11" descr="Areas-Under-Consideration-for-Wind-Energy-Areas.pdf"/>
          <p:cNvPicPr>
            <a:picLocks noChangeAspect="1"/>
          </p:cNvPicPr>
          <p:nvPr/>
        </p:nvPicPr>
        <p:blipFill>
          <a:blip r:embed="rId7" cstate="print"/>
          <a:stretch>
            <a:fillRect/>
          </a:stretch>
        </p:blipFill>
        <p:spPr>
          <a:xfrm>
            <a:off x="6781800" y="3657600"/>
            <a:ext cx="1981200" cy="2563905"/>
          </a:xfrm>
          <a:prstGeom prst="rect">
            <a:avLst/>
          </a:prstGeom>
        </p:spPr>
      </p:pic>
      <p:sp>
        <p:nvSpPr>
          <p:cNvPr id="14" name="TextBox 13"/>
          <p:cNvSpPr txBox="1"/>
          <p:nvPr/>
        </p:nvSpPr>
        <p:spPr>
          <a:xfrm>
            <a:off x="0" y="457200"/>
            <a:ext cx="3883395" cy="369332"/>
          </a:xfrm>
          <a:prstGeom prst="rect">
            <a:avLst/>
          </a:prstGeom>
          <a:noFill/>
        </p:spPr>
        <p:txBody>
          <a:bodyPr wrap="none" rtlCol="0">
            <a:spAutoFit/>
          </a:bodyPr>
          <a:lstStyle/>
          <a:p>
            <a:r>
              <a:rPr lang="en-US" b="1" dirty="0" smtClean="0"/>
              <a:t>1) Maritime Operations – Safety at Sea</a:t>
            </a:r>
            <a:endParaRPr lang="en-US" b="1" dirty="0"/>
          </a:p>
        </p:txBody>
      </p:sp>
      <p:sp>
        <p:nvSpPr>
          <p:cNvPr id="15" name="TextBox 14"/>
          <p:cNvSpPr txBox="1"/>
          <p:nvPr/>
        </p:nvSpPr>
        <p:spPr>
          <a:xfrm>
            <a:off x="152400" y="3352800"/>
            <a:ext cx="3429000" cy="646331"/>
          </a:xfrm>
          <a:prstGeom prst="rect">
            <a:avLst/>
          </a:prstGeom>
          <a:noFill/>
        </p:spPr>
        <p:txBody>
          <a:bodyPr wrap="square" rtlCol="0">
            <a:spAutoFit/>
          </a:bodyPr>
          <a:lstStyle/>
          <a:p>
            <a:r>
              <a:rPr lang="en-US" b="1" dirty="0" smtClean="0"/>
              <a:t>2) Ecosystem Decision Support - Fisheries</a:t>
            </a:r>
            <a:endParaRPr lang="en-US" b="1" dirty="0"/>
          </a:p>
        </p:txBody>
      </p:sp>
      <p:sp>
        <p:nvSpPr>
          <p:cNvPr id="16" name="TextBox 15"/>
          <p:cNvSpPr txBox="1"/>
          <p:nvPr/>
        </p:nvSpPr>
        <p:spPr>
          <a:xfrm>
            <a:off x="4191000" y="457200"/>
            <a:ext cx="4866574" cy="369332"/>
          </a:xfrm>
          <a:prstGeom prst="rect">
            <a:avLst/>
          </a:prstGeom>
          <a:noFill/>
        </p:spPr>
        <p:txBody>
          <a:bodyPr wrap="none" rtlCol="0">
            <a:spAutoFit/>
          </a:bodyPr>
          <a:lstStyle/>
          <a:p>
            <a:r>
              <a:rPr lang="en-US" b="1" dirty="0" smtClean="0"/>
              <a:t>3) Water Quality – Floatables, Hypoxia, Nutrients</a:t>
            </a:r>
            <a:endParaRPr lang="en-US" b="1" dirty="0"/>
          </a:p>
        </p:txBody>
      </p:sp>
      <p:sp>
        <p:nvSpPr>
          <p:cNvPr id="17" name="TextBox 16"/>
          <p:cNvSpPr txBox="1"/>
          <p:nvPr/>
        </p:nvSpPr>
        <p:spPr>
          <a:xfrm>
            <a:off x="3657600" y="3733800"/>
            <a:ext cx="3236784" cy="369332"/>
          </a:xfrm>
          <a:prstGeom prst="rect">
            <a:avLst/>
          </a:prstGeom>
          <a:noFill/>
        </p:spPr>
        <p:txBody>
          <a:bodyPr wrap="none" rtlCol="0">
            <a:spAutoFit/>
          </a:bodyPr>
          <a:lstStyle/>
          <a:p>
            <a:r>
              <a:rPr lang="en-US" b="1" dirty="0" smtClean="0"/>
              <a:t>4) Coastal Inundation - Flooding</a:t>
            </a:r>
            <a:endParaRPr lang="en-US" b="1" dirty="0"/>
          </a:p>
        </p:txBody>
      </p:sp>
      <p:sp>
        <p:nvSpPr>
          <p:cNvPr id="18" name="TextBox 17"/>
          <p:cNvSpPr txBox="1"/>
          <p:nvPr/>
        </p:nvSpPr>
        <p:spPr>
          <a:xfrm>
            <a:off x="6454104" y="3352800"/>
            <a:ext cx="2689896" cy="369332"/>
          </a:xfrm>
          <a:prstGeom prst="rect">
            <a:avLst/>
          </a:prstGeom>
          <a:noFill/>
        </p:spPr>
        <p:txBody>
          <a:bodyPr wrap="none" rtlCol="0">
            <a:spAutoFit/>
          </a:bodyPr>
          <a:lstStyle/>
          <a:p>
            <a:r>
              <a:rPr lang="en-US" b="1" dirty="0" smtClean="0"/>
              <a:t>5) Energy – Offshore Wind</a:t>
            </a:r>
            <a:endParaRPr lang="en-US"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l="2627" t="17556" r="2792"/>
          <a:stretch>
            <a:fillRect/>
          </a:stretch>
        </p:blipFill>
        <p:spPr bwMode="auto">
          <a:xfrm>
            <a:off x="838200" y="670445"/>
            <a:ext cx="7467600" cy="4940546"/>
          </a:xfrm>
          <a:prstGeom prst="rect">
            <a:avLst/>
          </a:prstGeom>
          <a:noFill/>
          <a:ln w="9525">
            <a:noFill/>
            <a:miter lim="800000"/>
            <a:headEnd/>
            <a:tailEnd/>
          </a:ln>
        </p:spPr>
      </p:pic>
      <p:sp>
        <p:nvSpPr>
          <p:cNvPr id="4" name="Text Box 3"/>
          <p:cNvSpPr txBox="1">
            <a:spLocks noChangeArrowheads="1"/>
          </p:cNvSpPr>
          <p:nvPr/>
        </p:nvSpPr>
        <p:spPr bwMode="auto">
          <a:xfrm>
            <a:off x="0" y="0"/>
            <a:ext cx="9144000" cy="523220"/>
          </a:xfrm>
          <a:prstGeom prst="rect">
            <a:avLst/>
          </a:prstGeom>
          <a:noFill/>
          <a:ln w="9525">
            <a:noFill/>
            <a:miter lim="800000"/>
            <a:headEnd/>
            <a:tailEnd/>
          </a:ln>
          <a:effectLst/>
        </p:spPr>
        <p:txBody>
          <a:bodyPr wrap="square">
            <a:spAutoFit/>
          </a:bodyPr>
          <a:lstStyle/>
          <a:p>
            <a:pPr algn="ctr">
              <a:spcBef>
                <a:spcPct val="50000"/>
              </a:spcBef>
            </a:pPr>
            <a:r>
              <a:rPr lang="en-US" sz="2800" b="1" dirty="0" smtClean="0"/>
              <a:t>Mid-Atlantic CMSP Drivers: Population Density</a:t>
            </a:r>
            <a:endParaRPr lang="en-US" sz="2800" b="1" dirty="0"/>
          </a:p>
        </p:txBody>
      </p:sp>
      <p:sp>
        <p:nvSpPr>
          <p:cNvPr id="5" name="TextBox 4"/>
          <p:cNvSpPr txBox="1"/>
          <p:nvPr/>
        </p:nvSpPr>
        <p:spPr>
          <a:xfrm>
            <a:off x="1219200" y="5715000"/>
            <a:ext cx="4971283" cy="369332"/>
          </a:xfrm>
          <a:prstGeom prst="rect">
            <a:avLst/>
          </a:prstGeom>
          <a:noFill/>
        </p:spPr>
        <p:txBody>
          <a:bodyPr wrap="none" rtlCol="0">
            <a:spAutoFit/>
          </a:bodyPr>
          <a:lstStyle/>
          <a:p>
            <a:r>
              <a:rPr lang="en-US" dirty="0" smtClean="0"/>
              <a:t>MARACOOS Region has 25% of the U.S. Population</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685800" y="5029200"/>
            <a:ext cx="7924799" cy="738664"/>
          </a:xfrm>
          <a:prstGeom prst="rect">
            <a:avLst/>
          </a:prstGeom>
          <a:noFill/>
        </p:spPr>
        <p:txBody>
          <a:bodyPr wrap="square" rtlCol="0">
            <a:spAutoFit/>
          </a:bodyPr>
          <a:lstStyle/>
          <a:p>
            <a:r>
              <a:rPr lang="en-US" sz="1400" dirty="0" smtClean="0"/>
              <a:t>The </a:t>
            </a:r>
            <a:r>
              <a:rPr lang="en-US" sz="1400" i="1" dirty="0" smtClean="0"/>
              <a:t>National Priorities List </a:t>
            </a:r>
            <a:r>
              <a:rPr lang="en-US" sz="1400" dirty="0" smtClean="0"/>
              <a:t>(NPL) is the list of national priorities among the known releases or threatened releases of hazardous substances, pollutants, or contaminants. The NPL is intended primarily to guide the EPA in determining which sites warrant further investigation.</a:t>
            </a:r>
            <a:endParaRPr lang="en-US" sz="1400" dirty="0"/>
          </a:p>
        </p:txBody>
      </p:sp>
      <p:sp>
        <p:nvSpPr>
          <p:cNvPr id="4" name="TextBox 3"/>
          <p:cNvSpPr txBox="1"/>
          <p:nvPr/>
        </p:nvSpPr>
        <p:spPr>
          <a:xfrm>
            <a:off x="0" y="0"/>
            <a:ext cx="9144000" cy="461665"/>
          </a:xfrm>
          <a:prstGeom prst="rect">
            <a:avLst/>
          </a:prstGeom>
          <a:solidFill>
            <a:schemeClr val="bg1"/>
          </a:solidFill>
        </p:spPr>
        <p:txBody>
          <a:bodyPr wrap="square" rtlCol="0">
            <a:spAutoFit/>
          </a:bodyPr>
          <a:lstStyle/>
          <a:p>
            <a:pPr algn="ctr"/>
            <a:r>
              <a:rPr lang="en-US" sz="2400" b="1" dirty="0" smtClean="0"/>
              <a:t>Mid-Atlantic CMSP Drivers: History</a:t>
            </a:r>
            <a:endParaRPr lang="en-US" sz="2400" b="1" dirty="0"/>
          </a:p>
        </p:txBody>
      </p:sp>
      <p:grpSp>
        <p:nvGrpSpPr>
          <p:cNvPr id="2" name="Group 5"/>
          <p:cNvGrpSpPr/>
          <p:nvPr/>
        </p:nvGrpSpPr>
        <p:grpSpPr>
          <a:xfrm>
            <a:off x="1447800" y="457200"/>
            <a:ext cx="6324600" cy="4448287"/>
            <a:chOff x="1447800" y="457200"/>
            <a:chExt cx="6324600" cy="4448287"/>
          </a:xfrm>
        </p:grpSpPr>
        <p:pic>
          <p:nvPicPr>
            <p:cNvPr id="7170" name="Picture 2"/>
            <p:cNvPicPr>
              <a:picLocks noChangeAspect="1" noChangeArrowheads="1"/>
            </p:cNvPicPr>
            <p:nvPr/>
          </p:nvPicPr>
          <p:blipFill>
            <a:blip r:embed="rId2" cstate="print"/>
            <a:srcRect l="1176" t="10706" r="1176" b="1542"/>
            <a:stretch>
              <a:fillRect/>
            </a:stretch>
          </p:blipFill>
          <p:spPr bwMode="auto">
            <a:xfrm>
              <a:off x="1447800" y="533400"/>
              <a:ext cx="6324600" cy="4372087"/>
            </a:xfrm>
            <a:prstGeom prst="rect">
              <a:avLst/>
            </a:prstGeom>
            <a:noFill/>
            <a:ln w="9525">
              <a:noFill/>
              <a:miter lim="800000"/>
              <a:headEnd/>
              <a:tailEnd/>
            </a:ln>
          </p:spPr>
        </p:pic>
        <p:sp>
          <p:nvSpPr>
            <p:cNvPr id="5" name="Rectangle 4"/>
            <p:cNvSpPr/>
            <p:nvPr/>
          </p:nvSpPr>
          <p:spPr>
            <a:xfrm>
              <a:off x="3429000" y="457200"/>
              <a:ext cx="3124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7239000" y="2819400"/>
            <a:ext cx="1517663" cy="1200328"/>
          </a:xfrm>
          <a:prstGeom prst="rect">
            <a:avLst/>
          </a:prstGeom>
          <a:noFill/>
        </p:spPr>
        <p:txBody>
          <a:bodyPr wrap="none" rtlCol="0">
            <a:spAutoFit/>
          </a:bodyPr>
          <a:lstStyle/>
          <a:p>
            <a:r>
              <a:rPr lang="en-US" sz="2400" b="1" dirty="0" smtClean="0"/>
              <a:t>U.S. EPA</a:t>
            </a:r>
          </a:p>
          <a:p>
            <a:r>
              <a:rPr lang="en-US" sz="2400" b="1" dirty="0" smtClean="0"/>
              <a:t>Superfund </a:t>
            </a:r>
          </a:p>
          <a:p>
            <a:r>
              <a:rPr lang="en-US" sz="2400" b="1" dirty="0" smtClean="0"/>
              <a:t>Sites</a:t>
            </a:r>
            <a:endParaRPr lang="en-US" sz="24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a:stretch>
            <a:fillRect/>
          </a:stretch>
        </p:blipFill>
        <p:spPr bwMode="auto">
          <a:xfrm>
            <a:off x="457200" y="533400"/>
            <a:ext cx="8155112" cy="5001247"/>
          </a:xfrm>
          <a:prstGeom prst="rect">
            <a:avLst/>
          </a:prstGeom>
          <a:noFill/>
          <a:ln w="9525">
            <a:noFill/>
            <a:miter lim="800000"/>
            <a:headEnd/>
            <a:tailEnd/>
          </a:ln>
        </p:spPr>
      </p:pic>
      <p:sp>
        <p:nvSpPr>
          <p:cNvPr id="4" name="TextBox 3"/>
          <p:cNvSpPr txBox="1"/>
          <p:nvPr/>
        </p:nvSpPr>
        <p:spPr>
          <a:xfrm>
            <a:off x="0" y="0"/>
            <a:ext cx="9144000" cy="430887"/>
          </a:xfrm>
          <a:prstGeom prst="rect">
            <a:avLst/>
          </a:prstGeom>
          <a:noFill/>
        </p:spPr>
        <p:txBody>
          <a:bodyPr wrap="square" rtlCol="0">
            <a:spAutoFit/>
          </a:bodyPr>
          <a:lstStyle/>
          <a:p>
            <a:pPr algn="ctr"/>
            <a:r>
              <a:rPr lang="en-US" sz="2200" b="1" dirty="0" smtClean="0"/>
              <a:t>Mid-Atlantic CMSP Drivers: Maritime Commerce</a:t>
            </a:r>
            <a:endParaRPr lang="en-US" sz="2200" b="1" dirty="0"/>
          </a:p>
        </p:txBody>
      </p:sp>
      <p:sp>
        <p:nvSpPr>
          <p:cNvPr id="5" name="TextBox 4"/>
          <p:cNvSpPr txBox="1"/>
          <p:nvPr/>
        </p:nvSpPr>
        <p:spPr>
          <a:xfrm>
            <a:off x="0" y="5562600"/>
            <a:ext cx="9144000" cy="400110"/>
          </a:xfrm>
          <a:prstGeom prst="rect">
            <a:avLst/>
          </a:prstGeom>
          <a:noFill/>
        </p:spPr>
        <p:txBody>
          <a:bodyPr wrap="square" rtlCol="0">
            <a:spAutoFit/>
          </a:bodyPr>
          <a:lstStyle/>
          <a:p>
            <a:pPr algn="ctr"/>
            <a:r>
              <a:rPr lang="en-US" sz="2000" b="1" dirty="0" smtClean="0"/>
              <a:t>6 of 25 Marine Transportation Hubs are in the MARACOOS Region</a:t>
            </a:r>
            <a:endParaRPr lang="en-US" sz="2000" b="1" dirty="0"/>
          </a:p>
        </p:txBody>
      </p:sp>
      <p:sp>
        <p:nvSpPr>
          <p:cNvPr id="8" name="TextBox 7"/>
          <p:cNvSpPr txBox="1"/>
          <p:nvPr/>
        </p:nvSpPr>
        <p:spPr>
          <a:xfrm>
            <a:off x="2133600" y="457200"/>
            <a:ext cx="4844934" cy="369332"/>
          </a:xfrm>
          <a:prstGeom prst="rect">
            <a:avLst/>
          </a:prstGeom>
          <a:noFill/>
        </p:spPr>
        <p:txBody>
          <a:bodyPr wrap="none" rtlCol="0">
            <a:spAutoFit/>
          </a:bodyPr>
          <a:lstStyle/>
          <a:p>
            <a:r>
              <a:rPr lang="en-US" b="1" dirty="0" smtClean="0">
                <a:solidFill>
                  <a:srgbClr val="FFFFFF"/>
                </a:solidFill>
              </a:rPr>
              <a:t>Top 25 Water Ports by Containerized Cargo: 2008</a:t>
            </a:r>
            <a:endParaRPr lang="en-US" dirty="0">
              <a:solidFill>
                <a:srgbClr val="FFFFFF"/>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2863</TotalTime>
  <Words>998</Words>
  <Application>Microsoft Macintosh PowerPoint</Application>
  <PresentationFormat>On-screen Show (4:3)</PresentationFormat>
  <Paragraphs>161</Paragraphs>
  <Slides>22</Slides>
  <Notes>3</Notes>
  <HiddenSlides>0</HiddenSlides>
  <MMClips>0</MMClips>
  <ScaleCrop>false</ScaleCrop>
  <HeadingPairs>
    <vt:vector size="4" baseType="variant">
      <vt:variant>
        <vt:lpstr>Design Template</vt:lpstr>
      </vt:variant>
      <vt:variant>
        <vt:i4>1</vt:i4>
      </vt:variant>
      <vt:variant>
        <vt:lpstr>Slide Titles</vt:lpstr>
      </vt:variant>
      <vt:variant>
        <vt:i4>22</vt:i4>
      </vt:variant>
    </vt:vector>
  </HeadingPairs>
  <TitlesOfParts>
    <vt:vector size="2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Rutgers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F CROWLEY</dc:creator>
  <cp:lastModifiedBy>Scott Glenn</cp:lastModifiedBy>
  <cp:revision>112</cp:revision>
  <dcterms:created xsi:type="dcterms:W3CDTF">2011-02-15T15:20:23Z</dcterms:created>
  <dcterms:modified xsi:type="dcterms:W3CDTF">2011-02-15T15:20:47Z</dcterms:modified>
</cp:coreProperties>
</file>